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19" r:id="rId1"/>
  </p:sldMasterIdLst>
  <p:sldIdLst>
    <p:sldId id="256" r:id="rId2"/>
    <p:sldId id="257" r:id="rId3"/>
    <p:sldId id="264" r:id="rId4"/>
    <p:sldId id="262" r:id="rId5"/>
    <p:sldId id="272" r:id="rId6"/>
    <p:sldId id="261" r:id="rId7"/>
    <p:sldId id="265" r:id="rId8"/>
    <p:sldId id="269" r:id="rId9"/>
    <p:sldId id="273" r:id="rId10"/>
    <p:sldId id="270" r:id="rId11"/>
    <p:sldId id="267" r:id="rId12"/>
    <p:sldId id="268" r:id="rId13"/>
    <p:sldId id="274" r:id="rId14"/>
    <p:sldId id="263" r:id="rId15"/>
    <p:sldId id="271" r:id="rId16"/>
    <p:sldId id="258" r:id="rId17"/>
    <p:sldId id="259"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35002C3-51DD-4B99-80D2-AD97CB4F808A}" type="datetimeFigureOut">
              <a:rPr lang="en-IN" smtClean="0"/>
              <a:t>26-08-2020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A02A5F1-8F56-4F99-A9EB-398F389C730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5819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002C3-51DD-4B99-80D2-AD97CB4F808A}"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2A5F1-8F56-4F99-A9EB-398F389C7301}" type="slidenum">
              <a:rPr lang="en-IN" smtClean="0"/>
              <a:t>‹#›</a:t>
            </a:fld>
            <a:endParaRPr lang="en-IN"/>
          </a:p>
        </p:txBody>
      </p:sp>
    </p:spTree>
    <p:extLst>
      <p:ext uri="{BB962C8B-B14F-4D97-AF65-F5344CB8AC3E}">
        <p14:creationId xmlns:p14="http://schemas.microsoft.com/office/powerpoint/2010/main" val="229041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002C3-51DD-4B99-80D2-AD97CB4F808A}"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2A5F1-8F56-4F99-A9EB-398F389C7301}" type="slidenum">
              <a:rPr lang="en-IN" smtClean="0"/>
              <a:t>‹#›</a:t>
            </a:fld>
            <a:endParaRPr lang="en-IN"/>
          </a:p>
        </p:txBody>
      </p:sp>
    </p:spTree>
    <p:extLst>
      <p:ext uri="{BB962C8B-B14F-4D97-AF65-F5344CB8AC3E}">
        <p14:creationId xmlns:p14="http://schemas.microsoft.com/office/powerpoint/2010/main" val="266035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002C3-51DD-4B99-80D2-AD97CB4F808A}"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2A5F1-8F56-4F99-A9EB-398F389C7301}" type="slidenum">
              <a:rPr lang="en-IN" smtClean="0"/>
              <a:t>‹#›</a:t>
            </a:fld>
            <a:endParaRPr lang="en-IN"/>
          </a:p>
        </p:txBody>
      </p:sp>
    </p:spTree>
    <p:extLst>
      <p:ext uri="{BB962C8B-B14F-4D97-AF65-F5344CB8AC3E}">
        <p14:creationId xmlns:p14="http://schemas.microsoft.com/office/powerpoint/2010/main" val="3356790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5002C3-51DD-4B99-80D2-AD97CB4F808A}"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2A5F1-8F56-4F99-A9EB-398F389C730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37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002C3-51DD-4B99-80D2-AD97CB4F808A}"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02A5F1-8F56-4F99-A9EB-398F389C7301}" type="slidenum">
              <a:rPr lang="en-IN" smtClean="0"/>
              <a:t>‹#›</a:t>
            </a:fld>
            <a:endParaRPr lang="en-IN"/>
          </a:p>
        </p:txBody>
      </p:sp>
    </p:spTree>
    <p:extLst>
      <p:ext uri="{BB962C8B-B14F-4D97-AF65-F5344CB8AC3E}">
        <p14:creationId xmlns:p14="http://schemas.microsoft.com/office/powerpoint/2010/main" val="63876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002C3-51DD-4B99-80D2-AD97CB4F808A}" type="datetimeFigureOut">
              <a:rPr lang="en-IN" smtClean="0"/>
              <a:t>26-08-2020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02A5F1-8F56-4F99-A9EB-398F389C7301}" type="slidenum">
              <a:rPr lang="en-IN" smtClean="0"/>
              <a:t>‹#›</a:t>
            </a:fld>
            <a:endParaRPr lang="en-IN"/>
          </a:p>
        </p:txBody>
      </p:sp>
    </p:spTree>
    <p:extLst>
      <p:ext uri="{BB962C8B-B14F-4D97-AF65-F5344CB8AC3E}">
        <p14:creationId xmlns:p14="http://schemas.microsoft.com/office/powerpoint/2010/main" val="406803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002C3-51DD-4B99-80D2-AD97CB4F808A}" type="datetimeFigureOut">
              <a:rPr lang="en-IN" smtClean="0"/>
              <a:t>26-08-2020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02A5F1-8F56-4F99-A9EB-398F389C7301}" type="slidenum">
              <a:rPr lang="en-IN" smtClean="0"/>
              <a:t>‹#›</a:t>
            </a:fld>
            <a:endParaRPr lang="en-IN"/>
          </a:p>
        </p:txBody>
      </p:sp>
    </p:spTree>
    <p:extLst>
      <p:ext uri="{BB962C8B-B14F-4D97-AF65-F5344CB8AC3E}">
        <p14:creationId xmlns:p14="http://schemas.microsoft.com/office/powerpoint/2010/main" val="407426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002C3-51DD-4B99-80D2-AD97CB4F808A}" type="datetimeFigureOut">
              <a:rPr lang="en-IN" smtClean="0"/>
              <a:t>26-08-2020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02A5F1-8F56-4F99-A9EB-398F389C7301}" type="slidenum">
              <a:rPr lang="en-IN" smtClean="0"/>
              <a:t>‹#›</a:t>
            </a:fld>
            <a:endParaRPr lang="en-IN"/>
          </a:p>
        </p:txBody>
      </p:sp>
    </p:spTree>
    <p:extLst>
      <p:ext uri="{BB962C8B-B14F-4D97-AF65-F5344CB8AC3E}">
        <p14:creationId xmlns:p14="http://schemas.microsoft.com/office/powerpoint/2010/main" val="93813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002C3-51DD-4B99-80D2-AD97CB4F808A}"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02A5F1-8F56-4F99-A9EB-398F389C7301}" type="slidenum">
              <a:rPr lang="en-IN" smtClean="0"/>
              <a:t>‹#›</a:t>
            </a:fld>
            <a:endParaRPr lang="en-IN"/>
          </a:p>
        </p:txBody>
      </p:sp>
    </p:spTree>
    <p:extLst>
      <p:ext uri="{BB962C8B-B14F-4D97-AF65-F5344CB8AC3E}">
        <p14:creationId xmlns:p14="http://schemas.microsoft.com/office/powerpoint/2010/main" val="187710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002C3-51DD-4B99-80D2-AD97CB4F808A}"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02A5F1-8F56-4F99-A9EB-398F389C7301}" type="slidenum">
              <a:rPr lang="en-IN" smtClean="0"/>
              <a:t>‹#›</a:t>
            </a:fld>
            <a:endParaRPr lang="en-IN"/>
          </a:p>
        </p:txBody>
      </p:sp>
    </p:spTree>
    <p:extLst>
      <p:ext uri="{BB962C8B-B14F-4D97-AF65-F5344CB8AC3E}">
        <p14:creationId xmlns:p14="http://schemas.microsoft.com/office/powerpoint/2010/main" val="3398378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35002C3-51DD-4B99-80D2-AD97CB4F808A}" type="datetimeFigureOut">
              <a:rPr lang="en-IN" smtClean="0"/>
              <a:t>26-08-2020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A02A5F1-8F56-4F99-A9EB-398F389C7301}" type="slidenum">
              <a:rPr lang="en-IN" smtClean="0"/>
              <a:t>‹#›</a:t>
            </a:fld>
            <a:endParaRPr lang="en-IN"/>
          </a:p>
        </p:txBody>
      </p:sp>
    </p:spTree>
    <p:extLst>
      <p:ext uri="{BB962C8B-B14F-4D97-AF65-F5344CB8AC3E}">
        <p14:creationId xmlns:p14="http://schemas.microsoft.com/office/powerpoint/2010/main" val="337124437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abs/pii/S030645731730849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ric.ed.gov/?id=EJ1201985" TargetMode="External"/><Relationship Id="rId2" Type="http://schemas.openxmlformats.org/officeDocument/2006/relationships/hyperlink" Target="https://eric.ed.gov/?redir=https%3a%2f%2forcid.org%2f0000-0002-0832-180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abs/pii/S0306457302000353" TargetMode="External"/><Relationship Id="rId2" Type="http://schemas.openxmlformats.org/officeDocument/2006/relationships/hyperlink" Target="https://ieeexplore.ieee.org/abstract/document/7359267" TargetMode="External"/><Relationship Id="rId1" Type="http://schemas.openxmlformats.org/officeDocument/2006/relationships/slideLayout" Target="../slideLayouts/slideLayout2.xml"/><Relationship Id="rId6" Type="http://schemas.openxmlformats.org/officeDocument/2006/relationships/hyperlink" Target="https://patents.google.com/patent/US9521013B2/en" TargetMode="External"/><Relationship Id="rId5" Type="http://schemas.openxmlformats.org/officeDocument/2006/relationships/hyperlink" Target="https://ieeexplore.ieee.org/abstract/document/6137387" TargetMode="External"/><Relationship Id="rId4" Type="http://schemas.openxmlformats.org/officeDocument/2006/relationships/hyperlink" Target="https://ieeexplore.ieee.org/abstract/document/554117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mendeley.com/catalogue/c9623814-89ff-30cc-bd2c-c1b2570abd37/?utm_source=desktop&amp;utm_medium=1.19.4&amp;utm_campaign=open_catalog&amp;userDocumentId=%7B79e19cb8-7432-41c2-b973-b42edb6664f2%7D" TargetMode="External"/><Relationship Id="rId7" Type="http://schemas.openxmlformats.org/officeDocument/2006/relationships/hyperlink" Target="https://www.mendeley.com/catalogue/1a9bd494-3ee6-3ea1-8d19-6a89423632fc/?utm_source=desktop&amp;utm_medium=1.19.4&amp;utm_campaign=open_catalog&amp;userDocumentId=%7Bde695fde-e0f9-4b3e-9725-1db64ddadf88%7D" TargetMode="External"/><Relationship Id="rId2" Type="http://schemas.openxmlformats.org/officeDocument/2006/relationships/hyperlink" Target="https://www.mendeley.com/catalogue/a2d33a8a-ea02-3cd4-8604-e019901aabb1/?utm_source=desktop&amp;utm_medium=1.19.4&amp;utm_campaign=open_catalog&amp;userDocumentId=%7B0eb11108-36af-4872-83bc-d812987a99f5%7D" TargetMode="External"/><Relationship Id="rId1" Type="http://schemas.openxmlformats.org/officeDocument/2006/relationships/slideLayout" Target="../slideLayouts/slideLayout2.xml"/><Relationship Id="rId6" Type="http://schemas.openxmlformats.org/officeDocument/2006/relationships/hyperlink" Target="https://www.mendeley.com/catalogue/2f4f343e-1ffc-3f4d-b461-1f097b8afbed/?utm_source=desktop&amp;utm_medium=1.19.4&amp;utm_campaign=open_catalog&amp;userDocumentId=%7Bde199c5a-054e-403c-9cbc-bcc327492bb1%7D" TargetMode="External"/><Relationship Id="rId5" Type="http://schemas.openxmlformats.org/officeDocument/2006/relationships/hyperlink" Target="https://www.mendeley.com/catalogue/92103ebe-8d91-3a3f-a02f-9d7158bbe85f/?utm_source=desktop&amp;utm_medium=1.19.4&amp;utm_campaign=open_catalog&amp;userDocumentId=%7Bdc196194-e846-46c5-907f-cc57d2dea99b%7D" TargetMode="External"/><Relationship Id="rId4" Type="http://schemas.openxmlformats.org/officeDocument/2006/relationships/hyperlink" Target="https://www.mendeley.com/catalogue/0d812e7d-5111-33c4-a0ea-4f2fd2c78252/?utm_source=desktop&amp;utm_medium=1.19.4&amp;utm_campaign=open_catalog&amp;userDocumentId=%7Bfd2a1d45-9ced-4af1-80be-3a9c48f2894d%7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nltkdata/nps-chat" TargetMode="External"/><Relationship Id="rId7" Type="http://schemas.openxmlformats.org/officeDocument/2006/relationships/hyperlink" Target="https://github.com/SumitM0432/Amazon-Topical-Chat-Dataset-Text-Classification" TargetMode="External"/><Relationship Id="rId2" Type="http://schemas.openxmlformats.org/officeDocument/2006/relationships/hyperlink" Target="https://www.kaggle.com/onidzelskyi/chat-messages" TargetMode="External"/><Relationship Id="rId1" Type="http://schemas.openxmlformats.org/officeDocument/2006/relationships/slideLayout" Target="../slideLayouts/slideLayout2.xml"/><Relationship Id="rId6" Type="http://schemas.openxmlformats.org/officeDocument/2006/relationships/hyperlink" Target="https://github.com/alexa/Topical-Chat" TargetMode="External"/><Relationship Id="rId5" Type="http://schemas.openxmlformats.org/officeDocument/2006/relationships/hyperlink" Target="https://www.kaggle.com/mmuhammetcavus/whatsapp-chat" TargetMode="External"/><Relationship Id="rId4" Type="http://schemas.openxmlformats.org/officeDocument/2006/relationships/hyperlink" Target="https://www.kaggle.com/freecodecamp/all-posts-public-main-chatro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ozeran/uiuc-chat-log-analysis" TargetMode="External"/><Relationship Id="rId2" Type="http://schemas.openxmlformats.org/officeDocument/2006/relationships/hyperlink" Target="https://github.com/buabaj/Notitia-Chat-Analysis" TargetMode="External"/><Relationship Id="rId1" Type="http://schemas.openxmlformats.org/officeDocument/2006/relationships/slideLayout" Target="../slideLayouts/slideLayout2.xml"/><Relationship Id="rId6" Type="http://schemas.openxmlformats.org/officeDocument/2006/relationships/hyperlink" Target="https://github.com/SatyapriyaChaudhari/domain-classification-text" TargetMode="External"/><Relationship Id="rId5" Type="http://schemas.openxmlformats.org/officeDocument/2006/relationships/hyperlink" Target="https://github.com/a20012251/topic_segmenter" TargetMode="External"/><Relationship Id="rId4" Type="http://schemas.openxmlformats.org/officeDocument/2006/relationships/hyperlink" Target="https://github.com/npiro/PyChatt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ttc.ku.edu/chattrac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endeley.com/catalogue/dc318b15-867f-399a-9e7d-67e6258a6b85/?utm_source=desktop&amp;utm_medium=1.19.4&amp;utm_campaign=open_catalog&amp;userDocumentId=%7Ba0a8c4f2-4f95-4de5-926f-37eb1801a0b0%7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bstract/document/4338328/authors#authors" TargetMode="External"/><Relationship Id="rId2" Type="http://schemas.openxmlformats.org/officeDocument/2006/relationships/hyperlink" Target="https://ieeexplore.ieee.org/author/376895852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endeley.com/catalogue/a9c780da-2ba1-3936-b4ba-53f104ad2350/?utm_source=desktop&amp;utm_medium=1.19.4&amp;utm_campaign=open_catalog&amp;userDocumentId=%7Bada2ac55-b81f-4b5e-aa17-7552ed58191e%7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029F-3418-4C04-A726-FF3C17725F54}"/>
              </a:ext>
            </a:extLst>
          </p:cNvPr>
          <p:cNvSpPr>
            <a:spLocks noGrp="1"/>
          </p:cNvSpPr>
          <p:nvPr>
            <p:ph type="ctrTitle"/>
          </p:nvPr>
        </p:nvSpPr>
        <p:spPr>
          <a:xfrm>
            <a:off x="1706732" y="1587753"/>
            <a:ext cx="8991600" cy="1645920"/>
          </a:xfrm>
        </p:spPr>
        <p:txBody>
          <a:bodyPr/>
          <a:lstStyle/>
          <a:p>
            <a:pPr algn="ctr"/>
            <a:r>
              <a:rPr lang="en-IN" dirty="0"/>
              <a:t>Topic Analysis</a:t>
            </a:r>
          </a:p>
        </p:txBody>
      </p:sp>
      <p:sp>
        <p:nvSpPr>
          <p:cNvPr id="3" name="Subtitle 2">
            <a:extLst>
              <a:ext uri="{FF2B5EF4-FFF2-40B4-BE49-F238E27FC236}">
                <a16:creationId xmlns:a16="http://schemas.microsoft.com/office/drawing/2014/main" id="{4E0BB0B5-66C2-4A82-A4FF-DD0B87A02F9E}"/>
              </a:ext>
            </a:extLst>
          </p:cNvPr>
          <p:cNvSpPr>
            <a:spLocks noGrp="1"/>
          </p:cNvSpPr>
          <p:nvPr>
            <p:ph type="subTitle" idx="1"/>
          </p:nvPr>
        </p:nvSpPr>
        <p:spPr>
          <a:xfrm>
            <a:off x="2539014" y="4174991"/>
            <a:ext cx="7483876" cy="1239894"/>
          </a:xfrm>
        </p:spPr>
        <p:txBody>
          <a:bodyPr>
            <a:normAutofit fontScale="85000" lnSpcReduction="10000"/>
          </a:bodyPr>
          <a:lstStyle/>
          <a:p>
            <a:r>
              <a:rPr lang="en-IN" dirty="0"/>
              <a:t>Objectives: </a:t>
            </a:r>
          </a:p>
          <a:p>
            <a:pPr marL="342900" indent="-342900">
              <a:buFont typeface="Wingdings" panose="05000000000000000000" pitchFamily="2" charset="2"/>
              <a:buChar char="Ø"/>
            </a:pPr>
            <a:r>
              <a:rPr lang="en-IN" dirty="0"/>
              <a:t>To automatically identify recurrent topics/themes from texts</a:t>
            </a:r>
          </a:p>
          <a:p>
            <a:pPr marL="342900" indent="-342900" algn="l">
              <a:buFont typeface="Wingdings" panose="05000000000000000000" pitchFamily="2" charset="2"/>
              <a:buChar char="Ø"/>
            </a:pPr>
            <a:r>
              <a:rPr lang="en-IN" dirty="0"/>
              <a:t>To implement the model in chat history of users </a:t>
            </a:r>
          </a:p>
        </p:txBody>
      </p:sp>
    </p:spTree>
    <p:extLst>
      <p:ext uri="{BB962C8B-B14F-4D97-AF65-F5344CB8AC3E}">
        <p14:creationId xmlns:p14="http://schemas.microsoft.com/office/powerpoint/2010/main" val="381895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5E50-665D-44E6-84B0-43F2D3DA0BFC}"/>
              </a:ext>
            </a:extLst>
          </p:cNvPr>
          <p:cNvSpPr>
            <a:spLocks noGrp="1"/>
          </p:cNvSpPr>
          <p:nvPr>
            <p:ph type="title"/>
          </p:nvPr>
        </p:nvSpPr>
        <p:spPr>
          <a:xfrm>
            <a:off x="320839" y="365760"/>
            <a:ext cx="9009592" cy="1325562"/>
          </a:xfrm>
        </p:spPr>
        <p:txBody>
          <a:bodyPr>
            <a:noAutofit/>
          </a:bodyPr>
          <a:lstStyle/>
          <a:p>
            <a:r>
              <a:rPr lang="en-US" sz="2900" b="1" i="0" dirty="0">
                <a:effectLst/>
                <a:latin typeface="CMBX12"/>
              </a:rPr>
              <a:t>Tracking and recognizing emotions in short text messages from online chatting services</a:t>
            </a:r>
            <a:br>
              <a:rPr lang="en-US" sz="2900" b="1" i="0" dirty="0">
                <a:effectLst/>
                <a:latin typeface="CMBX12"/>
              </a:rPr>
            </a:br>
            <a:endParaRPr lang="en-IN" sz="2900" b="1" dirty="0">
              <a:latin typeface="CMBX12"/>
            </a:endParaRPr>
          </a:p>
        </p:txBody>
      </p:sp>
      <p:sp>
        <p:nvSpPr>
          <p:cNvPr id="4" name="TextBox 3">
            <a:extLst>
              <a:ext uri="{FF2B5EF4-FFF2-40B4-BE49-F238E27FC236}">
                <a16:creationId xmlns:a16="http://schemas.microsoft.com/office/drawing/2014/main" id="{31D96707-0470-44F4-AF84-22B05BBE06FC}"/>
              </a:ext>
            </a:extLst>
          </p:cNvPr>
          <p:cNvSpPr txBox="1"/>
          <p:nvPr/>
        </p:nvSpPr>
        <p:spPr>
          <a:xfrm>
            <a:off x="8378525" y="921880"/>
            <a:ext cx="2823100" cy="1169551"/>
          </a:xfrm>
          <a:prstGeom prst="rect">
            <a:avLst/>
          </a:prstGeom>
          <a:solidFill>
            <a:schemeClr val="bg1"/>
          </a:solidFill>
          <a:ln>
            <a:solidFill>
              <a:schemeClr val="tx1"/>
            </a:solidFill>
          </a:ln>
        </p:spPr>
        <p:txBody>
          <a:bodyPr wrap="square" rtlCol="0">
            <a:spAutoFit/>
          </a:bodyPr>
          <a:lstStyle/>
          <a:p>
            <a:pPr algn="r"/>
            <a:r>
              <a:rPr lang="en-IN" sz="1400" b="0" i="0" strike="noStrike" dirty="0" err="1">
                <a:solidFill>
                  <a:srgbClr val="0070C0"/>
                </a:solidFill>
                <a:effectLst/>
                <a:latin typeface="NexusSans"/>
                <a:hlinkClick r:id="rId2">
                  <a:extLst>
                    <a:ext uri="{A12FA001-AC4F-418D-AE19-62706E023703}">
                      <ahyp:hlinkClr xmlns:ahyp="http://schemas.microsoft.com/office/drawing/2018/hyperlinkcolor" val="tx"/>
                    </a:ext>
                  </a:extLst>
                </a:hlinkClick>
              </a:rPr>
              <a:t>Chih</a:t>
            </a:r>
            <a:r>
              <a:rPr lang="en-IN" sz="1400" b="0" i="0" strike="noStrike" dirty="0">
                <a:solidFill>
                  <a:srgbClr val="0070C0"/>
                </a:solidFill>
                <a:effectLst/>
                <a:latin typeface="NexusSans"/>
                <a:hlinkClick r:id="rId2">
                  <a:extLst>
                    <a:ext uri="{A12FA001-AC4F-418D-AE19-62706E023703}">
                      <ahyp:hlinkClr xmlns:ahyp="http://schemas.microsoft.com/office/drawing/2018/hyperlinkcolor" val="tx"/>
                    </a:ext>
                  </a:extLst>
                </a:hlinkClick>
              </a:rPr>
              <a:t>-Hao Chen, Wei-Po Lee, </a:t>
            </a:r>
            <a:r>
              <a:rPr lang="en-IN" sz="1400" b="0" i="0" strike="noStrike" dirty="0" err="1">
                <a:solidFill>
                  <a:srgbClr val="0070C0"/>
                </a:solidFill>
                <a:effectLst/>
                <a:latin typeface="NexusSans"/>
                <a:hlinkClick r:id="rId2">
                  <a:extLst>
                    <a:ext uri="{A12FA001-AC4F-418D-AE19-62706E023703}">
                      <ahyp:hlinkClr xmlns:ahyp="http://schemas.microsoft.com/office/drawing/2018/hyperlinkcolor" val="tx"/>
                    </a:ext>
                  </a:extLst>
                </a:hlinkClick>
              </a:rPr>
              <a:t>Jhih-YuanHuang</a:t>
            </a:r>
            <a:endParaRPr lang="en-IN" sz="1400" b="0" i="0" strike="noStrike" dirty="0">
              <a:solidFill>
                <a:srgbClr val="0070C0"/>
              </a:solidFill>
              <a:effectLst/>
              <a:latin typeface="NexusSans"/>
            </a:endParaRPr>
          </a:p>
          <a:p>
            <a:pPr algn="r"/>
            <a:r>
              <a:rPr lang="en-US" sz="1400" b="0" i="0" dirty="0">
                <a:solidFill>
                  <a:srgbClr val="0070C0"/>
                </a:solidFill>
                <a:effectLst/>
                <a:latin typeface="NexusSans"/>
              </a:rPr>
              <a:t>Department of Information Management</a:t>
            </a:r>
            <a:r>
              <a:rPr lang="en-US" sz="1400" b="1" i="0" dirty="0">
                <a:solidFill>
                  <a:srgbClr val="0070C0"/>
                </a:solidFill>
                <a:effectLst/>
                <a:latin typeface="NexusSans"/>
              </a:rPr>
              <a:t>, National Sun </a:t>
            </a:r>
            <a:r>
              <a:rPr lang="en-US" sz="1400" b="1" i="0" dirty="0" err="1">
                <a:solidFill>
                  <a:srgbClr val="0070C0"/>
                </a:solidFill>
                <a:effectLst/>
                <a:latin typeface="NexusSans"/>
              </a:rPr>
              <a:t>Yat-sen</a:t>
            </a:r>
            <a:r>
              <a:rPr lang="en-US" sz="1400" b="1" i="0" dirty="0">
                <a:solidFill>
                  <a:srgbClr val="0070C0"/>
                </a:solidFill>
                <a:effectLst/>
                <a:latin typeface="NexusSans"/>
              </a:rPr>
              <a:t> University, Kaohsiung</a:t>
            </a:r>
            <a:r>
              <a:rPr lang="en-US" sz="1400" b="0" i="0" dirty="0">
                <a:solidFill>
                  <a:srgbClr val="0070C0"/>
                </a:solidFill>
                <a:effectLst/>
                <a:latin typeface="NexusSans"/>
              </a:rPr>
              <a:t>, Taiwan</a:t>
            </a:r>
            <a:endParaRPr lang="en-IN" sz="1400" dirty="0">
              <a:solidFill>
                <a:srgbClr val="0070C0"/>
              </a:solidFill>
            </a:endParaRPr>
          </a:p>
        </p:txBody>
      </p:sp>
      <p:sp>
        <p:nvSpPr>
          <p:cNvPr id="8" name="TextBox 7">
            <a:extLst>
              <a:ext uri="{FF2B5EF4-FFF2-40B4-BE49-F238E27FC236}">
                <a16:creationId xmlns:a16="http://schemas.microsoft.com/office/drawing/2014/main" id="{92287E1F-789A-4355-8DD3-93EFAD522515}"/>
              </a:ext>
            </a:extLst>
          </p:cNvPr>
          <p:cNvSpPr txBox="1"/>
          <p:nvPr/>
        </p:nvSpPr>
        <p:spPr>
          <a:xfrm>
            <a:off x="9123315" y="521771"/>
            <a:ext cx="2078310" cy="369332"/>
          </a:xfrm>
          <a:prstGeom prst="rect">
            <a:avLst/>
          </a:prstGeom>
          <a:solidFill>
            <a:schemeClr val="accent2">
              <a:lumMod val="40000"/>
              <a:lumOff val="60000"/>
            </a:schemeClr>
          </a:solidFill>
        </p:spPr>
        <p:txBody>
          <a:bodyPr wrap="square" rtlCol="0">
            <a:spAutoFit/>
          </a:bodyPr>
          <a:lstStyle/>
          <a:p>
            <a:r>
              <a:rPr lang="en-IN" b="1" dirty="0"/>
              <a:t>June, 2018</a:t>
            </a:r>
          </a:p>
        </p:txBody>
      </p:sp>
      <p:sp>
        <p:nvSpPr>
          <p:cNvPr id="9" name="Rectangle 3">
            <a:extLst>
              <a:ext uri="{FF2B5EF4-FFF2-40B4-BE49-F238E27FC236}">
                <a16:creationId xmlns:a16="http://schemas.microsoft.com/office/drawing/2014/main" id="{D830133D-A466-4CA8-97AF-364EF215C261}"/>
              </a:ext>
            </a:extLst>
          </p:cNvPr>
          <p:cNvSpPr>
            <a:spLocks noGrp="1" noChangeArrowheads="1"/>
          </p:cNvSpPr>
          <p:nvPr>
            <p:ph idx="1"/>
          </p:nvPr>
        </p:nvSpPr>
        <p:spPr bwMode="auto">
          <a:xfrm>
            <a:off x="284372" y="1639612"/>
            <a:ext cx="8094153"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Highlights</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b="0" i="0" u="none" strike="noStrike" cap="none" normalizeH="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 computational method is developed to track users’ emotions in online chatting.</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b="0" i="0" u="none" strike="noStrike" cap="none" normalizeH="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Contextual information is used to organize a user's continuous emotional states.</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b="0" i="0" u="none" strike="noStrike" cap="none" normalizeH="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Emotions are differentiated using continuous numerical levels.</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b="0" i="0" u="none" strike="noStrike" cap="none" normalizeH="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Valence-Arousal emotion space is adopted to quantify and measure different emotions.</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lvl="0" indent="0">
              <a:lnSpc>
                <a:spcPct val="100000"/>
              </a:lnSpc>
              <a:buClrTx/>
              <a:buSzTx/>
              <a:buNone/>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b="0" i="0" u="none" strike="noStrike" cap="none" normalizeH="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Emoticons are regarded as the implicit expressions of user emotions.</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Our work has several unique features: it provides relative probabilities of possible emotions for a word, constructs a distribution for each chatting message accordingly, performs a clustering procedure for the message distribution, and aggregates the emotions of continuous chatting sentences to draw the conclusion. </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ED9B8E9-8CC4-42C6-9110-6DEF4E350302}"/>
              </a:ext>
            </a:extLst>
          </p:cNvPr>
          <p:cNvSpPr txBox="1"/>
          <p:nvPr/>
        </p:nvSpPr>
        <p:spPr>
          <a:xfrm>
            <a:off x="5639993" y="6427432"/>
            <a:ext cx="6267635" cy="276999"/>
          </a:xfrm>
          <a:prstGeom prst="rect">
            <a:avLst/>
          </a:prstGeom>
          <a:noFill/>
        </p:spPr>
        <p:txBody>
          <a:bodyPr wrap="square" rtlCol="0">
            <a:spAutoFit/>
          </a:bodyPr>
          <a:lstStyle/>
          <a:p>
            <a:r>
              <a:rPr lang="en-IN" sz="1200" dirty="0">
                <a:hlinkClick r:id="rId2"/>
              </a:rPr>
              <a:t>https://www.sciencedirect.com/science/article/abs/pii/S030645731730849X#!</a:t>
            </a:r>
            <a:endParaRPr lang="en-IN" sz="1200" dirty="0"/>
          </a:p>
        </p:txBody>
      </p:sp>
    </p:spTree>
    <p:extLst>
      <p:ext uri="{BB962C8B-B14F-4D97-AF65-F5344CB8AC3E}">
        <p14:creationId xmlns:p14="http://schemas.microsoft.com/office/powerpoint/2010/main" val="141947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CB5B13-8FF3-4B77-9382-F238DEB2B54A}"/>
              </a:ext>
            </a:extLst>
          </p:cNvPr>
          <p:cNvSpPr>
            <a:spLocks noGrp="1"/>
          </p:cNvSpPr>
          <p:nvPr>
            <p:ph type="title"/>
          </p:nvPr>
        </p:nvSpPr>
        <p:spPr>
          <a:xfrm>
            <a:off x="240941" y="493564"/>
            <a:ext cx="9107246" cy="572993"/>
          </a:xfrm>
        </p:spPr>
        <p:txBody>
          <a:bodyPr>
            <a:noAutofit/>
          </a:bodyPr>
          <a:lstStyle/>
          <a:p>
            <a:pPr algn="l"/>
            <a:r>
              <a:rPr lang="en-US" sz="3200" b="1" i="0" dirty="0">
                <a:solidFill>
                  <a:srgbClr val="333333"/>
                </a:solidFill>
                <a:effectLst/>
                <a:latin typeface="CMBX12"/>
              </a:rPr>
              <a:t>Detecting Topics of Chat Discussions in a Computer Supported Collaborative Learning (CSCL) Environment</a:t>
            </a:r>
            <a:endParaRPr lang="en-US" sz="3200" b="1" i="0" dirty="0">
              <a:solidFill>
                <a:srgbClr val="2E2E2E"/>
              </a:solidFill>
              <a:effectLst/>
              <a:latin typeface="CMBX12"/>
            </a:endParaRPr>
          </a:p>
        </p:txBody>
      </p:sp>
      <p:sp>
        <p:nvSpPr>
          <p:cNvPr id="5" name="Rectangle 1">
            <a:extLst>
              <a:ext uri="{FF2B5EF4-FFF2-40B4-BE49-F238E27FC236}">
                <a16:creationId xmlns:a16="http://schemas.microsoft.com/office/drawing/2014/main" id="{131EFDB8-865F-4237-80CF-8AEAFC374E43}"/>
              </a:ext>
            </a:extLst>
          </p:cNvPr>
          <p:cNvSpPr>
            <a:spLocks noGrp="1" noChangeArrowheads="1"/>
          </p:cNvSpPr>
          <p:nvPr>
            <p:ph idx="1"/>
          </p:nvPr>
        </p:nvSpPr>
        <p:spPr bwMode="auto">
          <a:xfrm>
            <a:off x="1084319" y="3119912"/>
            <a:ext cx="4055852"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3F87D5C-629B-45DC-A67A-027959974B86}"/>
              </a:ext>
            </a:extLst>
          </p:cNvPr>
          <p:cNvSpPr txBox="1"/>
          <p:nvPr/>
        </p:nvSpPr>
        <p:spPr>
          <a:xfrm>
            <a:off x="8886548" y="1020994"/>
            <a:ext cx="2078310" cy="369332"/>
          </a:xfrm>
          <a:prstGeom prst="rect">
            <a:avLst/>
          </a:prstGeom>
          <a:solidFill>
            <a:schemeClr val="accent2">
              <a:lumMod val="40000"/>
              <a:lumOff val="60000"/>
            </a:schemeClr>
          </a:solidFill>
        </p:spPr>
        <p:txBody>
          <a:bodyPr wrap="square" rtlCol="0">
            <a:spAutoFit/>
          </a:bodyPr>
          <a:lstStyle/>
          <a:p>
            <a:r>
              <a:rPr lang="en-IN" b="1" dirty="0"/>
              <a:t>January, 2019</a:t>
            </a:r>
          </a:p>
        </p:txBody>
      </p:sp>
      <p:sp>
        <p:nvSpPr>
          <p:cNvPr id="10" name="TextBox 9">
            <a:extLst>
              <a:ext uri="{FF2B5EF4-FFF2-40B4-BE49-F238E27FC236}">
                <a16:creationId xmlns:a16="http://schemas.microsoft.com/office/drawing/2014/main" id="{10DEC6C3-A037-457D-83F9-19DAABEAE6BD}"/>
              </a:ext>
            </a:extLst>
          </p:cNvPr>
          <p:cNvSpPr txBox="1"/>
          <p:nvPr/>
        </p:nvSpPr>
        <p:spPr>
          <a:xfrm>
            <a:off x="8140824" y="1446903"/>
            <a:ext cx="2912811" cy="646331"/>
          </a:xfrm>
          <a:prstGeom prst="rect">
            <a:avLst/>
          </a:prstGeom>
          <a:noFill/>
          <a:ln>
            <a:solidFill>
              <a:schemeClr val="tx1"/>
            </a:solidFill>
          </a:ln>
        </p:spPr>
        <p:txBody>
          <a:bodyPr wrap="square" rtlCol="0">
            <a:spAutoFit/>
          </a:bodyPr>
          <a:lstStyle/>
          <a:p>
            <a:pPr algn="r"/>
            <a:r>
              <a:rPr lang="en-IN" b="0" i="0" u="none" strike="noStrike" dirty="0" err="1">
                <a:solidFill>
                  <a:srgbClr val="0070C0"/>
                </a:solidFill>
                <a:effectLst/>
                <a:latin typeface="Arial" panose="020B0604020202020204" pitchFamily="34" charset="0"/>
                <a:hlinkClick r:id="rId2" tooltip="https://orcid.org/0000-0002-0832-1808">
                  <a:extLst>
                    <a:ext uri="{A12FA001-AC4F-418D-AE19-62706E023703}">
                      <ahyp:hlinkClr xmlns:ahyp="http://schemas.microsoft.com/office/drawing/2018/hyperlinkcolor" val="tx"/>
                    </a:ext>
                  </a:extLst>
                </a:hlinkClick>
              </a:rPr>
              <a:t>Adanir</a:t>
            </a:r>
            <a:r>
              <a:rPr lang="en-IN" b="0" i="0" u="none" strike="noStrike" dirty="0">
                <a:solidFill>
                  <a:srgbClr val="0070C0"/>
                </a:solidFill>
                <a:effectLst/>
                <a:latin typeface="Arial" panose="020B0604020202020204" pitchFamily="34" charset="0"/>
                <a:hlinkClick r:id="rId2" tooltip="https://orcid.org/0000-0002-0832-1808">
                  <a:extLst>
                    <a:ext uri="{A12FA001-AC4F-418D-AE19-62706E023703}">
                      <ahyp:hlinkClr xmlns:ahyp="http://schemas.microsoft.com/office/drawing/2018/hyperlinkcolor" val="tx"/>
                    </a:ext>
                  </a:extLst>
                </a:hlinkClick>
              </a:rPr>
              <a:t>, </a:t>
            </a:r>
            <a:r>
              <a:rPr lang="en-IN" b="0" i="0" u="none" strike="noStrike" dirty="0" err="1">
                <a:solidFill>
                  <a:srgbClr val="0070C0"/>
                </a:solidFill>
                <a:effectLst/>
                <a:latin typeface="Arial" panose="020B0604020202020204" pitchFamily="34" charset="0"/>
                <a:hlinkClick r:id="rId2" tooltip="https://orcid.org/0000-0002-0832-1808">
                  <a:extLst>
                    <a:ext uri="{A12FA001-AC4F-418D-AE19-62706E023703}">
                      <ahyp:hlinkClr xmlns:ahyp="http://schemas.microsoft.com/office/drawing/2018/hyperlinkcolor" val="tx"/>
                    </a:ext>
                  </a:extLst>
                </a:hlinkClick>
              </a:rPr>
              <a:t>Gulgun</a:t>
            </a:r>
            <a:r>
              <a:rPr lang="en-IN" b="0" i="0" u="none" strike="noStrike" dirty="0">
                <a:solidFill>
                  <a:srgbClr val="0070C0"/>
                </a:solidFill>
                <a:effectLst/>
                <a:latin typeface="Arial" panose="020B0604020202020204" pitchFamily="34" charset="0"/>
                <a:hlinkClick r:id="rId2" tooltip="https://orcid.org/0000-0002-0832-1808">
                  <a:extLst>
                    <a:ext uri="{A12FA001-AC4F-418D-AE19-62706E023703}">
                      <ahyp:hlinkClr xmlns:ahyp="http://schemas.microsoft.com/office/drawing/2018/hyperlinkcolor" val="tx"/>
                    </a:ext>
                  </a:extLst>
                </a:hlinkClick>
              </a:rPr>
              <a:t> </a:t>
            </a:r>
            <a:r>
              <a:rPr lang="en-IN" b="0" i="0" u="none" strike="noStrike" dirty="0" err="1">
                <a:solidFill>
                  <a:srgbClr val="0070C0"/>
                </a:solidFill>
                <a:effectLst/>
                <a:latin typeface="Arial" panose="020B0604020202020204" pitchFamily="34" charset="0"/>
                <a:hlinkClick r:id="rId2" tooltip="https://orcid.org/0000-0002-0832-1808">
                  <a:extLst>
                    <a:ext uri="{A12FA001-AC4F-418D-AE19-62706E023703}">
                      <ahyp:hlinkClr xmlns:ahyp="http://schemas.microsoft.com/office/drawing/2018/hyperlinkcolor" val="tx"/>
                    </a:ext>
                  </a:extLst>
                </a:hlinkClick>
              </a:rPr>
              <a:t>Afacan</a:t>
            </a:r>
            <a:endParaRPr lang="en-IN" b="0" i="0" u="none" strike="noStrike" dirty="0">
              <a:solidFill>
                <a:srgbClr val="0070C0"/>
              </a:solidFill>
              <a:effectLst/>
              <a:latin typeface="Arial" panose="020B0604020202020204" pitchFamily="34" charset="0"/>
            </a:endParaRPr>
          </a:p>
          <a:p>
            <a:pPr algn="r"/>
            <a:r>
              <a:rPr lang="en-IN" b="1" i="1" dirty="0">
                <a:solidFill>
                  <a:srgbClr val="0070C0"/>
                </a:solidFill>
                <a:effectLst/>
                <a:latin typeface="Arial" panose="020B0604020202020204" pitchFamily="34" charset="0"/>
              </a:rPr>
              <a:t>Anadolu University</a:t>
            </a:r>
            <a:endParaRPr lang="en-IN" b="1" dirty="0">
              <a:solidFill>
                <a:srgbClr val="0070C0"/>
              </a:solidFill>
            </a:endParaRPr>
          </a:p>
        </p:txBody>
      </p:sp>
      <p:sp>
        <p:nvSpPr>
          <p:cNvPr id="11" name="TextBox 10">
            <a:extLst>
              <a:ext uri="{FF2B5EF4-FFF2-40B4-BE49-F238E27FC236}">
                <a16:creationId xmlns:a16="http://schemas.microsoft.com/office/drawing/2014/main" id="{36A8801F-899E-4CC9-ACF5-FEADB17FD895}"/>
              </a:ext>
            </a:extLst>
          </p:cNvPr>
          <p:cNvSpPr txBox="1"/>
          <p:nvPr/>
        </p:nvSpPr>
        <p:spPr>
          <a:xfrm>
            <a:off x="661386" y="1453027"/>
            <a:ext cx="6942338" cy="83099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The purpose of the study is to detect topics of chat discussions conducted by groups of learners while collaboratively studying in an online CSCL environment called Virtual Math Teams (VMT).</a:t>
            </a:r>
          </a:p>
        </p:txBody>
      </p:sp>
      <p:sp>
        <p:nvSpPr>
          <p:cNvPr id="12" name="TextBox 11">
            <a:extLst>
              <a:ext uri="{FF2B5EF4-FFF2-40B4-BE49-F238E27FC236}">
                <a16:creationId xmlns:a16="http://schemas.microsoft.com/office/drawing/2014/main" id="{981F212C-EFC8-43A3-8A29-2D2673E32DDA}"/>
              </a:ext>
            </a:extLst>
          </p:cNvPr>
          <p:cNvSpPr txBox="1"/>
          <p:nvPr/>
        </p:nvSpPr>
        <p:spPr>
          <a:xfrm>
            <a:off x="661386" y="2317943"/>
            <a:ext cx="8478175" cy="452431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We combined and employed methods of data mining, social network analysis, and topic detection to identify topics of learners' discussions. </a:t>
            </a:r>
            <a:br>
              <a:rPr lang="en-US" sz="1600" b="0" i="0" dirty="0">
                <a:solidFill>
                  <a:srgbClr val="222222"/>
                </a:solidFill>
                <a:effectLst/>
                <a:latin typeface="Times New Roman" panose="02020603050405020304" pitchFamily="18" charset="0"/>
                <a:cs typeface="Times New Roman" panose="02020603050405020304" pitchFamily="18" charset="0"/>
              </a:rPr>
            </a:br>
            <a:endParaRPr lang="en-US" sz="1600"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Our data analysis process aims to identify the task related topics occurred in chat discussion of learning teams. </a:t>
            </a:r>
            <a:br>
              <a:rPr lang="en-US" sz="1600" b="0" i="0" dirty="0">
                <a:solidFill>
                  <a:srgbClr val="222222"/>
                </a:solidFill>
                <a:effectLst/>
                <a:latin typeface="Times New Roman" panose="02020603050405020304" pitchFamily="18" charset="0"/>
                <a:cs typeface="Times New Roman" panose="02020603050405020304" pitchFamily="18" charset="0"/>
              </a:rPr>
            </a:br>
            <a:endParaRPr lang="en-US" sz="1600"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In our analysis we followed the stages of data preprocessing, segmentation analysis, and topic detection. </a:t>
            </a:r>
            <a:br>
              <a:rPr lang="en-US" sz="1600" b="0" i="0" dirty="0">
                <a:solidFill>
                  <a:srgbClr val="222222"/>
                </a:solidFill>
                <a:effectLst/>
                <a:latin typeface="Times New Roman" panose="02020603050405020304" pitchFamily="18" charset="0"/>
                <a:cs typeface="Times New Roman" panose="02020603050405020304" pitchFamily="18" charset="0"/>
              </a:rPr>
            </a:br>
            <a:endParaRPr lang="en-US" sz="1600"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rgbClr val="222222"/>
                </a:solidFill>
                <a:latin typeface="Times New Roman" panose="02020603050405020304" pitchFamily="18" charset="0"/>
                <a:cs typeface="Times New Roman" panose="02020603050405020304" pitchFamily="18" charset="0"/>
              </a:rPr>
              <a:t>O</a:t>
            </a:r>
            <a:r>
              <a:rPr lang="en-US" sz="1600" b="0" i="0" dirty="0">
                <a:solidFill>
                  <a:srgbClr val="222222"/>
                </a:solidFill>
                <a:effectLst/>
                <a:latin typeface="Times New Roman" panose="02020603050405020304" pitchFamily="18" charset="0"/>
                <a:cs typeface="Times New Roman" panose="02020603050405020304" pitchFamily="18" charset="0"/>
              </a:rPr>
              <a:t>ur final corpus was shaped to involve 95% of initial chat messages. Segmentation analysis aims to explore organization of chat discussion and divides the chat logs into more manageable units according to their corresponding contents.</a:t>
            </a:r>
            <a:br>
              <a:rPr lang="en-US" sz="1600" b="0" i="0" dirty="0">
                <a:solidFill>
                  <a:srgbClr val="222222"/>
                </a:solidFill>
                <a:effectLst/>
                <a:latin typeface="Times New Roman" panose="02020603050405020304" pitchFamily="18" charset="0"/>
                <a:cs typeface="Times New Roman" panose="02020603050405020304" pitchFamily="18" charset="0"/>
              </a:rPr>
            </a:br>
            <a:endParaRPr lang="en-US" sz="1600"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 In total, we resulted 294 segments including task related and non-task related ones. The topic detection analysis explored the content of chat segments and revealed the major subject of discussions with the use </a:t>
            </a:r>
            <a:r>
              <a:rPr lang="en-US" sz="1600" b="1" i="0" dirty="0">
                <a:solidFill>
                  <a:srgbClr val="222222"/>
                </a:solidFill>
                <a:effectLst/>
                <a:latin typeface="Times New Roman" panose="02020603050405020304" pitchFamily="18" charset="0"/>
                <a:cs typeface="Times New Roman" panose="02020603050405020304" pitchFamily="18" charset="0"/>
              </a:rPr>
              <a:t>of latent semantic analysis</a:t>
            </a:r>
            <a:r>
              <a:rPr lang="en-US" sz="1600" b="0" i="0" dirty="0">
                <a:solidFill>
                  <a:srgbClr val="222222"/>
                </a:solidFill>
                <a:effectLst/>
                <a:latin typeface="Times New Roman" panose="02020603050405020304" pitchFamily="18" charset="0"/>
                <a:cs typeface="Times New Roman" panose="02020603050405020304" pitchFamily="18" charset="0"/>
              </a:rPr>
              <a:t>, which is applied to find content similarity among segments and indicative words produced through the use of two mode network analysis.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0A6FA14-9F7C-40F4-93B1-92480AB80D93}"/>
              </a:ext>
            </a:extLst>
          </p:cNvPr>
          <p:cNvSpPr txBox="1"/>
          <p:nvPr/>
        </p:nvSpPr>
        <p:spPr>
          <a:xfrm>
            <a:off x="8318376" y="6534481"/>
            <a:ext cx="4679000" cy="307777"/>
          </a:xfrm>
          <a:prstGeom prst="rect">
            <a:avLst/>
          </a:prstGeom>
          <a:noFill/>
        </p:spPr>
        <p:txBody>
          <a:bodyPr wrap="square" rtlCol="0">
            <a:spAutoFit/>
          </a:bodyPr>
          <a:lstStyle/>
          <a:p>
            <a:r>
              <a:rPr lang="en-IN" sz="1400" dirty="0">
                <a:hlinkClick r:id="rId3"/>
              </a:rPr>
              <a:t>https://eric.ed.gov/?id=EJ1201985</a:t>
            </a:r>
            <a:endParaRPr lang="en-IN" sz="1400" dirty="0"/>
          </a:p>
        </p:txBody>
      </p:sp>
    </p:spTree>
    <p:extLst>
      <p:ext uri="{BB962C8B-B14F-4D97-AF65-F5344CB8AC3E}">
        <p14:creationId xmlns:p14="http://schemas.microsoft.com/office/powerpoint/2010/main" val="233693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4C5B-6A42-41CF-BDC9-5E4111B9CE27}"/>
              </a:ext>
            </a:extLst>
          </p:cNvPr>
          <p:cNvSpPr>
            <a:spLocks noGrp="1"/>
          </p:cNvSpPr>
          <p:nvPr>
            <p:ph type="title"/>
          </p:nvPr>
        </p:nvSpPr>
        <p:spPr>
          <a:xfrm>
            <a:off x="72264" y="-331147"/>
            <a:ext cx="9692640" cy="1325562"/>
          </a:xfrm>
        </p:spPr>
        <p:txBody>
          <a:bodyPr/>
          <a:lstStyle/>
          <a:p>
            <a:r>
              <a:rPr lang="en-IN" dirty="0"/>
              <a:t>Related research</a:t>
            </a:r>
          </a:p>
        </p:txBody>
      </p:sp>
      <p:sp>
        <p:nvSpPr>
          <p:cNvPr id="3" name="Content Placeholder 2">
            <a:extLst>
              <a:ext uri="{FF2B5EF4-FFF2-40B4-BE49-F238E27FC236}">
                <a16:creationId xmlns:a16="http://schemas.microsoft.com/office/drawing/2014/main" id="{2C6EB159-C7F2-4D39-A031-80CC7CB67254}"/>
              </a:ext>
            </a:extLst>
          </p:cNvPr>
          <p:cNvSpPr>
            <a:spLocks noGrp="1"/>
          </p:cNvSpPr>
          <p:nvPr>
            <p:ph idx="1"/>
          </p:nvPr>
        </p:nvSpPr>
        <p:spPr>
          <a:xfrm>
            <a:off x="506027" y="1633491"/>
            <a:ext cx="7324077" cy="4021585"/>
          </a:xfrm>
        </p:spPr>
        <p:txBody>
          <a:bodyPr>
            <a:noAutofit/>
          </a:bodyPr>
          <a:lstStyle/>
          <a:p>
            <a:r>
              <a:rPr lang="en-US" sz="1600" b="1" i="0" dirty="0">
                <a:solidFill>
                  <a:srgbClr val="333333"/>
                </a:solidFill>
                <a:effectLst/>
                <a:latin typeface="Times New Roman" panose="02020603050405020304" pitchFamily="18" charset="0"/>
                <a:cs typeface="Times New Roman" panose="02020603050405020304" pitchFamily="18" charset="0"/>
              </a:rPr>
              <a:t>Topic detection using </a:t>
            </a:r>
            <a:r>
              <a:rPr lang="en-US" sz="1600" b="1" i="0" dirty="0" err="1">
                <a:solidFill>
                  <a:srgbClr val="333333"/>
                </a:solidFill>
                <a:effectLst/>
                <a:latin typeface="Times New Roman" panose="02020603050405020304" pitchFamily="18" charset="0"/>
                <a:cs typeface="Times New Roman" panose="02020603050405020304" pitchFamily="18" charset="0"/>
              </a:rPr>
              <a:t>BNgram</a:t>
            </a:r>
            <a:r>
              <a:rPr lang="en-US" sz="1600" b="1" i="0" dirty="0">
                <a:solidFill>
                  <a:srgbClr val="333333"/>
                </a:solidFill>
                <a:effectLst/>
                <a:latin typeface="Times New Roman" panose="02020603050405020304" pitchFamily="18" charset="0"/>
                <a:cs typeface="Times New Roman" panose="02020603050405020304" pitchFamily="18" charset="0"/>
              </a:rPr>
              <a:t> method and sentiment analysis on twitter dataset</a:t>
            </a:r>
            <a:br>
              <a:rPr lang="en-US" sz="1600" b="1" i="0" dirty="0">
                <a:solidFill>
                  <a:srgbClr val="333333"/>
                </a:solidFill>
                <a:effectLst/>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hlinkClick r:id="rId2"/>
              </a:rPr>
              <a:t>https://ieeexplore.ieee.org/abstract/document/7359267</a:t>
            </a:r>
            <a:endParaRPr lang="en-IN" sz="1600" dirty="0">
              <a:latin typeface="Times New Roman" panose="02020603050405020304" pitchFamily="18" charset="0"/>
              <a:cs typeface="Times New Roman" panose="02020603050405020304" pitchFamily="18" charset="0"/>
            </a:endParaRPr>
          </a:p>
          <a:p>
            <a:r>
              <a:rPr lang="en-US" sz="1600" b="1" i="0" dirty="0">
                <a:effectLst/>
                <a:latin typeface="Times New Roman" panose="02020603050405020304" pitchFamily="18" charset="0"/>
                <a:cs typeface="Times New Roman" panose="02020603050405020304" pitchFamily="18" charset="0"/>
              </a:rPr>
              <a:t>Topic analysis using a finite mixture model</a:t>
            </a:r>
            <a:br>
              <a:rPr lang="en-US" sz="1600" b="0" i="0" dirty="0">
                <a:solidFill>
                  <a:srgbClr val="505050"/>
                </a:solidFill>
                <a:effectLst/>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hlinkClick r:id="rId3"/>
              </a:rPr>
              <a:t>https://www.sciencedirect.com/science/article/abs/pii/S0306457302000353</a:t>
            </a:r>
            <a:endParaRPr lang="en-US" sz="1600" b="0" i="0" dirty="0">
              <a:solidFill>
                <a:srgbClr val="505050"/>
              </a:solidFill>
              <a:effectLst/>
              <a:latin typeface="Times New Roman" panose="02020603050405020304" pitchFamily="18" charset="0"/>
              <a:cs typeface="Times New Roman" panose="02020603050405020304" pitchFamily="18" charset="0"/>
            </a:endParaRPr>
          </a:p>
          <a:p>
            <a:r>
              <a:rPr lang="en-US" sz="1600" b="1" i="0" dirty="0">
                <a:solidFill>
                  <a:srgbClr val="333333"/>
                </a:solidFill>
                <a:effectLst/>
                <a:latin typeface="Times New Roman" panose="02020603050405020304" pitchFamily="18" charset="0"/>
                <a:cs typeface="Times New Roman" panose="02020603050405020304" pitchFamily="18" charset="0"/>
              </a:rPr>
              <a:t>Research paper recommendation with topic analysis</a:t>
            </a:r>
            <a:br>
              <a:rPr lang="en-US" sz="1600" b="1" i="0" dirty="0">
                <a:solidFill>
                  <a:srgbClr val="333333"/>
                </a:solidFill>
                <a:effectLst/>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hlinkClick r:id="rId4"/>
              </a:rPr>
              <a:t>https://ieeexplore.ieee.org/abstract/document/5541170</a:t>
            </a:r>
            <a:endParaRPr lang="en-IN" sz="1600" dirty="0">
              <a:latin typeface="Times New Roman" panose="02020603050405020304" pitchFamily="18" charset="0"/>
              <a:cs typeface="Times New Roman" panose="02020603050405020304" pitchFamily="18" charset="0"/>
            </a:endParaRPr>
          </a:p>
          <a:p>
            <a:r>
              <a:rPr lang="en-IN" sz="1600" b="1" i="0" dirty="0">
                <a:solidFill>
                  <a:srgbClr val="333333"/>
                </a:solidFill>
                <a:effectLst/>
                <a:latin typeface="Times New Roman" panose="02020603050405020304" pitchFamily="18" charset="0"/>
                <a:cs typeface="Times New Roman" panose="02020603050405020304" pitchFamily="18" charset="0"/>
              </a:rPr>
              <a:t>Twitter Trending Topic Classification</a:t>
            </a:r>
            <a:br>
              <a:rPr lang="en-IN" sz="1600" b="1" i="0" dirty="0">
                <a:solidFill>
                  <a:srgbClr val="333333"/>
                </a:solidFill>
                <a:effectLst/>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hlinkClick r:id="rId5"/>
              </a:rPr>
              <a:t>https://ieeexplore.ieee.org/abstract/document/6137387</a:t>
            </a:r>
            <a:endParaRPr lang="en-IN" sz="1600" dirty="0">
              <a:latin typeface="Times New Roman" panose="02020603050405020304" pitchFamily="18" charset="0"/>
              <a:cs typeface="Times New Roman" panose="02020603050405020304" pitchFamily="18" charset="0"/>
            </a:endParaRPr>
          </a:p>
          <a:p>
            <a:r>
              <a:rPr lang="en-US" sz="1600" b="1" i="0" dirty="0">
                <a:effectLst/>
                <a:latin typeface="Times New Roman" panose="02020603050405020304" pitchFamily="18" charset="0"/>
                <a:cs typeface="Times New Roman" panose="02020603050405020304" pitchFamily="18" charset="0"/>
              </a:rPr>
              <a:t>Tracking significant topics of discourse in forums</a:t>
            </a:r>
            <a:br>
              <a:rPr lang="en-US" sz="1600" b="0" i="0" dirty="0">
                <a:solidFill>
                  <a:srgbClr val="333333"/>
                </a:solidFill>
                <a:effectLst/>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hlinkClick r:id="rId6"/>
              </a:rPr>
              <a:t>https://patents.google.com/patent/US9521013B2/en</a:t>
            </a:r>
            <a:br>
              <a:rPr lang="en-US" sz="1600" b="0" i="0" dirty="0">
                <a:solidFill>
                  <a:srgbClr val="333333"/>
                </a:solidFill>
                <a:effectLst/>
                <a:latin typeface="Times New Roman" panose="02020603050405020304" pitchFamily="18" charset="0"/>
                <a:cs typeface="Times New Roman" panose="02020603050405020304" pitchFamily="18" charset="0"/>
              </a:rPr>
            </a:br>
            <a:endParaRPr lang="en-US" sz="1600" b="0" i="0" dirty="0">
              <a:solidFill>
                <a:srgbClr val="333333"/>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b="1" i="0" dirty="0">
              <a:solidFill>
                <a:srgbClr val="333333"/>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US" sz="1600" b="1" i="0" dirty="0">
              <a:solidFill>
                <a:srgbClr val="333333"/>
              </a:solidFill>
              <a:effectLst/>
              <a:latin typeface="Times New Roman" panose="02020603050405020304" pitchFamily="18" charset="0"/>
              <a:cs typeface="Times New Roman" panose="02020603050405020304" pitchFamily="18" charset="0"/>
            </a:endParaRPr>
          </a:p>
          <a:p>
            <a:endParaRPr lang="en-US" sz="1600" b="1" i="0" dirty="0">
              <a:solidFill>
                <a:srgbClr val="333333"/>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45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BD7D8-D713-41FE-A473-D9A4663DF7D7}"/>
              </a:ext>
            </a:extLst>
          </p:cNvPr>
          <p:cNvSpPr>
            <a:spLocks noGrp="1"/>
          </p:cNvSpPr>
          <p:nvPr>
            <p:ph idx="1"/>
          </p:nvPr>
        </p:nvSpPr>
        <p:spPr>
          <a:xfrm>
            <a:off x="665826" y="1120805"/>
            <a:ext cx="9528758" cy="4616389"/>
          </a:xfrm>
        </p:spPr>
        <p:txBody>
          <a:bodyPr>
            <a:normAutofit fontScale="92500"/>
          </a:bodyPr>
          <a:lstStyle/>
          <a:p>
            <a:pPr>
              <a:lnSpc>
                <a:spcPct val="107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Supervised topic models (2009)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Blei</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D, McAuliffe J</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1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https://www.mendeley.com/catalogue/a2d33a8a-ea02-3cd4-8604-e019901aabb1/?utm_source=desktop&amp;utm_medium=1.19.4&amp;utm_campaign=open_catalog&amp;userDocumentId=%7B0eb11108-36af-4872-83bc-d812987a99f5%7D</a:t>
            </a:r>
            <a:endParaRPr lang="en-IN" sz="11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 systematic literature review for topic detection in chat conversation for cyber-­crime investigation (2014)</a:t>
            </a:r>
            <a:br>
              <a:rPr lang="en-IN" sz="11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11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https://www.mendeley.com/catalogue/c9623814-89ff-30cc-bd2c-c1b2570abd37/?utm_source=desktop&amp;utm_medium=1.19.4&amp;utm_campaign=open_catalog&amp;userDocumentId=%7B79e19cb8-7432-41c2-b973-b42edb6664f2%7D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Probabilistic topic models (2010)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Blei</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D, Carin L, Dunson D</a:t>
            </a:r>
            <a:br>
              <a:rPr lang="en-IN" sz="1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1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https://www.mendeley.com/catalogue/0d812e7d-5111-33c4-a0ea-4f2fd2c78252/?utm_source=desktop&amp;utm_medium=1.19.4&amp;utm_campaign=open_catalog&amp;userDocumentId=%7Bfd2a1d45-9ced-4af1-80be-3a9c48f2894d%7D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Probabilistic Topic Models (2015)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Steyvers</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M, Griffiths T</a:t>
            </a:r>
            <a:br>
              <a:rPr lang="en-IN" sz="11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11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https://www.mendeley.com/catalogue/92103ebe-8d91-3a3f-a02f-9d7158bbe85f/?utm_source=desktop&amp;utm_medium=1.19.4&amp;utm_campaign=open_catalog&amp;userDocumentId=%7Bdc196194-e846-46c5-907f-cc57d2dea99b%7D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600" b="1" dirty="0">
                <a:effectLst/>
                <a:latin typeface="Calibri" panose="020F0502020204030204" pitchFamily="34" charset="0"/>
                <a:ea typeface="Calibri" panose="020F0502020204030204" pitchFamily="34" charset="0"/>
                <a:cs typeface="Times New Roman" panose="02020603050405020304" pitchFamily="18" charset="0"/>
              </a:rPr>
              <a:t>Multiparticipant chat analysis: A survey (2013) </a:t>
            </a:r>
            <a:r>
              <a:rPr lang="en-IN" sz="1600" b="1" dirty="0" err="1">
                <a:effectLst/>
                <a:latin typeface="Calibri" panose="020F0502020204030204" pitchFamily="34" charset="0"/>
                <a:ea typeface="Calibri" panose="020F0502020204030204" pitchFamily="34" charset="0"/>
                <a:cs typeface="Times New Roman" panose="02020603050405020304" pitchFamily="18" charset="0"/>
              </a:rPr>
              <a:t>Uthus</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D., Aha D.</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IN"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https://www.mendeley.com/catalogue/2f4f343e-1ffc-3f4d-b461-1f097b8afbed/?utm_source=desktop&amp;utm_medium=1.19.4&amp;utm_campaign=open_catalog&amp;userDocumentId=%7Bde199c5a-054e-403c-9cbc-bcc327492bb1%7D</a:t>
            </a:r>
            <a:endParaRPr lang="en-IN" sz="11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600" b="1" dirty="0">
                <a:effectLst/>
                <a:latin typeface="Calibri" panose="020F0502020204030204" pitchFamily="34" charset="0"/>
                <a:ea typeface="Calibri" panose="020F0502020204030204" pitchFamily="34" charset="0"/>
                <a:cs typeface="Times New Roman" panose="02020603050405020304" pitchFamily="18" charset="0"/>
              </a:rPr>
              <a:t>Software Framework for Topic Modelling with Large </a:t>
            </a:r>
            <a:r>
              <a:rPr lang="en-IN" sz="1600" b="1" dirty="0" err="1">
                <a:effectLst/>
                <a:latin typeface="Calibri" panose="020F0502020204030204" pitchFamily="34" charset="0"/>
                <a:ea typeface="Calibri" panose="020F0502020204030204" pitchFamily="34" charset="0"/>
                <a:cs typeface="Times New Roman" panose="02020603050405020304" pitchFamily="18" charset="0"/>
              </a:rPr>
              <a:t>Corpor</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(2010) </a:t>
            </a:r>
            <a:r>
              <a:rPr lang="en-IN" sz="1600" b="1" dirty="0" err="1">
                <a:effectLst/>
                <a:latin typeface="Calibri" panose="020F0502020204030204" pitchFamily="34" charset="0"/>
                <a:ea typeface="Calibri" panose="020F0502020204030204" pitchFamily="34" charset="0"/>
                <a:cs typeface="Times New Roman" panose="02020603050405020304" pitchFamily="18" charset="0"/>
              </a:rPr>
              <a:t>Rehurek</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R, Sojka P</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IN"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https://www.mendeley.com/catalogue/1a9bd494-3ee6-3ea1-8d19-6a89423632fc/?utm_source=desktop&amp;utm_medium=1.19.4&amp;utm_campaign=open_catalog&amp;userDocumentId=%7Bde695fde-e0f9-4b3e-9725-1db64ddadf88%7D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p:txBody>
      </p:sp>
    </p:spTree>
    <p:extLst>
      <p:ext uri="{BB962C8B-B14F-4D97-AF65-F5344CB8AC3E}">
        <p14:creationId xmlns:p14="http://schemas.microsoft.com/office/powerpoint/2010/main" val="395039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301D-98D4-4FAE-AE8C-F5C142B63652}"/>
              </a:ext>
            </a:extLst>
          </p:cNvPr>
          <p:cNvSpPr>
            <a:spLocks noGrp="1"/>
          </p:cNvSpPr>
          <p:nvPr>
            <p:ph type="title"/>
          </p:nvPr>
        </p:nvSpPr>
        <p:spPr>
          <a:xfrm>
            <a:off x="275208" y="230818"/>
            <a:ext cx="9498574" cy="652635"/>
          </a:xfrm>
        </p:spPr>
        <p:txBody>
          <a:bodyPr>
            <a:normAutofit fontScale="90000"/>
          </a:bodyPr>
          <a:lstStyle/>
          <a:p>
            <a:r>
              <a:rPr lang="en-IN" dirty="0"/>
              <a:t>Datasets</a:t>
            </a:r>
          </a:p>
        </p:txBody>
      </p:sp>
      <p:sp>
        <p:nvSpPr>
          <p:cNvPr id="3" name="Content Placeholder 2">
            <a:extLst>
              <a:ext uri="{FF2B5EF4-FFF2-40B4-BE49-F238E27FC236}">
                <a16:creationId xmlns:a16="http://schemas.microsoft.com/office/drawing/2014/main" id="{54BFB26D-47CC-429B-8DE6-BEF231DA8399}"/>
              </a:ext>
            </a:extLst>
          </p:cNvPr>
          <p:cNvSpPr>
            <a:spLocks noGrp="1"/>
          </p:cNvSpPr>
          <p:nvPr>
            <p:ph idx="1"/>
          </p:nvPr>
        </p:nvSpPr>
        <p:spPr>
          <a:xfrm>
            <a:off x="726815" y="1253331"/>
            <a:ext cx="8595360" cy="5289512"/>
          </a:xfrm>
        </p:spPr>
        <p:txBody>
          <a:bodyPr>
            <a:noAutofit/>
          </a:bodyPr>
          <a:lstStyle/>
          <a:p>
            <a:r>
              <a:rPr lang="en-US" sz="1400" b="0" i="0" dirty="0">
                <a:effectLst/>
                <a:latin typeface="Times New Roman" panose="02020603050405020304" pitchFamily="18" charset="0"/>
                <a:cs typeface="Times New Roman" panose="02020603050405020304" pitchFamily="18" charset="0"/>
              </a:rPr>
              <a:t>Data set of messages (more than 1 million of rows) in Russian language from teenager population taken in period from 2012 to 2016 inclusive</a:t>
            </a:r>
            <a:br>
              <a:rPr lang="en-IN" sz="1400" dirty="0">
                <a:latin typeface="Times New Roman" panose="02020603050405020304" pitchFamily="18" charset="0"/>
                <a:cs typeface="Times New Roman" panose="02020603050405020304" pitchFamily="18" charset="0"/>
                <a:hlinkClick r:id="rId2"/>
              </a:rPr>
            </a:br>
            <a:r>
              <a:rPr lang="en-IN" sz="1400" dirty="0">
                <a:latin typeface="Times New Roman" panose="02020603050405020304" pitchFamily="18" charset="0"/>
                <a:cs typeface="Times New Roman" panose="02020603050405020304" pitchFamily="18" charset="0"/>
                <a:hlinkClick r:id="rId2"/>
              </a:rPr>
              <a:t>https://www.kaggle.com/onidzelskyi/chat-messages</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NPS chat</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hlinkClick r:id="rId3"/>
              </a:rPr>
              <a:t>https://www.kaggle.com/nltkdata/nps-chat</a:t>
            </a:r>
            <a:endParaRPr lang="en-IN" sz="1400" dirty="0">
              <a:latin typeface="Times New Roman" panose="02020603050405020304" pitchFamily="18" charset="0"/>
              <a:cs typeface="Times New Roman" panose="02020603050405020304" pitchFamily="18" charset="0"/>
            </a:endParaRPr>
          </a:p>
          <a:p>
            <a:r>
              <a:rPr lang="en-US" sz="1400" b="0" i="0" dirty="0">
                <a:effectLst/>
                <a:latin typeface="Times New Roman" panose="02020603050405020304" pitchFamily="18" charset="0"/>
                <a:cs typeface="Times New Roman" panose="02020603050405020304" pitchFamily="18" charset="0"/>
              </a:rPr>
              <a:t>Posts extracted from a </a:t>
            </a:r>
            <a:r>
              <a:rPr lang="en-US" sz="1400" b="0" i="0" dirty="0" err="1">
                <a:effectLst/>
                <a:latin typeface="Times New Roman" panose="02020603050405020304" pitchFamily="18" charset="0"/>
                <a:cs typeface="Times New Roman" panose="02020603050405020304" pitchFamily="18" charset="0"/>
              </a:rPr>
              <a:t>Gitter's</a:t>
            </a:r>
            <a:r>
              <a:rPr lang="en-US" sz="1400" b="0" i="0" dirty="0">
                <a:effectLst/>
                <a:latin typeface="Times New Roman" panose="02020603050405020304" pitchFamily="18" charset="0"/>
                <a:cs typeface="Times New Roman" panose="02020603050405020304" pitchFamily="18" charset="0"/>
              </a:rPr>
              <a:t> public chatroom used for an online course to learn to program</a:t>
            </a:r>
            <a:br>
              <a:rPr lang="en-US" sz="1400" b="0" i="0" dirty="0">
                <a:effectLst/>
                <a:latin typeface="Times New Roman" panose="02020603050405020304" pitchFamily="18" charset="0"/>
                <a:cs typeface="Times New Roman" panose="02020603050405020304" pitchFamily="18" charset="0"/>
              </a:rPr>
            </a:br>
            <a:r>
              <a:rPr lang="en-IN" sz="1400" dirty="0">
                <a:hlinkClick r:id="rId4"/>
              </a:rPr>
              <a:t>https://www.kaggle.com/freecodecamp/all-posts-public-main-chatroom</a:t>
            </a:r>
            <a:endParaRPr lang="en-IN" sz="1400" dirty="0"/>
          </a:p>
          <a:p>
            <a:r>
              <a:rPr lang="en-US" sz="1400" b="0" i="0" dirty="0">
                <a:effectLst/>
                <a:latin typeface="Inter"/>
              </a:rPr>
              <a:t>This data includes a .csv file which exported from </a:t>
            </a:r>
            <a:r>
              <a:rPr lang="en-US" sz="1400" b="0" i="0" dirty="0" err="1">
                <a:effectLst/>
                <a:latin typeface="Inter"/>
              </a:rPr>
              <a:t>Whatsapp</a:t>
            </a:r>
            <a:r>
              <a:rPr lang="en-US" sz="1400" b="0" i="0" dirty="0">
                <a:effectLst/>
                <a:latin typeface="Inter"/>
              </a:rPr>
              <a:t> as a .txt file and </a:t>
            </a:r>
            <a:r>
              <a:rPr lang="en-US" sz="1400" b="0" i="0" dirty="0" err="1">
                <a:effectLst/>
                <a:latin typeface="Inter"/>
              </a:rPr>
              <a:t>convereted</a:t>
            </a:r>
            <a:r>
              <a:rPr lang="en-US" sz="1400" b="0" i="0" dirty="0">
                <a:effectLst/>
                <a:latin typeface="Inter"/>
              </a:rPr>
              <a:t> to make it more convenient. It includes message our, message dates and senders of messages for each message over approximately a period of 3 months</a:t>
            </a:r>
            <a:br>
              <a:rPr lang="en-US" sz="1400" b="0" i="0" dirty="0">
                <a:effectLst/>
                <a:latin typeface="Inter"/>
              </a:rPr>
            </a:br>
            <a:r>
              <a:rPr lang="en-IN" sz="1400" dirty="0">
                <a:hlinkClick r:id="rId5"/>
              </a:rPr>
              <a:t>https://www.kaggle.com/mmuhammetcavus/whatsapp-chat</a:t>
            </a:r>
            <a:endParaRPr lang="en-IN" sz="1400" dirty="0"/>
          </a:p>
          <a:p>
            <a:pPr>
              <a:lnSpc>
                <a:spcPct val="107000"/>
              </a:lnSpc>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alexa</a:t>
            </a:r>
            <a:r>
              <a:rPr lang="en-IN" sz="1400" dirty="0">
                <a:effectLst/>
                <a:latin typeface="Calibri" panose="020F0502020204030204" pitchFamily="34" charset="0"/>
                <a:ea typeface="Calibri" panose="020F0502020204030204" pitchFamily="34" charset="0"/>
                <a:cs typeface="Times New Roman" panose="02020603050405020304" pitchFamily="18" charset="0"/>
              </a:rPr>
              <a:t>/Topical-Chat</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A dataset containing human-human knowledge-grounded open-domain conversations.</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https://github.com/alexa/Topical-Chat</a:t>
            </a:r>
            <a:endParaRPr lang="en-IN"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Amazon-Topical- -Chat-Dataset-Text-Classification</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EDA and text classification of amazon topical chat dataset</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https://github.com/SumitM0432/Amazon-Topical-Chat-Dataset-Text-Classification</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4878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AEDE6-F449-4027-9A60-FFFC4463BEA0}"/>
              </a:ext>
            </a:extLst>
          </p:cNvPr>
          <p:cNvSpPr>
            <a:spLocks noGrp="1"/>
          </p:cNvSpPr>
          <p:nvPr>
            <p:ph idx="1"/>
          </p:nvPr>
        </p:nvSpPr>
        <p:spPr>
          <a:xfrm>
            <a:off x="977787" y="843379"/>
            <a:ext cx="8595360" cy="4351337"/>
          </a:xfrm>
        </p:spPr>
        <p:txBody>
          <a:bodyPr>
            <a:noAutofit/>
          </a:bodyPr>
          <a:lstStyle/>
          <a:p>
            <a:pPr marL="342900" indent="-342900">
              <a:lnSpc>
                <a:spcPct val="107000"/>
              </a:lnSpc>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Notitia-Chat-Analysis</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Code repo for using Machine Learning to make analysis on WhatsApp chat, gain sentiments of users and Build LDA model to derive topics of interest.</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https://github.com/buabaj/Notitia-Chat-Analysis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uiuc</a:t>
            </a:r>
            <a:r>
              <a:rPr lang="en-IN" sz="1400" dirty="0">
                <a:effectLst/>
                <a:latin typeface="Calibri" panose="020F0502020204030204" pitchFamily="34" charset="0"/>
                <a:ea typeface="Calibri" panose="020F0502020204030204" pitchFamily="34" charset="0"/>
                <a:cs typeface="Times New Roman" panose="02020603050405020304" pitchFamily="18" charset="0"/>
              </a:rPr>
              <a:t>-chat-log-analysis</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Topic modelling for chat reference at University of Illinois. See article at https://doi.org/10.6017/ital.v38i2.10921 for more information about this project.</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https://github.com/mozeran/uiuc-chat-log-analysis</a:t>
            </a:r>
            <a:endParaRPr lang="en-IN"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PyChatty</a:t>
            </a:r>
            <a:br>
              <a:rPr lang="en-IN" sz="1400" dirty="0">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Application of NLP to chat-bot, sentiment analysis and topic modelling</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https://github.com/npiro/PyChatty</a:t>
            </a:r>
            <a:endParaRPr lang="en-IN"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Topic-</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Segmenter</a:t>
            </a:r>
            <a:br>
              <a:rPr lang="en-IN" sz="1400" dirty="0">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Tool for segmenting group chat conversations using NLP and Neural Networks</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https://github.com/a20012251/topic_segmenter</a:t>
            </a:r>
            <a:endParaRPr lang="en-IN"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Domain-Classification-Text</a:t>
            </a:r>
            <a:br>
              <a:rPr lang="en-IN" sz="1400" dirty="0">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(National Project)</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Repo containing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haptik</a:t>
            </a:r>
            <a:r>
              <a:rPr lang="en-IN" sz="1400" dirty="0">
                <a:effectLst/>
                <a:latin typeface="Calibri" panose="020F0502020204030204" pitchFamily="34" charset="0"/>
                <a:ea typeface="Calibri" panose="020F0502020204030204" pitchFamily="34" charset="0"/>
                <a:cs typeface="Times New Roman" panose="02020603050405020304" pitchFamily="18" charset="0"/>
              </a:rPr>
              <a:t> chat data to classify topics using NLP</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a</a:t>
            </a: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https://github.com/SatyapriyaChaudhari/domain-classification-text</a:t>
            </a:r>
            <a:br>
              <a:rPr lang="en-IN" sz="1400" dirty="0"/>
            </a:br>
            <a:endParaRPr lang="en-IN" sz="1400" dirty="0"/>
          </a:p>
          <a:p>
            <a:endParaRPr lang="en-IN" sz="1400" dirty="0"/>
          </a:p>
        </p:txBody>
      </p:sp>
    </p:spTree>
    <p:extLst>
      <p:ext uri="{BB962C8B-B14F-4D97-AF65-F5344CB8AC3E}">
        <p14:creationId xmlns:p14="http://schemas.microsoft.com/office/powerpoint/2010/main" val="21089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67BE-CBC8-451F-B7FD-3F7762821985}"/>
              </a:ext>
            </a:extLst>
          </p:cNvPr>
          <p:cNvSpPr>
            <a:spLocks noGrp="1"/>
          </p:cNvSpPr>
          <p:nvPr>
            <p:ph type="title"/>
          </p:nvPr>
        </p:nvSpPr>
        <p:spPr>
          <a:xfrm>
            <a:off x="3454656" y="231726"/>
            <a:ext cx="4517491" cy="861135"/>
          </a:xfrm>
        </p:spPr>
        <p:txBody>
          <a:bodyPr/>
          <a:lstStyle/>
          <a:p>
            <a:pPr algn="ctr"/>
            <a:r>
              <a:rPr lang="en-IN" dirty="0"/>
              <a:t>Topic Modelling </a:t>
            </a:r>
          </a:p>
        </p:txBody>
      </p:sp>
      <p:sp>
        <p:nvSpPr>
          <p:cNvPr id="4" name="TextBox 3">
            <a:extLst>
              <a:ext uri="{FF2B5EF4-FFF2-40B4-BE49-F238E27FC236}">
                <a16:creationId xmlns:a16="http://schemas.microsoft.com/office/drawing/2014/main" id="{8D0CA132-14F0-4D42-98A4-F823C64F3869}"/>
              </a:ext>
            </a:extLst>
          </p:cNvPr>
          <p:cNvSpPr txBox="1"/>
          <p:nvPr/>
        </p:nvSpPr>
        <p:spPr>
          <a:xfrm>
            <a:off x="568170" y="1378366"/>
            <a:ext cx="3773009" cy="707886"/>
          </a:xfrm>
          <a:prstGeom prst="rect">
            <a:avLst/>
          </a:prstGeom>
          <a:noFill/>
        </p:spPr>
        <p:txBody>
          <a:bodyPr wrap="square" rtlCol="0">
            <a:spAutoFit/>
          </a:bodyPr>
          <a:lstStyle/>
          <a:p>
            <a:r>
              <a:rPr lang="en-IN" sz="2000" b="1" dirty="0"/>
              <a:t>Latent Semantic Analysis (LSA)</a:t>
            </a:r>
          </a:p>
        </p:txBody>
      </p:sp>
      <p:sp>
        <p:nvSpPr>
          <p:cNvPr id="5" name="TextBox 4">
            <a:extLst>
              <a:ext uri="{FF2B5EF4-FFF2-40B4-BE49-F238E27FC236}">
                <a16:creationId xmlns:a16="http://schemas.microsoft.com/office/drawing/2014/main" id="{0B87E1C8-E20E-4B6F-832C-F0AEBDF3D666}"/>
              </a:ext>
            </a:extLst>
          </p:cNvPr>
          <p:cNvSpPr txBox="1"/>
          <p:nvPr/>
        </p:nvSpPr>
        <p:spPr>
          <a:xfrm>
            <a:off x="1580224" y="2086252"/>
            <a:ext cx="7714695" cy="4524315"/>
          </a:xfrm>
          <a:prstGeom prst="rect">
            <a:avLst/>
          </a:prstGeom>
          <a:noFill/>
        </p:spPr>
        <p:txBody>
          <a:bodyPr wrap="square" rtlCol="0">
            <a:spAutoFit/>
          </a:bodyPr>
          <a:lstStyle/>
          <a:p>
            <a:pPr marL="285750" indent="-285750">
              <a:buFont typeface="Arial" panose="020B0604020202020204" pitchFamily="34" charset="0"/>
              <a:buChar char="•"/>
            </a:pPr>
            <a:r>
              <a:rPr lang="en-IN" dirty="0"/>
              <a:t>Traditional method</a:t>
            </a:r>
            <a:br>
              <a:rPr lang="en-IN" dirty="0"/>
            </a:br>
            <a:endParaRPr lang="en-IN" dirty="0"/>
          </a:p>
          <a:p>
            <a:pPr marL="285750" indent="-285750">
              <a:buFont typeface="Arial" panose="020B0604020202020204" pitchFamily="34" charset="0"/>
              <a:buChar char="•"/>
            </a:pPr>
            <a:r>
              <a:rPr lang="en-IN" dirty="0"/>
              <a:t>Principle- Distributional Hypothesis; words and expressions that occur in similar pieces of text will have similar meanings.</a:t>
            </a:r>
            <a:br>
              <a:rPr lang="en-IN" dirty="0"/>
            </a:br>
            <a:endParaRPr lang="en-IN" dirty="0"/>
          </a:p>
          <a:p>
            <a:pPr marL="285750" indent="-285750">
              <a:buFont typeface="Arial" panose="020B0604020202020204" pitchFamily="34" charset="0"/>
              <a:buChar char="•"/>
            </a:pPr>
            <a:r>
              <a:rPr lang="en-IN" dirty="0"/>
              <a:t>Works on word frequencies (Bag of Words model) like the Naïve Bayes model.</a:t>
            </a:r>
            <a:br>
              <a:rPr lang="en-IN" dirty="0"/>
            </a:br>
            <a:endParaRPr lang="en-IN" dirty="0"/>
          </a:p>
          <a:p>
            <a:pPr marL="285750" indent="-285750">
              <a:buFont typeface="Arial" panose="020B0604020202020204" pitchFamily="34" charset="0"/>
              <a:buChar char="•"/>
            </a:pPr>
            <a:r>
              <a:rPr lang="en-IN" dirty="0"/>
              <a:t>Assumption: Documents with the same topic will use similar words.</a:t>
            </a:r>
            <a:br>
              <a:rPr lang="en-IN" dirty="0"/>
            </a:br>
            <a:endParaRPr lang="en-IN" dirty="0"/>
          </a:p>
          <a:p>
            <a:pPr marL="285750" indent="-285750">
              <a:buFont typeface="Arial" panose="020B0604020202020204" pitchFamily="34" charset="0"/>
              <a:buChar char="•"/>
            </a:pPr>
            <a:r>
              <a:rPr lang="en-IN" dirty="0"/>
              <a:t>Base idea: To group together documents that have high frequency of the same words.</a:t>
            </a:r>
            <a:br>
              <a:rPr lang="en-IN" dirty="0"/>
            </a:br>
            <a:endParaRPr lang="en-IN" dirty="0"/>
          </a:p>
          <a:p>
            <a:pPr marL="285750" indent="-285750">
              <a:buFont typeface="Arial" panose="020B0604020202020204" pitchFamily="34" charset="0"/>
              <a:buChar char="•"/>
            </a:pPr>
            <a:r>
              <a:rPr lang="en-IN" dirty="0"/>
              <a:t>The TF-IDF vectorizing method may also be used.</a:t>
            </a:r>
            <a:br>
              <a:rPr lang="en-IN" dirty="0"/>
            </a:b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80137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91CD42-B13A-4795-B894-01B513709F38}"/>
              </a:ext>
            </a:extLst>
          </p:cNvPr>
          <p:cNvSpPr txBox="1"/>
          <p:nvPr/>
        </p:nvSpPr>
        <p:spPr>
          <a:xfrm>
            <a:off x="552930" y="390688"/>
            <a:ext cx="3773009" cy="707886"/>
          </a:xfrm>
          <a:prstGeom prst="rect">
            <a:avLst/>
          </a:prstGeom>
          <a:noFill/>
        </p:spPr>
        <p:txBody>
          <a:bodyPr wrap="square" rtlCol="0">
            <a:spAutoFit/>
          </a:bodyPr>
          <a:lstStyle/>
          <a:p>
            <a:r>
              <a:rPr lang="en-IN" sz="2000" b="1" dirty="0"/>
              <a:t>Latent Semantic Analysis (LSA)</a:t>
            </a:r>
          </a:p>
        </p:txBody>
      </p:sp>
      <p:sp>
        <p:nvSpPr>
          <p:cNvPr id="6" name="TextBox 5">
            <a:extLst>
              <a:ext uri="{FF2B5EF4-FFF2-40B4-BE49-F238E27FC236}">
                <a16:creationId xmlns:a16="http://schemas.microsoft.com/office/drawing/2014/main" id="{719B35AC-5E75-486C-952E-2D2C8B52E3AF}"/>
              </a:ext>
            </a:extLst>
          </p:cNvPr>
          <p:cNvSpPr txBox="1"/>
          <p:nvPr/>
        </p:nvSpPr>
        <p:spPr>
          <a:xfrm>
            <a:off x="426720" y="1250758"/>
            <a:ext cx="96774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After doing word frequency calculation, the document-term matrix is obtained (row for every word, column for every document). Each cell is the frequency of that word in that document.</a:t>
            </a:r>
            <a:br>
              <a:rPr lang="en-IN" dirty="0"/>
            </a:br>
            <a:endParaRPr lang="en-IN" dirty="0"/>
          </a:p>
          <a:p>
            <a:pPr marL="285750" indent="-285750">
              <a:buFont typeface="Arial" panose="020B0604020202020204" pitchFamily="34" charset="0"/>
              <a:buChar char="•"/>
            </a:pPr>
            <a:r>
              <a:rPr lang="en-IN" dirty="0"/>
              <a:t>By using Singular-Value Decomposition (SVD), a matrix is factorized into three matrices, U*S*V.</a:t>
            </a:r>
          </a:p>
        </p:txBody>
      </p:sp>
      <p:pic>
        <p:nvPicPr>
          <p:cNvPr id="7" name="Picture 6">
            <a:extLst>
              <a:ext uri="{FF2B5EF4-FFF2-40B4-BE49-F238E27FC236}">
                <a16:creationId xmlns:a16="http://schemas.microsoft.com/office/drawing/2014/main" id="{EA468264-FF82-4C07-B7F0-66C0AE694135}"/>
              </a:ext>
            </a:extLst>
          </p:cNvPr>
          <p:cNvPicPr>
            <a:picLocks noChangeAspect="1"/>
          </p:cNvPicPr>
          <p:nvPr/>
        </p:nvPicPr>
        <p:blipFill>
          <a:blip r:embed="rId2"/>
          <a:stretch>
            <a:fillRect/>
          </a:stretch>
        </p:blipFill>
        <p:spPr>
          <a:xfrm>
            <a:off x="5554980" y="3311147"/>
            <a:ext cx="4701540" cy="2647312"/>
          </a:xfrm>
          <a:prstGeom prst="rect">
            <a:avLst/>
          </a:prstGeom>
        </p:spPr>
      </p:pic>
      <p:sp>
        <p:nvSpPr>
          <p:cNvPr id="8" name="TextBox 7">
            <a:extLst>
              <a:ext uri="{FF2B5EF4-FFF2-40B4-BE49-F238E27FC236}">
                <a16:creationId xmlns:a16="http://schemas.microsoft.com/office/drawing/2014/main" id="{1EFCC6DD-DC0A-4B47-B904-93B7B0BE50E4}"/>
              </a:ext>
            </a:extLst>
          </p:cNvPr>
          <p:cNvSpPr txBox="1"/>
          <p:nvPr/>
        </p:nvSpPr>
        <p:spPr>
          <a:xfrm>
            <a:off x="426720" y="3157268"/>
            <a:ext cx="4861560" cy="3693319"/>
          </a:xfrm>
          <a:prstGeom prst="rect">
            <a:avLst/>
          </a:prstGeom>
          <a:noFill/>
        </p:spPr>
        <p:txBody>
          <a:bodyPr wrap="square" rtlCol="0">
            <a:spAutoFit/>
          </a:bodyPr>
          <a:lstStyle/>
          <a:p>
            <a:pPr marL="285750" indent="-285750">
              <a:buFont typeface="Arial" panose="020B0604020202020204" pitchFamily="34" charset="0"/>
              <a:buChar char="•"/>
            </a:pPr>
            <a:r>
              <a:rPr lang="en-IN" dirty="0"/>
              <a:t>S : 	Diagonal matrix of singular values 		of        document-term matrix 				(every single value represents a 			potential topic)</a:t>
            </a:r>
            <a:br>
              <a:rPr lang="en-IN" dirty="0"/>
            </a:br>
            <a:r>
              <a:rPr lang="en-IN" dirty="0"/>
              <a:t>U: 	Document-topic matrix</a:t>
            </a:r>
            <a:br>
              <a:rPr lang="en-IN" dirty="0"/>
            </a:br>
            <a:r>
              <a:rPr lang="en-IN" dirty="0"/>
              <a:t>V: 	Term-topic matrix</a:t>
            </a:r>
            <a:br>
              <a:rPr lang="en-IN" dirty="0"/>
            </a:br>
            <a:endParaRPr lang="en-IN" dirty="0"/>
          </a:p>
          <a:p>
            <a:pPr marL="285750" indent="-285750">
              <a:buFont typeface="Arial" panose="020B0604020202020204" pitchFamily="34" charset="0"/>
              <a:buChar char="•"/>
            </a:pPr>
            <a:r>
              <a:rPr lang="en-IN" dirty="0"/>
              <a:t>Truncated SVD chooses t singular values and keeps first t columns of U and t rows of V (for dimensionality reduction).</a:t>
            </a:r>
            <a:br>
              <a:rPr lang="en-IN" dirty="0"/>
            </a:br>
            <a:r>
              <a:rPr lang="en-IN" dirty="0"/>
              <a:t>Thus, t, a hyperparameter, is the number of topics that LSA will find.</a:t>
            </a:r>
            <a:br>
              <a:rPr lang="en-IN" dirty="0"/>
            </a:br>
            <a:endParaRPr lang="en-IN" dirty="0"/>
          </a:p>
        </p:txBody>
      </p:sp>
    </p:spTree>
    <p:extLst>
      <p:ext uri="{BB962C8B-B14F-4D97-AF65-F5344CB8AC3E}">
        <p14:creationId xmlns:p14="http://schemas.microsoft.com/office/powerpoint/2010/main" val="422309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07AF-30B6-4ADF-B01C-9FE582A2ACEC}"/>
              </a:ext>
            </a:extLst>
          </p:cNvPr>
          <p:cNvSpPr>
            <a:spLocks noGrp="1"/>
          </p:cNvSpPr>
          <p:nvPr>
            <p:ph type="title"/>
          </p:nvPr>
        </p:nvSpPr>
        <p:spPr>
          <a:xfrm>
            <a:off x="960031" y="2656199"/>
            <a:ext cx="9692640" cy="1325562"/>
          </a:xfrm>
        </p:spPr>
        <p:txBody>
          <a:bodyPr/>
          <a:lstStyle/>
          <a:p>
            <a:pPr algn="ctr"/>
            <a:r>
              <a:rPr lang="en-IN" dirty="0"/>
              <a:t>The End</a:t>
            </a:r>
          </a:p>
        </p:txBody>
      </p:sp>
    </p:spTree>
    <p:extLst>
      <p:ext uri="{BB962C8B-B14F-4D97-AF65-F5344CB8AC3E}">
        <p14:creationId xmlns:p14="http://schemas.microsoft.com/office/powerpoint/2010/main" val="332419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2295B3-C4D7-4933-9BC2-63798D54059E}"/>
              </a:ext>
            </a:extLst>
          </p:cNvPr>
          <p:cNvSpPr txBox="1"/>
          <p:nvPr/>
        </p:nvSpPr>
        <p:spPr>
          <a:xfrm>
            <a:off x="577048" y="563116"/>
            <a:ext cx="9001958" cy="646331"/>
          </a:xfrm>
          <a:prstGeom prst="rect">
            <a:avLst/>
          </a:prstGeom>
          <a:noFill/>
        </p:spPr>
        <p:txBody>
          <a:bodyPr wrap="square" rtlCol="0">
            <a:spAutoFit/>
          </a:bodyPr>
          <a:lstStyle/>
          <a:p>
            <a:r>
              <a:rPr lang="en-IN" sz="2000" b="1" dirty="0"/>
              <a:t>Goal</a:t>
            </a:r>
            <a:r>
              <a:rPr lang="en-IN" dirty="0"/>
              <a:t>: </a:t>
            </a:r>
          </a:p>
          <a:p>
            <a:r>
              <a:rPr lang="en-IN" sz="1600" dirty="0"/>
              <a:t>To assign tags/categories according to text topic by finding patterns and semantic structures.</a:t>
            </a:r>
            <a:endParaRPr lang="en-IN" dirty="0"/>
          </a:p>
        </p:txBody>
      </p:sp>
      <p:sp>
        <p:nvSpPr>
          <p:cNvPr id="5" name="TextBox 4">
            <a:extLst>
              <a:ext uri="{FF2B5EF4-FFF2-40B4-BE49-F238E27FC236}">
                <a16:creationId xmlns:a16="http://schemas.microsoft.com/office/drawing/2014/main" id="{CD94FA10-BDAF-4A11-BA5C-217C07B0D8BF}"/>
              </a:ext>
            </a:extLst>
          </p:cNvPr>
          <p:cNvSpPr txBox="1"/>
          <p:nvPr/>
        </p:nvSpPr>
        <p:spPr>
          <a:xfrm>
            <a:off x="577048" y="1441366"/>
            <a:ext cx="4518734" cy="400110"/>
          </a:xfrm>
          <a:prstGeom prst="rect">
            <a:avLst/>
          </a:prstGeom>
          <a:noFill/>
        </p:spPr>
        <p:txBody>
          <a:bodyPr wrap="square" rtlCol="0">
            <a:spAutoFit/>
          </a:bodyPr>
          <a:lstStyle/>
          <a:p>
            <a:r>
              <a:rPr lang="en-IN" sz="2000" b="1" dirty="0"/>
              <a:t>Data</a:t>
            </a:r>
            <a:r>
              <a:rPr lang="en-IN" dirty="0"/>
              <a:t>: </a:t>
            </a:r>
            <a:r>
              <a:rPr lang="en-IN" sz="1600" dirty="0"/>
              <a:t>Unstructured (Chat history)</a:t>
            </a:r>
            <a:endParaRPr lang="en-IN" dirty="0"/>
          </a:p>
        </p:txBody>
      </p:sp>
      <p:sp>
        <p:nvSpPr>
          <p:cNvPr id="6" name="TextBox 5">
            <a:extLst>
              <a:ext uri="{FF2B5EF4-FFF2-40B4-BE49-F238E27FC236}">
                <a16:creationId xmlns:a16="http://schemas.microsoft.com/office/drawing/2014/main" id="{26ABEBFB-082D-4DC5-96A2-3D6B9C1D048D}"/>
              </a:ext>
            </a:extLst>
          </p:cNvPr>
          <p:cNvSpPr txBox="1"/>
          <p:nvPr/>
        </p:nvSpPr>
        <p:spPr>
          <a:xfrm>
            <a:off x="577048" y="2073395"/>
            <a:ext cx="2814221" cy="1508105"/>
          </a:xfrm>
          <a:prstGeom prst="rect">
            <a:avLst/>
          </a:prstGeom>
          <a:noFill/>
        </p:spPr>
        <p:txBody>
          <a:bodyPr wrap="square" rtlCol="0">
            <a:spAutoFit/>
          </a:bodyPr>
          <a:lstStyle/>
          <a:p>
            <a:r>
              <a:rPr lang="en-IN" sz="2000" b="1" dirty="0"/>
              <a:t>Scope</a:t>
            </a:r>
            <a:r>
              <a:rPr lang="en-IN" dirty="0"/>
              <a:t>: </a:t>
            </a:r>
            <a:br>
              <a:rPr lang="en-IN" dirty="0"/>
            </a:br>
            <a:endParaRPr lang="en-IN" dirty="0"/>
          </a:p>
          <a:p>
            <a:pPr marL="285750" indent="-285750">
              <a:buFont typeface="Arial" panose="020B0604020202020204" pitchFamily="34" charset="0"/>
              <a:buChar char="•"/>
            </a:pPr>
            <a:r>
              <a:rPr lang="en-IN" dirty="0"/>
              <a:t>Document level</a:t>
            </a:r>
          </a:p>
          <a:p>
            <a:pPr marL="285750" indent="-285750">
              <a:buFont typeface="Arial" panose="020B0604020202020204" pitchFamily="34" charset="0"/>
              <a:buChar char="•"/>
            </a:pPr>
            <a:r>
              <a:rPr lang="en-IN" dirty="0"/>
              <a:t>Sentence level</a:t>
            </a:r>
          </a:p>
          <a:p>
            <a:pPr marL="285750" indent="-285750">
              <a:buFont typeface="Arial" panose="020B0604020202020204" pitchFamily="34" charset="0"/>
              <a:buChar char="•"/>
            </a:pPr>
            <a:r>
              <a:rPr lang="en-IN" dirty="0"/>
              <a:t>Sub-sentence level</a:t>
            </a:r>
          </a:p>
        </p:txBody>
      </p:sp>
      <p:sp>
        <p:nvSpPr>
          <p:cNvPr id="2" name="TextBox 1">
            <a:extLst>
              <a:ext uri="{FF2B5EF4-FFF2-40B4-BE49-F238E27FC236}">
                <a16:creationId xmlns:a16="http://schemas.microsoft.com/office/drawing/2014/main" id="{CC280EC4-398F-4705-A142-5196D70D3829}"/>
              </a:ext>
            </a:extLst>
          </p:cNvPr>
          <p:cNvSpPr txBox="1"/>
          <p:nvPr/>
        </p:nvSpPr>
        <p:spPr>
          <a:xfrm>
            <a:off x="896644" y="3813419"/>
            <a:ext cx="3701988" cy="2339102"/>
          </a:xfrm>
          <a:prstGeom prst="rect">
            <a:avLst/>
          </a:prstGeom>
          <a:noFill/>
        </p:spPr>
        <p:txBody>
          <a:bodyPr wrap="square" rtlCol="0">
            <a:spAutoFit/>
          </a:bodyPr>
          <a:lstStyle/>
          <a:p>
            <a:r>
              <a:rPr lang="en-IN" sz="2000" b="1" dirty="0"/>
              <a:t>Uses</a:t>
            </a:r>
            <a:r>
              <a:rPr lang="en-IN" dirty="0"/>
              <a:t>:</a:t>
            </a:r>
          </a:p>
          <a:p>
            <a:endParaRPr lang="en-IN" dirty="0"/>
          </a:p>
          <a:p>
            <a:pPr marL="285750" indent="-285750">
              <a:buFont typeface="Arial" panose="020B0604020202020204" pitchFamily="34" charset="0"/>
              <a:buChar char="•"/>
            </a:pPr>
            <a:r>
              <a:rPr lang="en-IN" dirty="0"/>
              <a:t>Brand monitoring</a:t>
            </a:r>
          </a:p>
          <a:p>
            <a:pPr marL="285750" indent="-285750">
              <a:buFont typeface="Arial" panose="020B0604020202020204" pitchFamily="34" charset="0"/>
              <a:buChar char="•"/>
            </a:pPr>
            <a:r>
              <a:rPr lang="en-IN" dirty="0"/>
              <a:t>Social media monitoring</a:t>
            </a:r>
          </a:p>
          <a:p>
            <a:pPr marL="285750" indent="-285750">
              <a:buFont typeface="Arial" panose="020B0604020202020204" pitchFamily="34" charset="0"/>
              <a:buChar char="•"/>
            </a:pPr>
            <a:r>
              <a:rPr lang="en-IN" dirty="0"/>
              <a:t>Customer Service</a:t>
            </a:r>
          </a:p>
          <a:p>
            <a:pPr marL="285750" indent="-285750">
              <a:buFont typeface="Arial" panose="020B0604020202020204" pitchFamily="34" charset="0"/>
              <a:buChar char="•"/>
            </a:pPr>
            <a:r>
              <a:rPr lang="en-IN" dirty="0"/>
              <a:t>Business marketing</a:t>
            </a:r>
          </a:p>
          <a:p>
            <a:pPr marL="285750" indent="-285750">
              <a:buFont typeface="Arial" panose="020B0604020202020204" pitchFamily="34" charset="0"/>
              <a:buChar char="•"/>
            </a:pPr>
            <a:r>
              <a:rPr lang="en-IN" dirty="0"/>
              <a:t>Sales and marketing</a:t>
            </a:r>
          </a:p>
          <a:p>
            <a:pPr marL="285750" indent="-285750">
              <a:buFont typeface="Arial" panose="020B0604020202020204" pitchFamily="34" charset="0"/>
              <a:buChar char="•"/>
            </a:pPr>
            <a:r>
              <a:rPr lang="en-IN" dirty="0"/>
              <a:t>SEO</a:t>
            </a:r>
          </a:p>
        </p:txBody>
      </p:sp>
      <p:sp>
        <p:nvSpPr>
          <p:cNvPr id="3" name="TextBox 2">
            <a:extLst>
              <a:ext uri="{FF2B5EF4-FFF2-40B4-BE49-F238E27FC236}">
                <a16:creationId xmlns:a16="http://schemas.microsoft.com/office/drawing/2014/main" id="{291B4F63-688D-4DF9-9FD2-34DC06EDD1C5}"/>
              </a:ext>
            </a:extLst>
          </p:cNvPr>
          <p:cNvSpPr txBox="1"/>
          <p:nvPr/>
        </p:nvSpPr>
        <p:spPr>
          <a:xfrm>
            <a:off x="5255581" y="3982094"/>
            <a:ext cx="3036163" cy="1508105"/>
          </a:xfrm>
          <a:prstGeom prst="rect">
            <a:avLst/>
          </a:prstGeom>
          <a:noFill/>
        </p:spPr>
        <p:txBody>
          <a:bodyPr wrap="square" rtlCol="0">
            <a:spAutoFit/>
          </a:bodyPr>
          <a:lstStyle/>
          <a:p>
            <a:r>
              <a:rPr lang="en-IN" sz="2000" b="1" dirty="0"/>
              <a:t>Advantages</a:t>
            </a:r>
            <a:r>
              <a:rPr lang="en-IN" dirty="0"/>
              <a:t>:</a:t>
            </a:r>
          </a:p>
          <a:p>
            <a:endParaRPr lang="en-IN" dirty="0"/>
          </a:p>
          <a:p>
            <a:pPr marL="285750" indent="-285750">
              <a:buFont typeface="Arial" panose="020B0604020202020204" pitchFamily="34" charset="0"/>
              <a:buChar char="•"/>
            </a:pPr>
            <a:r>
              <a:rPr lang="en-IN" dirty="0"/>
              <a:t>Scalability</a:t>
            </a:r>
          </a:p>
          <a:p>
            <a:pPr marL="285750" indent="-285750">
              <a:buFont typeface="Arial" panose="020B0604020202020204" pitchFamily="34" charset="0"/>
              <a:buChar char="•"/>
            </a:pPr>
            <a:r>
              <a:rPr lang="en-IN" dirty="0"/>
              <a:t>Data-driven decisions</a:t>
            </a:r>
          </a:p>
          <a:p>
            <a:pPr marL="285750" indent="-285750">
              <a:buFont typeface="Arial" panose="020B0604020202020204" pitchFamily="34" charset="0"/>
              <a:buChar char="•"/>
            </a:pPr>
            <a:r>
              <a:rPr lang="en-IN" dirty="0"/>
              <a:t>Real-time analysis</a:t>
            </a:r>
          </a:p>
        </p:txBody>
      </p:sp>
    </p:spTree>
    <p:extLst>
      <p:ext uri="{BB962C8B-B14F-4D97-AF65-F5344CB8AC3E}">
        <p14:creationId xmlns:p14="http://schemas.microsoft.com/office/powerpoint/2010/main" val="247871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0A00-6E91-4949-900F-75CD66EC39F5}"/>
              </a:ext>
            </a:extLst>
          </p:cNvPr>
          <p:cNvSpPr>
            <a:spLocks noGrp="1"/>
          </p:cNvSpPr>
          <p:nvPr>
            <p:ph type="title"/>
          </p:nvPr>
        </p:nvSpPr>
        <p:spPr>
          <a:xfrm>
            <a:off x="205429" y="239696"/>
            <a:ext cx="6568233" cy="599369"/>
          </a:xfrm>
        </p:spPr>
        <p:txBody>
          <a:bodyPr>
            <a:normAutofit fontScale="90000"/>
          </a:bodyPr>
          <a:lstStyle/>
          <a:p>
            <a:br>
              <a:rPr lang="en-IN" sz="3200" b="0" i="0" u="none" strike="noStrike" baseline="0" dirty="0">
                <a:solidFill>
                  <a:srgbClr val="000000"/>
                </a:solidFill>
                <a:latin typeface="CMBX12"/>
              </a:rPr>
            </a:br>
            <a:r>
              <a:rPr lang="en-US" sz="3200" b="0" i="0" u="none" strike="noStrike" baseline="0" dirty="0">
                <a:solidFill>
                  <a:srgbClr val="000000"/>
                </a:solidFill>
                <a:latin typeface="CMBX12"/>
              </a:rPr>
              <a:t> </a:t>
            </a:r>
            <a:r>
              <a:rPr lang="en-US" sz="3200" b="1" i="0" u="none" strike="noStrike" baseline="0" dirty="0">
                <a:solidFill>
                  <a:srgbClr val="000000"/>
                </a:solidFill>
                <a:latin typeface="CMBX12"/>
              </a:rPr>
              <a:t>Clustering and Visualization of Online Chat </a:t>
            </a:r>
            <a:endParaRPr lang="en-IN" sz="3200" dirty="0">
              <a:latin typeface="CMBX12"/>
            </a:endParaRPr>
          </a:p>
        </p:txBody>
      </p:sp>
      <p:sp>
        <p:nvSpPr>
          <p:cNvPr id="5" name="TextBox 4">
            <a:extLst>
              <a:ext uri="{FF2B5EF4-FFF2-40B4-BE49-F238E27FC236}">
                <a16:creationId xmlns:a16="http://schemas.microsoft.com/office/drawing/2014/main" id="{B23A42F8-67B3-49FE-9DB0-7E2C22D031C2}"/>
              </a:ext>
            </a:extLst>
          </p:cNvPr>
          <p:cNvSpPr txBox="1"/>
          <p:nvPr/>
        </p:nvSpPr>
        <p:spPr>
          <a:xfrm>
            <a:off x="9135121" y="443099"/>
            <a:ext cx="2077377" cy="369332"/>
          </a:xfrm>
          <a:prstGeom prst="rect">
            <a:avLst/>
          </a:prstGeom>
          <a:solidFill>
            <a:schemeClr val="accent2">
              <a:lumMod val="40000"/>
              <a:lumOff val="60000"/>
            </a:schemeClr>
          </a:solidFill>
        </p:spPr>
        <p:txBody>
          <a:bodyPr wrap="square" rtlCol="0">
            <a:spAutoFit/>
          </a:bodyPr>
          <a:lstStyle/>
          <a:p>
            <a:r>
              <a:rPr lang="en-IN" b="1" dirty="0"/>
              <a:t>November, 2002</a:t>
            </a:r>
          </a:p>
        </p:txBody>
      </p:sp>
      <p:sp>
        <p:nvSpPr>
          <p:cNvPr id="6" name="TextBox 5">
            <a:extLst>
              <a:ext uri="{FF2B5EF4-FFF2-40B4-BE49-F238E27FC236}">
                <a16:creationId xmlns:a16="http://schemas.microsoft.com/office/drawing/2014/main" id="{A6576494-14BF-4F0F-BC6D-00F698F987B3}"/>
              </a:ext>
            </a:extLst>
          </p:cNvPr>
          <p:cNvSpPr txBox="1"/>
          <p:nvPr/>
        </p:nvSpPr>
        <p:spPr>
          <a:xfrm>
            <a:off x="452758" y="1997839"/>
            <a:ext cx="8078680" cy="2862322"/>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This paper reports an agent-based chat analysis tool (CAT) that tracks a chat session such that chatters may easily determine both the previous content and the current status of the chat session.</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We developed an algorithm for CAT to divide chat content into topic-based “clusters”. We then proposed a novel way of visualizing the chat content in terms of clusters (represented by bars) on a timeline – this is to observe the dynamics of the discussion topics in a temporal basis.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We have developed a prototype of the CAT Agent in Java and used it to cluster chat transcripts of 10 education-oriented and/or theme-based chat sessions. </a:t>
            </a:r>
            <a:endParaRPr lang="en-IN" dirty="0"/>
          </a:p>
        </p:txBody>
      </p:sp>
      <p:sp>
        <p:nvSpPr>
          <p:cNvPr id="7" name="TextBox 6">
            <a:extLst>
              <a:ext uri="{FF2B5EF4-FFF2-40B4-BE49-F238E27FC236}">
                <a16:creationId xmlns:a16="http://schemas.microsoft.com/office/drawing/2014/main" id="{1097F3DB-9D13-45E0-9D21-D0F151AB4B45}"/>
              </a:ext>
            </a:extLst>
          </p:cNvPr>
          <p:cNvSpPr txBox="1"/>
          <p:nvPr/>
        </p:nvSpPr>
        <p:spPr>
          <a:xfrm>
            <a:off x="8158579" y="839065"/>
            <a:ext cx="3053919" cy="1384995"/>
          </a:xfrm>
          <a:prstGeom prst="rect">
            <a:avLst/>
          </a:prstGeom>
          <a:noFill/>
          <a:ln>
            <a:solidFill>
              <a:schemeClr val="tx1"/>
            </a:solidFill>
          </a:ln>
        </p:spPr>
        <p:txBody>
          <a:bodyPr wrap="square" rtlCol="0">
            <a:spAutoFit/>
          </a:bodyPr>
          <a:lstStyle/>
          <a:p>
            <a:pPr algn="r"/>
            <a:r>
              <a:rPr lang="en-US" sz="1400" b="0" i="0" u="none" strike="noStrike" baseline="0" dirty="0">
                <a:solidFill>
                  <a:srgbClr val="0070C0"/>
                </a:solidFill>
                <a:latin typeface="Times New Roman" panose="02020603050405020304" pitchFamily="18" charset="0"/>
              </a:rPr>
              <a:t> </a:t>
            </a:r>
            <a:r>
              <a:rPr lang="en-US" sz="1400" b="1" i="0" u="none" strike="noStrike" baseline="0" dirty="0">
                <a:solidFill>
                  <a:srgbClr val="0070C0"/>
                </a:solidFill>
                <a:latin typeface="Times New Roman" panose="02020603050405020304" pitchFamily="18" charset="0"/>
              </a:rPr>
              <a:t>Lung-Hsiang Wong and Chee-Kit </a:t>
            </a:r>
            <a:r>
              <a:rPr lang="en-US" sz="1400" b="1" i="0" u="none" strike="noStrike" baseline="0" dirty="0" err="1">
                <a:solidFill>
                  <a:srgbClr val="0070C0"/>
                </a:solidFill>
                <a:latin typeface="Times New Roman" panose="02020603050405020304" pitchFamily="18" charset="0"/>
              </a:rPr>
              <a:t>Looi</a:t>
            </a:r>
            <a:r>
              <a:rPr lang="en-US" sz="1400" b="1" i="0" u="none" strike="noStrike" baseline="0" dirty="0">
                <a:solidFill>
                  <a:srgbClr val="0070C0"/>
                </a:solidFill>
                <a:latin typeface="Times New Roman" panose="02020603050405020304" pitchFamily="18" charset="0"/>
              </a:rPr>
              <a:t> </a:t>
            </a:r>
            <a:endParaRPr lang="en-US" sz="1400" b="0" i="0" u="none" strike="noStrike" baseline="0" dirty="0">
              <a:solidFill>
                <a:srgbClr val="0070C0"/>
              </a:solidFill>
              <a:latin typeface="Times New Roman" panose="02020603050405020304" pitchFamily="18" charset="0"/>
            </a:endParaRPr>
          </a:p>
          <a:p>
            <a:pPr algn="r"/>
            <a:r>
              <a:rPr lang="en-US" sz="1400" b="0" i="0" u="none" strike="noStrike" baseline="0" dirty="0">
                <a:solidFill>
                  <a:srgbClr val="0070C0"/>
                </a:solidFill>
                <a:latin typeface="Times New Roman" panose="02020603050405020304" pitchFamily="18" charset="0"/>
              </a:rPr>
              <a:t>National Institute of Education, </a:t>
            </a:r>
            <a:r>
              <a:rPr lang="en-US" sz="1400" b="1" i="0" u="none" strike="noStrike" baseline="0" dirty="0">
                <a:solidFill>
                  <a:srgbClr val="0070C0"/>
                </a:solidFill>
                <a:latin typeface="Times New Roman" panose="02020603050405020304" pitchFamily="18" charset="0"/>
              </a:rPr>
              <a:t>Nanyang Technological University</a:t>
            </a:r>
            <a:r>
              <a:rPr lang="en-US" sz="1400" b="0" i="0" u="none" strike="noStrike" baseline="0" dirty="0">
                <a:solidFill>
                  <a:srgbClr val="0070C0"/>
                </a:solidFill>
                <a:latin typeface="Times New Roman" panose="02020603050405020304" pitchFamily="18" charset="0"/>
              </a:rPr>
              <a:t>, 1 Nanyang Walk, Singapore 637616. </a:t>
            </a:r>
          </a:p>
          <a:p>
            <a:pPr algn="r"/>
            <a:r>
              <a:rPr lang="en-IN" sz="1400" b="0" i="0" u="none" strike="noStrike" baseline="0" dirty="0">
                <a:solidFill>
                  <a:srgbClr val="0070C0"/>
                </a:solidFill>
                <a:latin typeface="Times New Roman" panose="02020603050405020304" pitchFamily="18" charset="0"/>
              </a:rPr>
              <a:t>E-mail: {</a:t>
            </a:r>
            <a:r>
              <a:rPr lang="en-IN" sz="1400" b="0" i="0" u="none" strike="noStrike" baseline="0" dirty="0" err="1">
                <a:solidFill>
                  <a:srgbClr val="0070C0"/>
                </a:solidFill>
                <a:latin typeface="Times New Roman" panose="02020603050405020304" pitchFamily="18" charset="0"/>
              </a:rPr>
              <a:t>lhwong</a:t>
            </a:r>
            <a:r>
              <a:rPr lang="en-IN" sz="1400" b="0" i="0" u="none" strike="noStrike" baseline="0" dirty="0">
                <a:solidFill>
                  <a:srgbClr val="0070C0"/>
                </a:solidFill>
                <a:latin typeface="Times New Roman" panose="02020603050405020304" pitchFamily="18" charset="0"/>
              </a:rPr>
              <a:t>, </a:t>
            </a:r>
            <a:r>
              <a:rPr lang="en-IN" sz="1400" b="0" i="0" u="none" strike="noStrike" baseline="0" dirty="0" err="1">
                <a:solidFill>
                  <a:srgbClr val="0070C0"/>
                </a:solidFill>
                <a:latin typeface="Times New Roman" panose="02020603050405020304" pitchFamily="18" charset="0"/>
              </a:rPr>
              <a:t>cklooi</a:t>
            </a:r>
            <a:r>
              <a:rPr lang="en-IN" sz="1400" b="0" i="0" u="none" strike="noStrike" baseline="0" dirty="0">
                <a:solidFill>
                  <a:srgbClr val="0070C0"/>
                </a:solidFill>
                <a:latin typeface="Times New Roman" panose="02020603050405020304" pitchFamily="18" charset="0"/>
              </a:rPr>
              <a:t>}@nie.edu.sg </a:t>
            </a:r>
            <a:endParaRPr lang="en-IN" sz="1400" dirty="0">
              <a:solidFill>
                <a:srgbClr val="0070C0"/>
              </a:solidFill>
            </a:endParaRPr>
          </a:p>
        </p:txBody>
      </p:sp>
    </p:spTree>
    <p:extLst>
      <p:ext uri="{BB962C8B-B14F-4D97-AF65-F5344CB8AC3E}">
        <p14:creationId xmlns:p14="http://schemas.microsoft.com/office/powerpoint/2010/main" val="287094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3A1B-0D12-4367-9FCE-9C3851534BB1}"/>
              </a:ext>
            </a:extLst>
          </p:cNvPr>
          <p:cNvSpPr>
            <a:spLocks noGrp="1"/>
          </p:cNvSpPr>
          <p:nvPr>
            <p:ph type="title"/>
          </p:nvPr>
        </p:nvSpPr>
        <p:spPr>
          <a:xfrm>
            <a:off x="329717" y="585924"/>
            <a:ext cx="9692640" cy="652635"/>
          </a:xfrm>
        </p:spPr>
        <p:txBody>
          <a:bodyPr>
            <a:normAutofit fontScale="90000"/>
          </a:bodyPr>
          <a:lstStyle/>
          <a:p>
            <a:r>
              <a:rPr lang="en-IN" sz="3200" b="1" i="0" u="none" strike="noStrike" baseline="0" dirty="0" err="1">
                <a:latin typeface="CMBX12"/>
              </a:rPr>
              <a:t>ChatTrack</a:t>
            </a:r>
            <a:r>
              <a:rPr lang="en-IN" sz="3200" b="1" i="0" u="none" strike="noStrike" baseline="0" dirty="0">
                <a:latin typeface="CMBX12"/>
              </a:rPr>
              <a:t>: </a:t>
            </a:r>
            <a:r>
              <a:rPr lang="en-US" sz="3200" b="1" i="0" u="none" strike="noStrike" baseline="0" dirty="0">
                <a:latin typeface="CMBX12"/>
              </a:rPr>
              <a:t>Chat Room Topic Detection</a:t>
            </a:r>
            <a:br>
              <a:rPr lang="en-US" sz="3200" b="1" i="0" u="none" strike="noStrike" baseline="0" dirty="0">
                <a:latin typeface="CMBX12"/>
              </a:rPr>
            </a:br>
            <a:r>
              <a:rPr lang="en-US" sz="3200" b="1" i="0" u="none" strike="noStrike" baseline="0" dirty="0">
                <a:latin typeface="CMBX12"/>
              </a:rPr>
              <a:t> Using Classification</a:t>
            </a:r>
            <a:endParaRPr lang="en-IN" sz="3200" dirty="0">
              <a:latin typeface="CMBX12"/>
            </a:endParaRPr>
          </a:p>
        </p:txBody>
      </p:sp>
      <p:sp>
        <p:nvSpPr>
          <p:cNvPr id="5" name="TextBox 4">
            <a:extLst>
              <a:ext uri="{FF2B5EF4-FFF2-40B4-BE49-F238E27FC236}">
                <a16:creationId xmlns:a16="http://schemas.microsoft.com/office/drawing/2014/main" id="{26FB39F2-37C6-4377-8FED-69C5EABD98AB}"/>
              </a:ext>
            </a:extLst>
          </p:cNvPr>
          <p:cNvSpPr txBox="1"/>
          <p:nvPr/>
        </p:nvSpPr>
        <p:spPr>
          <a:xfrm>
            <a:off x="9460635" y="639403"/>
            <a:ext cx="1695637" cy="369332"/>
          </a:xfrm>
          <a:prstGeom prst="rect">
            <a:avLst/>
          </a:prstGeom>
          <a:solidFill>
            <a:schemeClr val="accent2">
              <a:lumMod val="40000"/>
              <a:lumOff val="60000"/>
            </a:schemeClr>
          </a:solidFill>
        </p:spPr>
        <p:txBody>
          <a:bodyPr wrap="square" rtlCol="0">
            <a:spAutoFit/>
          </a:bodyPr>
          <a:lstStyle/>
          <a:p>
            <a:r>
              <a:rPr lang="en-IN" b="1" dirty="0"/>
              <a:t>March, 2004</a:t>
            </a:r>
          </a:p>
        </p:txBody>
      </p:sp>
      <p:sp>
        <p:nvSpPr>
          <p:cNvPr id="6" name="TextBox 5">
            <a:extLst>
              <a:ext uri="{FF2B5EF4-FFF2-40B4-BE49-F238E27FC236}">
                <a16:creationId xmlns:a16="http://schemas.microsoft.com/office/drawing/2014/main" id="{9E249295-BED7-40C5-96BD-2EBC792EEDF8}"/>
              </a:ext>
            </a:extLst>
          </p:cNvPr>
          <p:cNvSpPr txBox="1"/>
          <p:nvPr/>
        </p:nvSpPr>
        <p:spPr>
          <a:xfrm>
            <a:off x="532661" y="2375327"/>
            <a:ext cx="8211845" cy="3416320"/>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Times-Roman"/>
              </a:rPr>
              <a:t>Developed a text classification system that</a:t>
            </a:r>
          </a:p>
          <a:p>
            <a:pPr marL="285750" indent="-285750" algn="l">
              <a:buFont typeface="Arial" panose="020B0604020202020204" pitchFamily="34" charset="0"/>
              <a:buChar char="•"/>
            </a:pPr>
            <a:r>
              <a:rPr lang="en-US" dirty="0">
                <a:latin typeface="Times-Roman"/>
              </a:rPr>
              <a:t>C</a:t>
            </a:r>
            <a:r>
              <a:rPr lang="en-US" sz="1800" b="0" i="0" u="none" strike="noStrike" baseline="0" dirty="0">
                <a:latin typeface="Times-Roman"/>
              </a:rPr>
              <a:t>reated a concept-based profile that represents a summary of the topics discussed in a chat room or by an individual participant. </a:t>
            </a:r>
          </a:p>
          <a:p>
            <a:pPr marL="285750" indent="-285750" algn="l">
              <a:buFont typeface="Arial" panose="020B0604020202020204" pitchFamily="34" charset="0"/>
              <a:buChar char="•"/>
            </a:pPr>
            <a:r>
              <a:rPr lang="en-US" sz="1800" b="0" i="0" u="none" strike="noStrike" baseline="0" dirty="0">
                <a:latin typeface="Times-Roman"/>
              </a:rPr>
              <a:t>Discuss this basic chat profiling system and demonstrate the ability to selectively augment the standard concept database with new concepts of significance to an agent. </a:t>
            </a:r>
          </a:p>
          <a:p>
            <a:pPr marL="285750" indent="-285750" algn="l">
              <a:buFont typeface="Arial" panose="020B0604020202020204" pitchFamily="34" charset="0"/>
              <a:buChar char="•"/>
            </a:pPr>
            <a:r>
              <a:rPr lang="en-US" sz="1800" b="0" i="0" u="none" strike="noStrike" baseline="0" dirty="0">
                <a:latin typeface="Times-Roman"/>
              </a:rPr>
              <a:t>Finally, we show how an investigator can, once alerted to a user or session of interest via the profile, retrieve details about the chat session through our chat archiving </a:t>
            </a:r>
            <a:r>
              <a:rPr lang="en-IN" sz="1800" b="0" i="0" u="none" strike="noStrike" baseline="0" dirty="0">
                <a:latin typeface="Times-Roman"/>
              </a:rPr>
              <a:t>and search system.</a:t>
            </a:r>
          </a:p>
          <a:p>
            <a:pPr marL="285750" indent="-285750" algn="l">
              <a:buFont typeface="Arial" panose="020B0604020202020204" pitchFamily="34" charset="0"/>
              <a:buChar char="•"/>
            </a:pPr>
            <a:r>
              <a:rPr lang="en-IN" sz="1800" b="0" i="0" u="none" strike="noStrike" baseline="0" dirty="0">
                <a:latin typeface="Times-Roman"/>
              </a:rPr>
              <a:t>We have created </a:t>
            </a:r>
            <a:r>
              <a:rPr lang="en-IN" sz="1800" b="0" i="1" u="none" strike="noStrike" baseline="0" dirty="0" err="1">
                <a:latin typeface="Times-Italic"/>
              </a:rPr>
              <a:t>ChatTrack</a:t>
            </a:r>
            <a:r>
              <a:rPr lang="en-IN" sz="1800" b="0" i="0" u="none" strike="noStrike" baseline="0" dirty="0">
                <a:latin typeface="Times-Roman"/>
              </a:rPr>
              <a:t>,</a:t>
            </a:r>
            <a:br>
              <a:rPr lang="en-IN" sz="1800" b="0" i="0" u="none" strike="noStrike" baseline="0" dirty="0">
                <a:latin typeface="Times-Roman"/>
              </a:rPr>
            </a:br>
            <a:r>
              <a:rPr lang="en-US" sz="1800" b="0" i="0" u="none" strike="noStrike" baseline="0" dirty="0">
                <a:latin typeface="Times-Roman"/>
                <a:hlinkClick r:id="rId2"/>
              </a:rPr>
              <a:t>http://www.ittc.ku.edu/chattrack</a:t>
            </a:r>
            <a:r>
              <a:rPr lang="en-US" sz="1800" b="0" i="0" u="none" strike="noStrike" baseline="0" dirty="0">
                <a:latin typeface="Times-Roman"/>
              </a:rPr>
              <a:t> , a system that can generate a profile on the topics being discussed in a particular chat room or by a particular individual.</a:t>
            </a:r>
            <a:endParaRPr lang="en-IN" dirty="0"/>
          </a:p>
        </p:txBody>
      </p:sp>
      <p:sp>
        <p:nvSpPr>
          <p:cNvPr id="7" name="TextBox 6">
            <a:extLst>
              <a:ext uri="{FF2B5EF4-FFF2-40B4-BE49-F238E27FC236}">
                <a16:creationId xmlns:a16="http://schemas.microsoft.com/office/drawing/2014/main" id="{1EC27931-AE58-4967-80B5-64FA0698E5D6}"/>
              </a:ext>
            </a:extLst>
          </p:cNvPr>
          <p:cNvSpPr txBox="1"/>
          <p:nvPr/>
        </p:nvSpPr>
        <p:spPr>
          <a:xfrm>
            <a:off x="6581313" y="1062213"/>
            <a:ext cx="4574959" cy="1384995"/>
          </a:xfrm>
          <a:prstGeom prst="rect">
            <a:avLst/>
          </a:prstGeom>
          <a:noFill/>
          <a:ln>
            <a:solidFill>
              <a:schemeClr val="tx1"/>
            </a:solidFill>
          </a:ln>
        </p:spPr>
        <p:txBody>
          <a:bodyPr wrap="square" rtlCol="0">
            <a:spAutoFit/>
          </a:bodyPr>
          <a:lstStyle/>
          <a:p>
            <a:pPr algn="r"/>
            <a:r>
              <a:rPr lang="en-IN" sz="1400" b="0" i="0" u="none" strike="noStrike" baseline="0" dirty="0">
                <a:solidFill>
                  <a:srgbClr val="0070C0"/>
                </a:solidFill>
                <a:latin typeface="Times-Roman"/>
              </a:rPr>
              <a:t>Jason </a:t>
            </a:r>
            <a:r>
              <a:rPr lang="en-IN" sz="1400" b="0" i="0" u="none" strike="noStrike" baseline="0" dirty="0" err="1">
                <a:solidFill>
                  <a:srgbClr val="0070C0"/>
                </a:solidFill>
                <a:latin typeface="Times-Roman"/>
              </a:rPr>
              <a:t>Bengel</a:t>
            </a:r>
            <a:r>
              <a:rPr lang="en-IN" sz="1400" b="0" i="0" u="none" strike="noStrike" baseline="0" dirty="0">
                <a:solidFill>
                  <a:srgbClr val="0070C0"/>
                </a:solidFill>
                <a:latin typeface="Times-Roman"/>
              </a:rPr>
              <a:t>, Susan </a:t>
            </a:r>
            <a:r>
              <a:rPr lang="en-IN" sz="1400" b="0" i="0" u="none" strike="noStrike" baseline="0" dirty="0" err="1">
                <a:solidFill>
                  <a:srgbClr val="0070C0"/>
                </a:solidFill>
                <a:latin typeface="Times-Roman"/>
              </a:rPr>
              <a:t>Gauch</a:t>
            </a:r>
            <a:r>
              <a:rPr lang="en-IN" sz="1400" b="0" i="0" u="none" strike="noStrike" baseline="0" dirty="0">
                <a:solidFill>
                  <a:srgbClr val="0070C0"/>
                </a:solidFill>
                <a:latin typeface="Times-Roman"/>
              </a:rPr>
              <a:t>, </a:t>
            </a:r>
            <a:r>
              <a:rPr lang="en-IN" sz="1400" b="0" i="0" u="none" strike="noStrike" baseline="0" dirty="0" err="1">
                <a:solidFill>
                  <a:srgbClr val="0070C0"/>
                </a:solidFill>
                <a:latin typeface="Times-Roman"/>
              </a:rPr>
              <a:t>Eera</a:t>
            </a:r>
            <a:r>
              <a:rPr lang="en-IN" sz="1400" b="0" i="0" u="none" strike="noStrike" baseline="0" dirty="0">
                <a:solidFill>
                  <a:srgbClr val="0070C0"/>
                </a:solidFill>
                <a:latin typeface="Times-Roman"/>
              </a:rPr>
              <a:t> </a:t>
            </a:r>
            <a:r>
              <a:rPr lang="en-IN" sz="1400" b="0" i="0" u="none" strike="noStrike" baseline="0" dirty="0" err="1">
                <a:solidFill>
                  <a:srgbClr val="0070C0"/>
                </a:solidFill>
                <a:latin typeface="Times-Roman"/>
              </a:rPr>
              <a:t>Mittur</a:t>
            </a:r>
            <a:r>
              <a:rPr lang="en-IN" sz="1400" b="0" i="0" u="none" strike="noStrike" baseline="0" dirty="0">
                <a:solidFill>
                  <a:srgbClr val="0070C0"/>
                </a:solidFill>
                <a:latin typeface="Times-Roman"/>
              </a:rPr>
              <a:t>, and </a:t>
            </a:r>
            <a:r>
              <a:rPr lang="en-IN" sz="1400" b="0" i="0" u="none" strike="noStrike" baseline="0" dirty="0" err="1">
                <a:solidFill>
                  <a:srgbClr val="0070C0"/>
                </a:solidFill>
                <a:latin typeface="Times-Roman"/>
              </a:rPr>
              <a:t>Rajan</a:t>
            </a:r>
            <a:r>
              <a:rPr lang="en-IN" sz="1400" b="0" i="0" u="none" strike="noStrike" baseline="0" dirty="0">
                <a:solidFill>
                  <a:srgbClr val="0070C0"/>
                </a:solidFill>
                <a:latin typeface="Times-Roman"/>
              </a:rPr>
              <a:t> </a:t>
            </a:r>
            <a:r>
              <a:rPr lang="en-IN" sz="1400" b="0" i="0" u="none" strike="noStrike" baseline="0" dirty="0" err="1">
                <a:solidFill>
                  <a:srgbClr val="0070C0"/>
                </a:solidFill>
                <a:latin typeface="Times-Roman"/>
              </a:rPr>
              <a:t>Vijayaraghavan</a:t>
            </a:r>
            <a:endParaRPr lang="en-IN" sz="1400" b="0" i="0" u="none" strike="noStrike" baseline="0" dirty="0">
              <a:solidFill>
                <a:srgbClr val="0070C0"/>
              </a:solidFill>
              <a:latin typeface="Times-Roman"/>
            </a:endParaRPr>
          </a:p>
          <a:p>
            <a:pPr algn="r"/>
            <a:r>
              <a:rPr lang="en-IN" sz="1400" b="0" i="0" u="none" strike="noStrike" baseline="0" dirty="0">
                <a:solidFill>
                  <a:srgbClr val="0070C0"/>
                </a:solidFill>
                <a:latin typeface="Times-Roman"/>
              </a:rPr>
              <a:t>Information &amp; Telecommunication Technology </a:t>
            </a:r>
            <a:r>
              <a:rPr lang="en-IN" sz="1400" b="0" i="0" u="none" strike="noStrike" baseline="0" dirty="0" err="1">
                <a:solidFill>
                  <a:srgbClr val="0070C0"/>
                </a:solidFill>
                <a:latin typeface="Times-Roman"/>
              </a:rPr>
              <a:t>Center</a:t>
            </a:r>
            <a:endParaRPr lang="en-IN" sz="1400" b="0" i="0" u="none" strike="noStrike" baseline="0" dirty="0">
              <a:solidFill>
                <a:srgbClr val="0070C0"/>
              </a:solidFill>
              <a:latin typeface="Times-Roman"/>
            </a:endParaRPr>
          </a:p>
          <a:p>
            <a:pPr algn="r"/>
            <a:r>
              <a:rPr lang="en-US" sz="1400" b="1" i="0" u="none" strike="noStrike" baseline="0" dirty="0">
                <a:solidFill>
                  <a:srgbClr val="0070C0"/>
                </a:solidFill>
                <a:latin typeface="Times-Roman"/>
              </a:rPr>
              <a:t>University of Kansas</a:t>
            </a:r>
            <a:r>
              <a:rPr lang="en-US" sz="1400" b="0" i="0" u="none" strike="noStrike" baseline="0" dirty="0">
                <a:solidFill>
                  <a:srgbClr val="0070C0"/>
                </a:solidFill>
                <a:latin typeface="Times-Roman"/>
              </a:rPr>
              <a:t>, 2335 Irving Hill Road,</a:t>
            </a:r>
          </a:p>
          <a:p>
            <a:pPr algn="r"/>
            <a:r>
              <a:rPr lang="en-IN" sz="1400" b="0" i="0" u="none" strike="noStrike" baseline="0" dirty="0">
                <a:solidFill>
                  <a:srgbClr val="0070C0"/>
                </a:solidFill>
                <a:latin typeface="Times-Roman"/>
              </a:rPr>
              <a:t>Lawrence Kansas 66045-7612</a:t>
            </a:r>
          </a:p>
          <a:p>
            <a:pPr algn="r"/>
            <a:r>
              <a:rPr lang="en-IN" sz="1400" b="0" i="0" u="none" strike="noStrike" baseline="0" dirty="0">
                <a:solidFill>
                  <a:srgbClr val="0070C0"/>
                </a:solidFill>
                <a:latin typeface="Courier"/>
              </a:rPr>
              <a:t>{</a:t>
            </a:r>
            <a:r>
              <a:rPr lang="en-IN" sz="1400" b="0" i="0" u="none" strike="noStrike" baseline="0" dirty="0" err="1">
                <a:solidFill>
                  <a:srgbClr val="0070C0"/>
                </a:solidFill>
                <a:latin typeface="Courier"/>
              </a:rPr>
              <a:t>jasonb,sgauch,eerakm,rajan</a:t>
            </a:r>
            <a:r>
              <a:rPr lang="en-IN" sz="1400" b="0" i="0" u="none" strike="noStrike" baseline="0" dirty="0">
                <a:solidFill>
                  <a:srgbClr val="0070C0"/>
                </a:solidFill>
                <a:latin typeface="Courier"/>
              </a:rPr>
              <a:t>}@ittc.ku.edu</a:t>
            </a:r>
            <a:endParaRPr lang="en-IN" sz="1400" dirty="0">
              <a:solidFill>
                <a:srgbClr val="0070C0"/>
              </a:solidFill>
            </a:endParaRPr>
          </a:p>
        </p:txBody>
      </p:sp>
    </p:spTree>
    <p:extLst>
      <p:ext uri="{BB962C8B-B14F-4D97-AF65-F5344CB8AC3E}">
        <p14:creationId xmlns:p14="http://schemas.microsoft.com/office/powerpoint/2010/main" val="162226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8C01-9BD9-45D5-AAB0-1153F0B33F3A}"/>
              </a:ext>
            </a:extLst>
          </p:cNvPr>
          <p:cNvSpPr>
            <a:spLocks noGrp="1"/>
          </p:cNvSpPr>
          <p:nvPr>
            <p:ph type="title"/>
          </p:nvPr>
        </p:nvSpPr>
        <p:spPr>
          <a:xfrm>
            <a:off x="347472" y="317633"/>
            <a:ext cx="8443602" cy="1334703"/>
          </a:xfrm>
        </p:spPr>
        <p:txBody>
          <a:bodyPr>
            <a:noAutofit/>
          </a:bodyPr>
          <a:lstStyle/>
          <a:p>
            <a:r>
              <a:rPr lang="en-US" sz="2900" b="1" i="0" dirty="0">
                <a:solidFill>
                  <a:srgbClr val="323232"/>
                </a:solidFill>
                <a:effectLst/>
                <a:latin typeface="CMBX12"/>
              </a:rPr>
              <a:t>Combining topic models and social networks for chat data mining</a:t>
            </a:r>
            <a:br>
              <a:rPr lang="en-US" sz="2900" b="1" i="0" dirty="0">
                <a:solidFill>
                  <a:srgbClr val="323232"/>
                </a:solidFill>
                <a:effectLst/>
                <a:latin typeface="CMBX12"/>
              </a:rPr>
            </a:br>
            <a:endParaRPr lang="en-IN" sz="2900" dirty="0">
              <a:latin typeface="CMBX12"/>
            </a:endParaRPr>
          </a:p>
        </p:txBody>
      </p:sp>
      <p:sp>
        <p:nvSpPr>
          <p:cNvPr id="3" name="Content Placeholder 2">
            <a:extLst>
              <a:ext uri="{FF2B5EF4-FFF2-40B4-BE49-F238E27FC236}">
                <a16:creationId xmlns:a16="http://schemas.microsoft.com/office/drawing/2014/main" id="{69540CD9-81B5-4A53-9CF7-BCD9DB8559E3}"/>
              </a:ext>
            </a:extLst>
          </p:cNvPr>
          <p:cNvSpPr>
            <a:spLocks noGrp="1"/>
          </p:cNvSpPr>
          <p:nvPr>
            <p:ph idx="1"/>
          </p:nvPr>
        </p:nvSpPr>
        <p:spPr>
          <a:xfrm>
            <a:off x="496464" y="2189030"/>
            <a:ext cx="8595360" cy="4351337"/>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Noise, concise expressions and dynamic, changing and interleaving nature of discussions make chat data ill-suited for analysis with an off-the-shelf text mining method.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In our research we infer social network structures from the chat data by using a few basic heuristics. </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We then present some preliminary results showing that the inferred social graph may be used to enhance topic identification of a chat room when combined with a state-of-the-art topic and classification models.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For validation purposes we then compare the performance effects of using this social information in a topic classification task.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400" dirty="0">
                <a:effectLst/>
                <a:latin typeface="Calibri" panose="020F0502020204030204" pitchFamily="34" charset="0"/>
                <a:ea typeface="Calibri" panose="020F0502020204030204" pitchFamily="34" charset="0"/>
                <a:cs typeface="Times New Roman" panose="02020603050405020304" pitchFamily="18" charset="0"/>
              </a:rPr>
            </a:b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https://www.mendeley.com/catalogue/dc318b15-867f-399a-9e7d-67e6258a6b85/?utm_source=desktop&amp;utm_medium=1.19.4&amp;utm_campaign=open_catalog&amp;userDocumentId=%7Ba0a8c4f2-4f95-4de5-926f-37eb1801a0b0%7D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A3E988F2-8916-45D2-9421-3D2A3EB071C5}"/>
              </a:ext>
            </a:extLst>
          </p:cNvPr>
          <p:cNvSpPr txBox="1"/>
          <p:nvPr/>
        </p:nvSpPr>
        <p:spPr>
          <a:xfrm>
            <a:off x="10054193" y="799359"/>
            <a:ext cx="838397" cy="371250"/>
          </a:xfrm>
          <a:prstGeom prst="rect">
            <a:avLst/>
          </a:prstGeom>
          <a:solidFill>
            <a:schemeClr val="accent2">
              <a:lumMod val="40000"/>
              <a:lumOff val="60000"/>
            </a:schemeClr>
          </a:solidFill>
        </p:spPr>
        <p:txBody>
          <a:bodyPr wrap="square" rtlCol="0">
            <a:spAutoFit/>
          </a:bodyPr>
          <a:lstStyle/>
          <a:p>
            <a:r>
              <a:rPr lang="en-IN" b="1" dirty="0"/>
              <a:t> 2004</a:t>
            </a:r>
          </a:p>
        </p:txBody>
      </p:sp>
      <p:sp>
        <p:nvSpPr>
          <p:cNvPr id="6" name="TextBox 5">
            <a:extLst>
              <a:ext uri="{FF2B5EF4-FFF2-40B4-BE49-F238E27FC236}">
                <a16:creationId xmlns:a16="http://schemas.microsoft.com/office/drawing/2014/main" id="{18397965-56A1-4AB8-B5D4-9EBB9E293BF0}"/>
              </a:ext>
            </a:extLst>
          </p:cNvPr>
          <p:cNvSpPr txBox="1"/>
          <p:nvPr/>
        </p:nvSpPr>
        <p:spPr>
          <a:xfrm>
            <a:off x="8558074" y="1191715"/>
            <a:ext cx="2511446" cy="1793440"/>
          </a:xfrm>
          <a:prstGeom prst="rect">
            <a:avLst/>
          </a:prstGeom>
          <a:noFill/>
          <a:ln>
            <a:solidFill>
              <a:schemeClr val="tx1"/>
            </a:solidFill>
          </a:ln>
        </p:spPr>
        <p:txBody>
          <a:bodyPr wrap="square" rtlCol="0">
            <a:spAutoFit/>
          </a:bodyPr>
          <a:lstStyle/>
          <a:p>
            <a:pPr marL="457200" algn="r">
              <a:lnSpc>
                <a:spcPct val="107000"/>
              </a:lnSpc>
            </a:pPr>
            <a:r>
              <a:rPr lang="en-IN" sz="14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Tuulos</a:t>
            </a:r>
            <a:r>
              <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V, </a:t>
            </a:r>
            <a:r>
              <a:rPr lang="en-IN" sz="14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Tirri</a:t>
            </a:r>
            <a:r>
              <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H</a:t>
            </a:r>
          </a:p>
          <a:p>
            <a:pPr marL="457200" algn="r">
              <a:lnSpc>
                <a:spcPct val="107000"/>
              </a:lnSpc>
            </a:pPr>
            <a:r>
              <a:rPr lang="en-IN" sz="1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PUBLICATION</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r">
              <a:lnSpc>
                <a:spcPct val="107000"/>
              </a:lnSpc>
              <a:spcAft>
                <a:spcPts val="800"/>
              </a:spcAft>
            </a:pPr>
            <a:r>
              <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IEEE/WIC/ACM International Conference on Web Intelligence, WI 2004</a:t>
            </a:r>
          </a:p>
          <a:p>
            <a:pPr algn="r"/>
            <a:endParaRPr lang="en-IN" sz="1400" dirty="0">
              <a:solidFill>
                <a:srgbClr val="0070C0"/>
              </a:solidFill>
            </a:endParaRPr>
          </a:p>
        </p:txBody>
      </p:sp>
    </p:spTree>
    <p:extLst>
      <p:ext uri="{BB962C8B-B14F-4D97-AF65-F5344CB8AC3E}">
        <p14:creationId xmlns:p14="http://schemas.microsoft.com/office/powerpoint/2010/main" val="397196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FBCC-45D0-4F95-9130-903043C70F05}"/>
              </a:ext>
            </a:extLst>
          </p:cNvPr>
          <p:cNvSpPr>
            <a:spLocks noGrp="1"/>
          </p:cNvSpPr>
          <p:nvPr>
            <p:ph type="title"/>
          </p:nvPr>
        </p:nvSpPr>
        <p:spPr>
          <a:xfrm>
            <a:off x="127243" y="101105"/>
            <a:ext cx="9692640" cy="644491"/>
          </a:xfrm>
        </p:spPr>
        <p:txBody>
          <a:bodyPr>
            <a:normAutofit/>
          </a:bodyPr>
          <a:lstStyle/>
          <a:p>
            <a:r>
              <a:rPr lang="en-US" sz="3200" b="1" i="0" u="none" strike="noStrike" baseline="0" dirty="0">
                <a:latin typeface="CMBX12"/>
              </a:rPr>
              <a:t>Structural Analysis of Chat Messages for </a:t>
            </a:r>
            <a:r>
              <a:rPr lang="en-IN" sz="3200" b="1" i="0" u="none" strike="noStrike" baseline="0" dirty="0">
                <a:latin typeface="CMBX12"/>
              </a:rPr>
              <a:t>Topic Detection</a:t>
            </a:r>
            <a:endParaRPr lang="en-IN" sz="3200" b="1" dirty="0"/>
          </a:p>
        </p:txBody>
      </p:sp>
      <p:sp>
        <p:nvSpPr>
          <p:cNvPr id="3" name="Content Placeholder 2">
            <a:extLst>
              <a:ext uri="{FF2B5EF4-FFF2-40B4-BE49-F238E27FC236}">
                <a16:creationId xmlns:a16="http://schemas.microsoft.com/office/drawing/2014/main" id="{AEBF479F-638D-429B-872B-54C82027D875}"/>
              </a:ext>
            </a:extLst>
          </p:cNvPr>
          <p:cNvSpPr>
            <a:spLocks noGrp="1"/>
          </p:cNvSpPr>
          <p:nvPr>
            <p:ph idx="1"/>
          </p:nvPr>
        </p:nvSpPr>
        <p:spPr>
          <a:xfrm>
            <a:off x="7395098" y="991784"/>
            <a:ext cx="3853845" cy="1395662"/>
          </a:xfrm>
          <a:ln>
            <a:solidFill>
              <a:schemeClr val="tx1"/>
            </a:solidFill>
          </a:ln>
        </p:spPr>
        <p:txBody>
          <a:bodyPr>
            <a:normAutofit fontScale="85000" lnSpcReduction="20000"/>
          </a:bodyPr>
          <a:lstStyle/>
          <a:p>
            <a:pPr marL="0" indent="0" algn="r">
              <a:buNone/>
            </a:pPr>
            <a:r>
              <a:rPr lang="en-US" sz="1800" b="1" i="0" u="none" strike="noStrike" baseline="0" dirty="0" err="1">
                <a:latin typeface="CMR12"/>
              </a:rPr>
              <a:t>Haichao</a:t>
            </a:r>
            <a:r>
              <a:rPr lang="en-US" sz="1800" b="1" i="0" u="none" strike="noStrike" baseline="0" dirty="0">
                <a:latin typeface="CMR12"/>
              </a:rPr>
              <a:t> Dong, Siu Cheung Hui and </a:t>
            </a:r>
            <a:r>
              <a:rPr lang="en-US" sz="1800" b="1" i="0" u="none" strike="noStrike" baseline="0" dirty="0" err="1">
                <a:latin typeface="CMR12"/>
              </a:rPr>
              <a:t>Yulan</a:t>
            </a:r>
            <a:r>
              <a:rPr lang="en-US" sz="1800" b="1" i="0" u="none" strike="noStrike" baseline="0" dirty="0">
                <a:latin typeface="CMR12"/>
              </a:rPr>
              <a:t> He </a:t>
            </a:r>
            <a:r>
              <a:rPr lang="en-US" sz="1800" b="1" i="1" u="none" strike="noStrike" baseline="0" dirty="0">
                <a:latin typeface="CMSY10"/>
              </a:rPr>
              <a:t>¤</a:t>
            </a:r>
          </a:p>
          <a:p>
            <a:pPr marL="0" indent="0" algn="r">
              <a:buNone/>
            </a:pPr>
            <a:r>
              <a:rPr lang="en-IN" sz="1800" b="0" i="1" u="none" strike="noStrike" baseline="0" dirty="0">
                <a:solidFill>
                  <a:srgbClr val="0070C0"/>
                </a:solidFill>
                <a:latin typeface="CMTI10"/>
              </a:rPr>
              <a:t>School of Computer Engineering, </a:t>
            </a:r>
          </a:p>
          <a:p>
            <a:pPr marL="0" indent="0" algn="r">
              <a:buNone/>
            </a:pPr>
            <a:r>
              <a:rPr lang="en-IN" sz="1800" b="1" i="1" u="none" strike="noStrike" baseline="0" dirty="0">
                <a:solidFill>
                  <a:srgbClr val="0070C0"/>
                </a:solidFill>
                <a:latin typeface="CMTI10"/>
              </a:rPr>
              <a:t>Nanyang Technological University</a:t>
            </a:r>
            <a:r>
              <a:rPr lang="en-IN" sz="1800" b="0" i="1" u="none" strike="noStrike" baseline="0" dirty="0">
                <a:solidFill>
                  <a:srgbClr val="0070C0"/>
                </a:solidFill>
                <a:latin typeface="CMTI10"/>
              </a:rPr>
              <a:t>,</a:t>
            </a:r>
          </a:p>
          <a:p>
            <a:pPr marL="0" indent="0" algn="r">
              <a:buNone/>
            </a:pPr>
            <a:r>
              <a:rPr lang="en-IN" sz="1800" b="0" i="1" u="none" strike="noStrike" baseline="0" dirty="0">
                <a:solidFill>
                  <a:srgbClr val="0070C0"/>
                </a:solidFill>
                <a:latin typeface="CMTI10"/>
              </a:rPr>
              <a:t>Nanyang Ave, Singapore 639798</a:t>
            </a:r>
            <a:endParaRPr lang="en-IN" dirty="0">
              <a:solidFill>
                <a:srgbClr val="0070C0"/>
              </a:solidFill>
            </a:endParaRPr>
          </a:p>
        </p:txBody>
      </p:sp>
      <p:sp>
        <p:nvSpPr>
          <p:cNvPr id="4" name="TextBox 3">
            <a:extLst>
              <a:ext uri="{FF2B5EF4-FFF2-40B4-BE49-F238E27FC236}">
                <a16:creationId xmlns:a16="http://schemas.microsoft.com/office/drawing/2014/main" id="{F62ECBEC-F208-4AB6-9D95-C1B24BB9576C}"/>
              </a:ext>
            </a:extLst>
          </p:cNvPr>
          <p:cNvSpPr txBox="1"/>
          <p:nvPr/>
        </p:nvSpPr>
        <p:spPr>
          <a:xfrm>
            <a:off x="331430" y="1187117"/>
            <a:ext cx="6464968" cy="1200329"/>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This paper studies the characteristics of chat messages from analyzing a collection of 33,121 sample messages gathered from 1700 sessions of conversations of 72 pairs of MSN Messenger users over a 4-month duration.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AF6D95-4E64-42E9-811C-FEB64FD8970C}"/>
              </a:ext>
            </a:extLst>
          </p:cNvPr>
          <p:cNvSpPr txBox="1"/>
          <p:nvPr/>
        </p:nvSpPr>
        <p:spPr>
          <a:xfrm>
            <a:off x="331430" y="2531825"/>
            <a:ext cx="10491537" cy="3970318"/>
          </a:xfrm>
          <a:prstGeom prst="rect">
            <a:avLst/>
          </a:prstGeom>
          <a:noFill/>
        </p:spPr>
        <p:txBody>
          <a:bodyPr wrap="square" rtlCol="0">
            <a:spAutoFit/>
          </a:bodyPr>
          <a:lstStyle/>
          <a:p>
            <a:pPr marL="285750" indent="-285750" algn="l">
              <a:buFont typeface="Arial" panose="020B0604020202020204" pitchFamily="34" charset="0"/>
              <a:buChar char="•"/>
            </a:pPr>
            <a:r>
              <a:rPr lang="en-IN" sz="1800" b="0" i="0" u="none" strike="noStrike" baseline="0" dirty="0" err="1">
                <a:latin typeface="CMR10"/>
              </a:rPr>
              <a:t>Sessionalization</a:t>
            </a:r>
            <a:r>
              <a:rPr lang="en-IN" sz="1800" b="0" i="0" u="none" strike="noStrike" baseline="0" dirty="0">
                <a:latin typeface="CMR10"/>
              </a:rPr>
              <a:t> of chat messages; extraction of features from icon texts, URLs for pre-processing.</a:t>
            </a:r>
          </a:p>
          <a:p>
            <a:pPr marL="285750" indent="-285750" algn="l">
              <a:buFont typeface="Arial" panose="020B0604020202020204" pitchFamily="34" charset="0"/>
              <a:buChar char="•"/>
            </a:pPr>
            <a:r>
              <a:rPr lang="en-US" sz="1800" b="0" i="0" u="none" strike="noStrike" baseline="0" dirty="0">
                <a:latin typeface="CMR10"/>
              </a:rPr>
              <a:t>Naive Bayes, Associative Classification, and Support Vector Machine employed for categorizing  chat sessions topics.</a:t>
            </a:r>
          </a:p>
          <a:p>
            <a:pPr marL="285750" indent="-285750" algn="l">
              <a:buFont typeface="Arial" panose="020B0604020202020204" pitchFamily="34" charset="0"/>
              <a:buChar char="•"/>
            </a:pPr>
            <a:r>
              <a:rPr lang="en-US" sz="1800" b="0" i="0" u="none" strike="noStrike" baseline="0" dirty="0">
                <a:latin typeface="CMR10"/>
              </a:rPr>
              <a:t>Proposes indicative term-based (rather than document frequency)  approach for chat topic detection.</a:t>
            </a:r>
            <a:br>
              <a:rPr lang="en-US" sz="1800" b="0" i="0" u="none" strike="noStrike" baseline="0" dirty="0">
                <a:latin typeface="CMR10"/>
              </a:rPr>
            </a:br>
            <a:br>
              <a:rPr lang="en-US" sz="1800" b="0" i="0" u="none" strike="noStrike" baseline="0" dirty="0">
                <a:latin typeface="CMR10"/>
              </a:rPr>
            </a:br>
            <a:r>
              <a:rPr lang="en-US" sz="1800" b="1" i="0" u="none" strike="noStrike" baseline="0" dirty="0">
                <a:latin typeface="CMR10"/>
              </a:rPr>
              <a:t>Findings</a:t>
            </a:r>
            <a:r>
              <a:rPr lang="en-US" sz="1800" b="0" i="0" u="none" strike="noStrike" baseline="0" dirty="0">
                <a:latin typeface="CMR10"/>
              </a:rPr>
              <a:t>:</a:t>
            </a:r>
          </a:p>
          <a:p>
            <a:pPr marL="285750" indent="-285750" algn="l">
              <a:buFont typeface="Arial" panose="020B0604020202020204" pitchFamily="34" charset="0"/>
              <a:buChar char="•"/>
            </a:pPr>
            <a:r>
              <a:rPr lang="en-US" dirty="0">
                <a:latin typeface="CMR10"/>
              </a:rPr>
              <a:t>From the 33,121 chat messages, there were 156 acronyms used (ASAP, ASL, BRB, BF, GF, TTYL etc.).</a:t>
            </a:r>
          </a:p>
          <a:p>
            <a:pPr marL="285750" indent="-285750" algn="l">
              <a:buFont typeface="Arial" panose="020B0604020202020204" pitchFamily="34" charset="0"/>
              <a:buChar char="•"/>
            </a:pPr>
            <a:r>
              <a:rPr lang="en-IN" sz="1800" b="0" i="0" u="none" strike="noStrike" baseline="0" dirty="0">
                <a:latin typeface="CMR12"/>
              </a:rPr>
              <a:t>Many short forms are </a:t>
            </a:r>
            <a:r>
              <a:rPr lang="en-US" sz="1800" b="0" i="0" u="none" strike="noStrike" baseline="0" dirty="0">
                <a:latin typeface="CMR12"/>
              </a:rPr>
              <a:t>highly subjective to the context of the conversation and chat users.</a:t>
            </a:r>
          </a:p>
          <a:p>
            <a:pPr marL="285750" indent="-285750" algn="l">
              <a:buFont typeface="Arial" panose="020B0604020202020204" pitchFamily="34" charset="0"/>
              <a:buChar char="•"/>
            </a:pPr>
            <a:r>
              <a:rPr lang="en-US" sz="1800" b="0" i="1" u="none" strike="noStrike" baseline="0" dirty="0">
                <a:latin typeface="CMTI12"/>
              </a:rPr>
              <a:t>Polysemes, terms </a:t>
            </a:r>
            <a:r>
              <a:rPr lang="en-US" sz="1800" b="0" i="0" u="none" strike="noStrike" baseline="0" dirty="0">
                <a:latin typeface="CMR12"/>
              </a:rPr>
              <a:t>that have more than one interpretation, are also abundant in chats.</a:t>
            </a:r>
          </a:p>
          <a:p>
            <a:pPr marL="285750" indent="-285750" algn="l">
              <a:buFont typeface="Arial" panose="020B0604020202020204" pitchFamily="34" charset="0"/>
              <a:buChar char="•"/>
            </a:pPr>
            <a:r>
              <a:rPr lang="en-US" sz="1800" b="0" i="1" u="none" strike="noStrike" baseline="0" dirty="0">
                <a:latin typeface="CMTI12"/>
              </a:rPr>
              <a:t>Mis-spelling </a:t>
            </a:r>
            <a:r>
              <a:rPr lang="en-US" sz="1800" b="0" i="0" u="none" strike="noStrike" baseline="0" dirty="0">
                <a:latin typeface="CMR12"/>
              </a:rPr>
              <a:t>of terms occurs at a high rate obviously due to the informal nature. Some are intentional to lay emphasis, e.g.</a:t>
            </a:r>
            <a:r>
              <a:rPr lang="en-US" dirty="0">
                <a:latin typeface="CMR12"/>
              </a:rPr>
              <a:t>- “</a:t>
            </a:r>
            <a:r>
              <a:rPr lang="en-US" dirty="0" err="1">
                <a:latin typeface="CMR12"/>
              </a:rPr>
              <a:t>sooooo</a:t>
            </a:r>
            <a:r>
              <a:rPr lang="en-US" dirty="0">
                <a:latin typeface="CMR12"/>
              </a:rPr>
              <a:t>”, “</a:t>
            </a:r>
            <a:r>
              <a:rPr lang="en-US" dirty="0" err="1">
                <a:latin typeface="CMR12"/>
              </a:rPr>
              <a:t>noooo</a:t>
            </a:r>
            <a:r>
              <a:rPr lang="en-US" dirty="0">
                <a:latin typeface="CMR12"/>
              </a:rPr>
              <a:t>” etc.</a:t>
            </a:r>
          </a:p>
          <a:p>
            <a:pPr marL="285750" indent="-285750" algn="l">
              <a:buFont typeface="Arial" panose="020B0604020202020204" pitchFamily="34" charset="0"/>
              <a:buChar char="•"/>
            </a:pPr>
            <a:r>
              <a:rPr lang="en-US" dirty="0">
                <a:latin typeface="CMR12"/>
              </a:rPr>
              <a:t>Chat topics can be changed very rapidly within a chat session.</a:t>
            </a:r>
            <a:br>
              <a:rPr lang="en-US" dirty="0">
                <a:latin typeface="CMR12"/>
              </a:rPr>
            </a:br>
            <a:r>
              <a:rPr lang="en-US" dirty="0">
                <a:latin typeface="CMR12"/>
              </a:rPr>
              <a:t>	</a:t>
            </a:r>
            <a:r>
              <a:rPr lang="en-US" sz="1800" b="0" i="0" u="none" strike="noStrike" baseline="0" dirty="0">
                <a:latin typeface="CMR12"/>
              </a:rPr>
              <a:t>67.24% sessions- single topic, 13.59% sessions- two topics, 20.3% sessions- two or more topics.  </a:t>
            </a:r>
            <a:br>
              <a:rPr lang="en-US" sz="1800" b="0" i="0" u="none" strike="noStrike" baseline="0" dirty="0">
                <a:latin typeface="CMR12"/>
              </a:rPr>
            </a:br>
            <a:r>
              <a:rPr lang="en-US" sz="1800" b="0" i="0" u="none" strike="noStrike" baseline="0" dirty="0">
                <a:latin typeface="CMR12"/>
              </a:rPr>
              <a:t>   Also, 12.46% of chat sessions are not dedicated to any meaningful </a:t>
            </a:r>
            <a:r>
              <a:rPr lang="en-IN" sz="1800" b="0" i="0" u="none" strike="noStrike" baseline="0" dirty="0">
                <a:latin typeface="CMR12"/>
              </a:rPr>
              <a:t>topics.</a:t>
            </a:r>
            <a:endParaRPr lang="en-IN" dirty="0"/>
          </a:p>
        </p:txBody>
      </p:sp>
      <p:sp>
        <p:nvSpPr>
          <p:cNvPr id="6" name="TextBox 5">
            <a:extLst>
              <a:ext uri="{FF2B5EF4-FFF2-40B4-BE49-F238E27FC236}">
                <a16:creationId xmlns:a16="http://schemas.microsoft.com/office/drawing/2014/main" id="{360C3D97-2E01-4C00-8511-2755E40B33C6}"/>
              </a:ext>
            </a:extLst>
          </p:cNvPr>
          <p:cNvSpPr txBox="1"/>
          <p:nvPr/>
        </p:nvSpPr>
        <p:spPr>
          <a:xfrm>
            <a:off x="9880771" y="560930"/>
            <a:ext cx="1368172" cy="369332"/>
          </a:xfrm>
          <a:prstGeom prst="rect">
            <a:avLst/>
          </a:prstGeom>
          <a:solidFill>
            <a:schemeClr val="accent2">
              <a:lumMod val="40000"/>
              <a:lumOff val="60000"/>
            </a:schemeClr>
          </a:solidFill>
        </p:spPr>
        <p:txBody>
          <a:bodyPr wrap="square" rtlCol="0">
            <a:spAutoFit/>
          </a:bodyPr>
          <a:lstStyle/>
          <a:p>
            <a:r>
              <a:rPr lang="en-IN" b="1" dirty="0"/>
              <a:t>Sep, 2006</a:t>
            </a:r>
          </a:p>
        </p:txBody>
      </p:sp>
    </p:spTree>
    <p:extLst>
      <p:ext uri="{BB962C8B-B14F-4D97-AF65-F5344CB8AC3E}">
        <p14:creationId xmlns:p14="http://schemas.microsoft.com/office/powerpoint/2010/main" val="30676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F3AF-B601-450F-8FAF-BC3520968730}"/>
              </a:ext>
            </a:extLst>
          </p:cNvPr>
          <p:cNvSpPr>
            <a:spLocks noGrp="1"/>
          </p:cNvSpPr>
          <p:nvPr>
            <p:ph type="title"/>
          </p:nvPr>
        </p:nvSpPr>
        <p:spPr>
          <a:xfrm>
            <a:off x="150921" y="230818"/>
            <a:ext cx="8407153" cy="697023"/>
          </a:xfrm>
        </p:spPr>
        <p:txBody>
          <a:bodyPr>
            <a:normAutofit/>
          </a:bodyPr>
          <a:lstStyle/>
          <a:p>
            <a:r>
              <a:rPr lang="en-US" sz="3200" b="1" i="0" u="none" strike="noStrike" baseline="0" dirty="0">
                <a:latin typeface="CMBX12"/>
              </a:rPr>
              <a:t>Segmentation and Classification of </a:t>
            </a:r>
            <a:r>
              <a:rPr lang="en-IN" sz="3200" b="1" i="0" u="none" strike="noStrike" baseline="0" dirty="0">
                <a:latin typeface="CMBX12"/>
              </a:rPr>
              <a:t>Online Chats</a:t>
            </a:r>
            <a:endParaRPr lang="en-IN" sz="3200" dirty="0">
              <a:latin typeface="CMBX12"/>
            </a:endParaRPr>
          </a:p>
        </p:txBody>
      </p:sp>
      <p:sp>
        <p:nvSpPr>
          <p:cNvPr id="3" name="Content Placeholder 2">
            <a:extLst>
              <a:ext uri="{FF2B5EF4-FFF2-40B4-BE49-F238E27FC236}">
                <a16:creationId xmlns:a16="http://schemas.microsoft.com/office/drawing/2014/main" id="{A5A3D66F-32BE-4250-9A3E-8C00BE3FE028}"/>
              </a:ext>
            </a:extLst>
          </p:cNvPr>
          <p:cNvSpPr>
            <a:spLocks noGrp="1"/>
          </p:cNvSpPr>
          <p:nvPr>
            <p:ph idx="1"/>
          </p:nvPr>
        </p:nvSpPr>
        <p:spPr>
          <a:xfrm>
            <a:off x="276451" y="2166039"/>
            <a:ext cx="10625327" cy="4351337"/>
          </a:xfrm>
        </p:spPr>
        <p:txBody>
          <a:bodyPr>
            <a:normAutofit/>
          </a:bodyPr>
          <a:lstStyle/>
          <a:p>
            <a:pPr algn="l"/>
            <a:r>
              <a:rPr lang="en-US" sz="1600" b="0" i="0" u="none" strike="noStrike" baseline="0" dirty="0">
                <a:latin typeface="TimesNewRomanPSMT"/>
              </a:rPr>
              <a:t>In this project, I consider the problem of automatically coding two types of data: </a:t>
            </a:r>
            <a:r>
              <a:rPr lang="en-US" sz="1600" b="0" i="1" u="none" strike="noStrike" baseline="0" dirty="0">
                <a:latin typeface="TimesNewRomanPS-ItalicMT"/>
              </a:rPr>
              <a:t>chat transcripts </a:t>
            </a:r>
            <a:r>
              <a:rPr lang="en-US" sz="1600" b="0" i="0" u="none" strike="noStrike" baseline="0" dirty="0">
                <a:latin typeface="TimesNewRomanPSMT"/>
              </a:rPr>
              <a:t>and </a:t>
            </a:r>
            <a:r>
              <a:rPr lang="en-US" sz="1600" b="0" i="1" u="none" strike="noStrike" baseline="0" dirty="0">
                <a:latin typeface="TimesNewRomanPS-ItalicMT"/>
              </a:rPr>
              <a:t>broadcast instant </a:t>
            </a:r>
            <a:r>
              <a:rPr lang="en-IN" sz="1600" b="0" i="1" u="none" strike="noStrike" baseline="0" dirty="0">
                <a:latin typeface="TimesNewRomanPS-ItalicMT"/>
              </a:rPr>
              <a:t>messages</a:t>
            </a:r>
            <a:r>
              <a:rPr lang="en-IN" sz="1600" b="0" i="0" u="none" strike="noStrike" baseline="0" dirty="0">
                <a:latin typeface="TimesNewRomanPSMT"/>
              </a:rPr>
              <a:t>.</a:t>
            </a:r>
          </a:p>
          <a:p>
            <a:pPr algn="l"/>
            <a:r>
              <a:rPr lang="en-US" sz="1600" b="0" i="0" u="none" strike="noStrike" baseline="0" dirty="0">
                <a:latin typeface="TimesNewRomanPSMT"/>
              </a:rPr>
              <a:t>There was a huge gap between training set accuracy and test set accuracy. This suggests some overfitting is occurring, whereby both Naïve Bayes and Viterbi learn parameters optimal to the training data, but not to the testing data. </a:t>
            </a:r>
            <a:r>
              <a:rPr lang="en-IN" sz="1600" b="0" i="0" u="none" strike="noStrike" baseline="0" dirty="0">
                <a:latin typeface="TimesNewRomanPSMT"/>
              </a:rPr>
              <a:t>One </a:t>
            </a:r>
            <a:r>
              <a:rPr lang="en-US" sz="1600" b="0" i="0" u="none" strike="noStrike" baseline="0" dirty="0">
                <a:latin typeface="TimesNewRomanPSMT"/>
              </a:rPr>
              <a:t>possible reason explanation is because of the large number of words used in both </a:t>
            </a:r>
            <a:r>
              <a:rPr lang="en-IN" sz="1600" b="0" i="0" u="none" strike="noStrike" baseline="0" dirty="0">
                <a:latin typeface="TimesNewRomanPSMT"/>
              </a:rPr>
              <a:t>data sets.</a:t>
            </a:r>
          </a:p>
          <a:p>
            <a:pPr algn="l"/>
            <a:r>
              <a:rPr lang="en-US" sz="1600" b="0" i="0" u="none" strike="noStrike" baseline="0" dirty="0">
                <a:latin typeface="TimesNewRomanPSMT"/>
              </a:rPr>
              <a:t>Comparing Naïve Bayes and Viterbi on the chat data, in almost every case, Naïve Bayes’ test set accuracy was higher than Viterbi’s (33.6% vs 19.1% for the original </a:t>
            </a:r>
            <a:r>
              <a:rPr lang="en-IN" sz="1600" b="0" i="1" u="none" strike="noStrike" baseline="0" dirty="0">
                <a:latin typeface="TimesNewRomanPS-ItalicMT"/>
              </a:rPr>
              <a:t>chat lines </a:t>
            </a:r>
            <a:r>
              <a:rPr lang="en-IN" sz="1600" b="0" i="0" u="none" strike="noStrike" baseline="0" dirty="0">
                <a:latin typeface="TimesNewRomanPSMT"/>
              </a:rPr>
              <a:t>data set).</a:t>
            </a:r>
          </a:p>
          <a:p>
            <a:pPr algn="l"/>
            <a:r>
              <a:rPr lang="en-US" sz="1600" dirty="0">
                <a:latin typeface="TimesNewRomanPSMT"/>
              </a:rPr>
              <a:t>T</a:t>
            </a:r>
            <a:r>
              <a:rPr lang="en-US" sz="1600" b="0" i="0" u="none" strike="noStrike" baseline="0" dirty="0">
                <a:latin typeface="TimesNewRomanPSMT"/>
              </a:rPr>
              <a:t>he grouping of chat data into topic blocks did not really help either algorithm (Viterbi test set accuracy went from 19.1% to 21.6% on the original data, Naïve Bayes test set accuracy went from 33.6% to 25.7%). Again, this seems to suggest only a weak correlation in the chat data.</a:t>
            </a:r>
          </a:p>
          <a:p>
            <a:pPr algn="l"/>
            <a:r>
              <a:rPr lang="en-US" sz="1600" b="0" i="0" u="none" strike="noStrike" baseline="0" dirty="0">
                <a:latin typeface="TimesNewRomanPSMT"/>
              </a:rPr>
              <a:t>In almost all cases, reducing the number of classes resulted in significant gains in test set accuracy (e.g. 33.6% to 53.8% for Naïve Bayes on the original </a:t>
            </a:r>
            <a:r>
              <a:rPr lang="en-US" sz="1600" b="0" i="1" u="none" strike="noStrike" baseline="0" dirty="0">
                <a:latin typeface="TimesNewRomanPS-ItalicMT"/>
              </a:rPr>
              <a:t>chat lines </a:t>
            </a:r>
            <a:r>
              <a:rPr lang="en-US" sz="1600" b="0" i="0" u="none" strike="noStrike" baseline="0" dirty="0">
                <a:latin typeface="TimesNewRomanPSMT"/>
              </a:rPr>
              <a:t>set). However, this has the drawback of decreased realism: in order to be useful, chat messages really should be classified into 8 (or possibly more classes) instead of </a:t>
            </a:r>
            <a:r>
              <a:rPr lang="en-IN" sz="1600" b="0" i="0" u="none" strike="noStrike" baseline="0" dirty="0">
                <a:latin typeface="TimesNewRomanPSMT"/>
              </a:rPr>
              <a:t>just 3.</a:t>
            </a:r>
            <a:endParaRPr lang="en-IN" sz="1600" dirty="0"/>
          </a:p>
        </p:txBody>
      </p:sp>
      <p:sp>
        <p:nvSpPr>
          <p:cNvPr id="4" name="TextBox 3">
            <a:extLst>
              <a:ext uri="{FF2B5EF4-FFF2-40B4-BE49-F238E27FC236}">
                <a16:creationId xmlns:a16="http://schemas.microsoft.com/office/drawing/2014/main" id="{0C767A69-F8F3-4DBB-BE62-CF2420E51A8C}"/>
              </a:ext>
            </a:extLst>
          </p:cNvPr>
          <p:cNvSpPr txBox="1"/>
          <p:nvPr/>
        </p:nvSpPr>
        <p:spPr>
          <a:xfrm>
            <a:off x="8433786" y="733430"/>
            <a:ext cx="2636668" cy="1169551"/>
          </a:xfrm>
          <a:prstGeom prst="rect">
            <a:avLst/>
          </a:prstGeom>
          <a:noFill/>
          <a:ln>
            <a:solidFill>
              <a:schemeClr val="tx1"/>
            </a:solidFill>
          </a:ln>
        </p:spPr>
        <p:txBody>
          <a:bodyPr wrap="square" rtlCol="0">
            <a:spAutoFit/>
          </a:bodyPr>
          <a:lstStyle/>
          <a:p>
            <a:pPr algn="r"/>
            <a:r>
              <a:rPr lang="en-IN" sz="1400" b="1" i="0" u="none" strike="noStrike" baseline="0" dirty="0">
                <a:solidFill>
                  <a:srgbClr val="0070C0"/>
                </a:solidFill>
                <a:latin typeface="TimesNewRomanPS-BoldMT"/>
              </a:rPr>
              <a:t>Justin Weisz</a:t>
            </a:r>
          </a:p>
          <a:p>
            <a:pPr algn="r"/>
            <a:r>
              <a:rPr lang="en-IN" sz="1400" b="0" i="0" u="none" strike="noStrike" baseline="0" dirty="0">
                <a:solidFill>
                  <a:srgbClr val="0070C0"/>
                </a:solidFill>
                <a:latin typeface="TimesNewRomanPSMT"/>
              </a:rPr>
              <a:t>Computer Science Department</a:t>
            </a:r>
          </a:p>
          <a:p>
            <a:pPr algn="r"/>
            <a:r>
              <a:rPr lang="en-IN" sz="1400" b="1" i="0" u="none" strike="noStrike" baseline="0" dirty="0">
                <a:solidFill>
                  <a:srgbClr val="0070C0"/>
                </a:solidFill>
                <a:latin typeface="TimesNewRomanPSMT"/>
              </a:rPr>
              <a:t>Carnegie Mellon University</a:t>
            </a:r>
          </a:p>
          <a:p>
            <a:pPr algn="r"/>
            <a:r>
              <a:rPr lang="en-IN" sz="1400" b="0" i="0" u="none" strike="noStrike" baseline="0" dirty="0">
                <a:solidFill>
                  <a:srgbClr val="0070C0"/>
                </a:solidFill>
                <a:latin typeface="TimesNewRomanPSMT"/>
              </a:rPr>
              <a:t>Pittsburgh, PA 15213</a:t>
            </a:r>
          </a:p>
          <a:p>
            <a:pPr algn="r"/>
            <a:r>
              <a:rPr lang="en-IN" sz="1400" b="0" i="1" u="none" strike="noStrike" baseline="0" dirty="0">
                <a:solidFill>
                  <a:srgbClr val="0070C0"/>
                </a:solidFill>
                <a:latin typeface="TimesNewRomanPS-ItalicMT"/>
              </a:rPr>
              <a:t>jweisz@cs.cmu.edu</a:t>
            </a:r>
            <a:endParaRPr lang="en-IN" sz="1400" dirty="0">
              <a:solidFill>
                <a:srgbClr val="0070C0"/>
              </a:solidFill>
            </a:endParaRPr>
          </a:p>
        </p:txBody>
      </p:sp>
      <p:sp>
        <p:nvSpPr>
          <p:cNvPr id="6" name="TextBox 5">
            <a:extLst>
              <a:ext uri="{FF2B5EF4-FFF2-40B4-BE49-F238E27FC236}">
                <a16:creationId xmlns:a16="http://schemas.microsoft.com/office/drawing/2014/main" id="{7DA0EF73-5953-4C66-8634-2C730111D07E}"/>
              </a:ext>
            </a:extLst>
          </p:cNvPr>
          <p:cNvSpPr txBox="1"/>
          <p:nvPr/>
        </p:nvSpPr>
        <p:spPr>
          <a:xfrm>
            <a:off x="10289692" y="340624"/>
            <a:ext cx="780762" cy="369332"/>
          </a:xfrm>
          <a:prstGeom prst="rect">
            <a:avLst/>
          </a:prstGeom>
          <a:solidFill>
            <a:schemeClr val="accent2">
              <a:lumMod val="40000"/>
              <a:lumOff val="60000"/>
            </a:schemeClr>
          </a:solidFill>
        </p:spPr>
        <p:txBody>
          <a:bodyPr wrap="square" rtlCol="0">
            <a:spAutoFit/>
          </a:bodyPr>
          <a:lstStyle/>
          <a:p>
            <a:r>
              <a:rPr lang="en-IN" b="1" dirty="0"/>
              <a:t>2006</a:t>
            </a:r>
          </a:p>
        </p:txBody>
      </p:sp>
    </p:spTree>
    <p:extLst>
      <p:ext uri="{BB962C8B-B14F-4D97-AF65-F5344CB8AC3E}">
        <p14:creationId xmlns:p14="http://schemas.microsoft.com/office/powerpoint/2010/main" val="364275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9F35-B53D-4A56-B0BA-34B64B78FFC7}"/>
              </a:ext>
            </a:extLst>
          </p:cNvPr>
          <p:cNvSpPr>
            <a:spLocks noGrp="1"/>
          </p:cNvSpPr>
          <p:nvPr>
            <p:ph type="title"/>
          </p:nvPr>
        </p:nvSpPr>
        <p:spPr>
          <a:xfrm>
            <a:off x="125530" y="229541"/>
            <a:ext cx="8769896" cy="896644"/>
          </a:xfrm>
        </p:spPr>
        <p:txBody>
          <a:bodyPr>
            <a:normAutofit fontScale="90000"/>
          </a:bodyPr>
          <a:lstStyle/>
          <a:p>
            <a:r>
              <a:rPr lang="en-US" sz="3200" b="1" i="0" dirty="0">
                <a:solidFill>
                  <a:srgbClr val="333333"/>
                </a:solidFill>
                <a:effectLst/>
                <a:latin typeface="CMBX12"/>
              </a:rPr>
              <a:t>Lexical and Discourse Analysis of Online Chat Dialog</a:t>
            </a:r>
            <a:br>
              <a:rPr lang="en-US" sz="3200" b="1" i="0" dirty="0">
                <a:solidFill>
                  <a:srgbClr val="333333"/>
                </a:solidFill>
                <a:effectLst/>
                <a:latin typeface="CMBX12"/>
              </a:rPr>
            </a:br>
            <a:endParaRPr lang="en-IN" sz="3200" dirty="0">
              <a:latin typeface="CMBX12"/>
            </a:endParaRPr>
          </a:p>
        </p:txBody>
      </p:sp>
      <p:sp>
        <p:nvSpPr>
          <p:cNvPr id="3" name="Content Placeholder 2">
            <a:extLst>
              <a:ext uri="{FF2B5EF4-FFF2-40B4-BE49-F238E27FC236}">
                <a16:creationId xmlns:a16="http://schemas.microsoft.com/office/drawing/2014/main" id="{FAC33AF3-DD96-4132-963B-9EF6A2A74332}"/>
              </a:ext>
            </a:extLst>
          </p:cNvPr>
          <p:cNvSpPr>
            <a:spLocks noGrp="1"/>
          </p:cNvSpPr>
          <p:nvPr>
            <p:ph idx="1"/>
          </p:nvPr>
        </p:nvSpPr>
        <p:spPr>
          <a:xfrm>
            <a:off x="1067488" y="2286819"/>
            <a:ext cx="8595360" cy="2141360"/>
          </a:xfrm>
        </p:spPr>
        <p:txBody>
          <a:bodyPr>
            <a:normAutofit fontScale="92500" lnSpcReduction="10000"/>
          </a:bodyPr>
          <a:lstStyle/>
          <a:p>
            <a:r>
              <a:rPr lang="en-US" b="0" i="0" dirty="0">
                <a:solidFill>
                  <a:srgbClr val="333333"/>
                </a:solidFill>
                <a:effectLst/>
                <a:latin typeface="Arial" panose="020B0604020202020204" pitchFamily="34" charset="0"/>
              </a:rPr>
              <a:t> Little has yet been done in the newer communication domains enabled by the Internet, e.g., online chat and instant messaging. This is in part due to the fact that there are no annotated chat corpora available to the broader research community. </a:t>
            </a:r>
          </a:p>
          <a:p>
            <a:r>
              <a:rPr lang="en-US" b="0" i="0" dirty="0">
                <a:solidFill>
                  <a:srgbClr val="333333"/>
                </a:solidFill>
                <a:effectLst/>
                <a:latin typeface="Arial" panose="020B0604020202020204" pitchFamily="34" charset="0"/>
              </a:rPr>
              <a:t>The purpose of this research is to build a chat corpus, tagged with lexical (token part-of-speech labels), syntactic (post parse tree), and discourse (post classification) information. Such a corpus can then be used to develop more complex, statistical-based NLP applications that perform tasks such as author profiling, entity identification, and social network analysis.</a:t>
            </a:r>
          </a:p>
          <a:p>
            <a:endParaRPr lang="en-US" dirty="0">
              <a:solidFill>
                <a:srgbClr val="333333"/>
              </a:solidFill>
              <a:latin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F5BF5EF0-8372-48B3-8E1F-21994ED30EBB}"/>
              </a:ext>
            </a:extLst>
          </p:cNvPr>
          <p:cNvSpPr txBox="1"/>
          <p:nvPr/>
        </p:nvSpPr>
        <p:spPr>
          <a:xfrm>
            <a:off x="9880771" y="560930"/>
            <a:ext cx="1368172" cy="369332"/>
          </a:xfrm>
          <a:prstGeom prst="rect">
            <a:avLst/>
          </a:prstGeom>
          <a:solidFill>
            <a:schemeClr val="accent2">
              <a:lumMod val="40000"/>
              <a:lumOff val="60000"/>
            </a:schemeClr>
          </a:solidFill>
        </p:spPr>
        <p:txBody>
          <a:bodyPr wrap="square" rtlCol="0">
            <a:spAutoFit/>
          </a:bodyPr>
          <a:lstStyle/>
          <a:p>
            <a:r>
              <a:rPr lang="en-IN" b="1" dirty="0"/>
              <a:t>Sep, 2007</a:t>
            </a:r>
          </a:p>
        </p:txBody>
      </p:sp>
      <p:sp>
        <p:nvSpPr>
          <p:cNvPr id="6" name="TextBox 5">
            <a:extLst>
              <a:ext uri="{FF2B5EF4-FFF2-40B4-BE49-F238E27FC236}">
                <a16:creationId xmlns:a16="http://schemas.microsoft.com/office/drawing/2014/main" id="{7567B9E6-45DD-413F-AF57-1E66FB6919DD}"/>
              </a:ext>
            </a:extLst>
          </p:cNvPr>
          <p:cNvSpPr txBox="1"/>
          <p:nvPr/>
        </p:nvSpPr>
        <p:spPr>
          <a:xfrm>
            <a:off x="7084381" y="965825"/>
            <a:ext cx="4136957" cy="646331"/>
          </a:xfrm>
          <a:prstGeom prst="rect">
            <a:avLst/>
          </a:prstGeom>
          <a:noFill/>
          <a:ln>
            <a:solidFill>
              <a:schemeClr val="tx1"/>
            </a:solidFill>
          </a:ln>
        </p:spPr>
        <p:txBody>
          <a:bodyPr wrap="square" rtlCol="0">
            <a:spAutoFit/>
          </a:bodyPr>
          <a:lstStyle/>
          <a:p>
            <a:pPr algn="r"/>
            <a:r>
              <a:rPr lang="en-US" b="0" i="0" u="none" strike="noStrike" dirty="0">
                <a:solidFill>
                  <a:srgbClr val="006699"/>
                </a:solidFill>
                <a:effectLst/>
                <a:latin typeface="Arial" panose="020B0604020202020204" pitchFamily="34" charset="0"/>
              </a:rPr>
              <a:t>Eric N. </a:t>
            </a:r>
            <a:r>
              <a:rPr lang="en-US" b="0" i="0" u="none" strike="noStrike" dirty="0" err="1">
                <a:solidFill>
                  <a:srgbClr val="006699"/>
                </a:solidFill>
                <a:effectLst/>
                <a:latin typeface="Arial" panose="020B0604020202020204" pitchFamily="34" charset="0"/>
              </a:rPr>
              <a:t>Forsythand</a:t>
            </a:r>
            <a:r>
              <a:rPr lang="en-US" b="0" i="0" u="none" strike="noStrike" dirty="0">
                <a:solidFill>
                  <a:srgbClr val="006699"/>
                </a:solidFill>
                <a:effectLst/>
                <a:latin typeface="Arial" panose="020B0604020202020204" pitchFamily="34" charset="0"/>
              </a:rPr>
              <a:t> </a:t>
            </a:r>
            <a:r>
              <a:rPr lang="en-US" b="0" i="0" dirty="0">
                <a:solidFill>
                  <a:srgbClr val="333333"/>
                </a:solidFill>
                <a:effectLst/>
                <a:latin typeface="Arial" panose="020B0604020202020204" pitchFamily="34" charset="0"/>
              </a:rPr>
              <a:t>; </a:t>
            </a:r>
            <a:r>
              <a:rPr lang="en-US" b="0" i="0" u="none" strike="noStrike" dirty="0">
                <a:solidFill>
                  <a:srgbClr val="006699"/>
                </a:solidFill>
                <a:effectLst/>
                <a:latin typeface="Arial" panose="020B0604020202020204" pitchFamily="34" charset="0"/>
                <a:hlinkClick r:id="rId2"/>
              </a:rPr>
              <a:t>Craig H. Martell</a:t>
            </a:r>
            <a:endParaRPr lang="en-US" b="0" i="0" u="none" strike="noStrike" dirty="0">
              <a:solidFill>
                <a:srgbClr val="006699"/>
              </a:solidFill>
              <a:effectLst/>
              <a:latin typeface="Arial" panose="020B0604020202020204" pitchFamily="34" charset="0"/>
            </a:endParaRPr>
          </a:p>
          <a:p>
            <a:pPr algn="r"/>
            <a:r>
              <a:rPr lang="en-IN" b="1" i="0" dirty="0">
                <a:solidFill>
                  <a:srgbClr val="333333"/>
                </a:solidFill>
                <a:effectLst/>
                <a:latin typeface="Arial" panose="020B0604020202020204" pitchFamily="34" charset="0"/>
              </a:rPr>
              <a:t>Naval Postgraduate School</a:t>
            </a:r>
            <a:endParaRPr lang="en-IN" b="1" dirty="0"/>
          </a:p>
        </p:txBody>
      </p:sp>
      <p:sp>
        <p:nvSpPr>
          <p:cNvPr id="7" name="TextBox 6">
            <a:extLst>
              <a:ext uri="{FF2B5EF4-FFF2-40B4-BE49-F238E27FC236}">
                <a16:creationId xmlns:a16="http://schemas.microsoft.com/office/drawing/2014/main" id="{6266C751-6F8D-43BB-9EF7-C56C50081EFA}"/>
              </a:ext>
            </a:extLst>
          </p:cNvPr>
          <p:cNvSpPr txBox="1"/>
          <p:nvPr/>
        </p:nvSpPr>
        <p:spPr>
          <a:xfrm>
            <a:off x="5255581" y="5504155"/>
            <a:ext cx="5610687" cy="523220"/>
          </a:xfrm>
          <a:prstGeom prst="rect">
            <a:avLst/>
          </a:prstGeom>
          <a:noFill/>
        </p:spPr>
        <p:txBody>
          <a:bodyPr wrap="square" rtlCol="0">
            <a:spAutoFit/>
          </a:bodyPr>
          <a:lstStyle/>
          <a:p>
            <a:r>
              <a:rPr lang="en-IN" sz="1400" dirty="0">
                <a:hlinkClick r:id="rId3"/>
              </a:rPr>
              <a:t>https://ieeexplore.ieee.org/abstract/document/4338328/authors#authors</a:t>
            </a:r>
            <a:endParaRPr lang="en-IN" sz="1400" dirty="0"/>
          </a:p>
        </p:txBody>
      </p:sp>
    </p:spTree>
    <p:extLst>
      <p:ext uri="{BB962C8B-B14F-4D97-AF65-F5344CB8AC3E}">
        <p14:creationId xmlns:p14="http://schemas.microsoft.com/office/powerpoint/2010/main" val="59147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AF5B-98E3-4A7E-817E-DDD431847468}"/>
              </a:ext>
            </a:extLst>
          </p:cNvPr>
          <p:cNvSpPr>
            <a:spLocks noGrp="1"/>
          </p:cNvSpPr>
          <p:nvPr>
            <p:ph type="title"/>
          </p:nvPr>
        </p:nvSpPr>
        <p:spPr>
          <a:xfrm>
            <a:off x="427683" y="205339"/>
            <a:ext cx="9692640" cy="1325562"/>
          </a:xfrm>
        </p:spPr>
        <p:txBody>
          <a:bodyPr>
            <a:normAutofit/>
          </a:bodyPr>
          <a:lstStyle/>
          <a:p>
            <a:r>
              <a:rPr lang="en-IN" sz="2900" b="1" dirty="0">
                <a:effectLst/>
                <a:latin typeface="CMBX12"/>
                <a:ea typeface="Calibri" panose="020F0502020204030204" pitchFamily="34" charset="0"/>
                <a:cs typeface="Times New Roman" panose="02020603050405020304" pitchFamily="18" charset="0"/>
              </a:rPr>
              <a:t>Topic detection and extraction in chat</a:t>
            </a:r>
            <a:br>
              <a:rPr lang="en-IN" sz="2900" b="1" dirty="0">
                <a:effectLst/>
                <a:latin typeface="CMBX12"/>
                <a:ea typeface="Calibri" panose="020F0502020204030204" pitchFamily="34" charset="0"/>
                <a:cs typeface="Times New Roman" panose="02020603050405020304" pitchFamily="18" charset="0"/>
              </a:rPr>
            </a:br>
            <a:endParaRPr lang="en-IN" sz="2900" b="1" dirty="0">
              <a:latin typeface="CMBX12"/>
            </a:endParaRPr>
          </a:p>
        </p:txBody>
      </p:sp>
      <p:sp>
        <p:nvSpPr>
          <p:cNvPr id="3" name="Content Placeholder 2">
            <a:extLst>
              <a:ext uri="{FF2B5EF4-FFF2-40B4-BE49-F238E27FC236}">
                <a16:creationId xmlns:a16="http://schemas.microsoft.com/office/drawing/2014/main" id="{555FD23A-D973-4BE7-8031-1364817803EF}"/>
              </a:ext>
            </a:extLst>
          </p:cNvPr>
          <p:cNvSpPr>
            <a:spLocks noGrp="1"/>
          </p:cNvSpPr>
          <p:nvPr>
            <p:ph idx="1"/>
          </p:nvPr>
        </p:nvSpPr>
        <p:spPr>
          <a:xfrm>
            <a:off x="291325" y="2051815"/>
            <a:ext cx="8138801" cy="3753853"/>
          </a:xfrm>
        </p:spPr>
        <p:txBody>
          <a:bodyPr>
            <a:normAutofit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Internet-based chat environments pose a challenge for data mining and information retrieval systems due to the multithreaded, overlapping nature of the dialog and the nonstandard usage of language.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paper we present preliminary methods of topic detection and topic thread extraction that augment a typical TF-IDF-based vector space model approach with temporal relationship information between posts of the chat dialog combined with WordNet hypernym augmentation. We show results that promise better performance than using only a TF-IDF bag-of-words vector space model.</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https://www.mendeley.com/catalogue/a9c780da-2ba1-3936-b4ba-53f104ad2350/?utm_source=desktop&amp;utm_medium=1.19.4&amp;utm_campaign=open_catalog&amp;userDocumentId=%7Bada2ac55-b81f-4b5e-aa17-7552ed58191e%7D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B663267A-52FB-4FD9-8AD0-D93C96DEFC1E}"/>
              </a:ext>
            </a:extLst>
          </p:cNvPr>
          <p:cNvSpPr txBox="1"/>
          <p:nvPr/>
        </p:nvSpPr>
        <p:spPr>
          <a:xfrm>
            <a:off x="10274968" y="564079"/>
            <a:ext cx="723061" cy="369512"/>
          </a:xfrm>
          <a:prstGeom prst="rect">
            <a:avLst/>
          </a:prstGeom>
          <a:solidFill>
            <a:schemeClr val="accent2">
              <a:lumMod val="40000"/>
              <a:lumOff val="60000"/>
            </a:schemeClr>
          </a:solidFill>
        </p:spPr>
        <p:txBody>
          <a:bodyPr wrap="square" rtlCol="0">
            <a:spAutoFit/>
          </a:bodyPr>
          <a:lstStyle/>
          <a:p>
            <a:r>
              <a:rPr lang="en-IN" b="1" dirty="0"/>
              <a:t>2008</a:t>
            </a:r>
          </a:p>
        </p:txBody>
      </p:sp>
      <p:sp>
        <p:nvSpPr>
          <p:cNvPr id="6" name="TextBox 5">
            <a:extLst>
              <a:ext uri="{FF2B5EF4-FFF2-40B4-BE49-F238E27FC236}">
                <a16:creationId xmlns:a16="http://schemas.microsoft.com/office/drawing/2014/main" id="{2F3B37FA-2733-4A31-8C1B-B4E6A0092B6B}"/>
              </a:ext>
            </a:extLst>
          </p:cNvPr>
          <p:cNvSpPr txBox="1"/>
          <p:nvPr/>
        </p:nvSpPr>
        <p:spPr>
          <a:xfrm>
            <a:off x="8293768" y="1052332"/>
            <a:ext cx="2903621" cy="1562928"/>
          </a:xfrm>
          <a:prstGeom prst="rect">
            <a:avLst/>
          </a:prstGeom>
          <a:noFill/>
          <a:ln>
            <a:solidFill>
              <a:schemeClr val="tx1"/>
            </a:solidFill>
          </a:ln>
        </p:spPr>
        <p:txBody>
          <a:bodyPr wrap="square" rtlCol="0">
            <a:spAutoFit/>
          </a:bodyPr>
          <a:lstStyle/>
          <a:p>
            <a:pPr marL="457200" algn="r">
              <a:lnSpc>
                <a:spcPct val="107000"/>
              </a:lnSpc>
            </a:pPr>
            <a:r>
              <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Adams P, Martell C</a:t>
            </a:r>
          </a:p>
          <a:p>
            <a:pPr marL="457200" algn="r">
              <a:lnSpc>
                <a:spcPct val="107000"/>
              </a:lnSpc>
            </a:pPr>
            <a:r>
              <a:rPr lang="en-IN" sz="1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PUBLICATION</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r">
              <a:lnSpc>
                <a:spcPct val="107000"/>
              </a:lnSpc>
              <a:spcAft>
                <a:spcPts val="800"/>
              </a:spcAft>
            </a:pPr>
            <a:r>
              <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IEEE International Conference on Semantic Computing 2008, ICSC 2008</a:t>
            </a:r>
          </a:p>
          <a:p>
            <a:pPr algn="r"/>
            <a:endParaRPr lang="en-IN" sz="1400" dirty="0">
              <a:solidFill>
                <a:srgbClr val="0070C0"/>
              </a:solidFill>
            </a:endParaRPr>
          </a:p>
        </p:txBody>
      </p:sp>
    </p:spTree>
    <p:extLst>
      <p:ext uri="{BB962C8B-B14F-4D97-AF65-F5344CB8AC3E}">
        <p14:creationId xmlns:p14="http://schemas.microsoft.com/office/powerpoint/2010/main" val="160500564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794</TotalTime>
  <Words>2844</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18</vt:i4>
      </vt:variant>
    </vt:vector>
  </HeadingPairs>
  <TitlesOfParts>
    <vt:vector size="40" baseType="lpstr">
      <vt:lpstr>Arial</vt:lpstr>
      <vt:lpstr>Calibri</vt:lpstr>
      <vt:lpstr>Century Schoolbook</vt:lpstr>
      <vt:lpstr>CMBX12</vt:lpstr>
      <vt:lpstr>CMR10</vt:lpstr>
      <vt:lpstr>CMR12</vt:lpstr>
      <vt:lpstr>CMSY10</vt:lpstr>
      <vt:lpstr>CMTI10</vt:lpstr>
      <vt:lpstr>CMTI12</vt:lpstr>
      <vt:lpstr>Courier</vt:lpstr>
      <vt:lpstr>Inter</vt:lpstr>
      <vt:lpstr>NexusSans</vt:lpstr>
      <vt:lpstr>Symbol</vt:lpstr>
      <vt:lpstr>Times New Roman</vt:lpstr>
      <vt:lpstr>Times-Italic</vt:lpstr>
      <vt:lpstr>TimesNewRomanPS-BoldMT</vt:lpstr>
      <vt:lpstr>TimesNewRomanPS-ItalicMT</vt:lpstr>
      <vt:lpstr>TimesNewRomanPSMT</vt:lpstr>
      <vt:lpstr>Times-Roman</vt:lpstr>
      <vt:lpstr>Wingdings</vt:lpstr>
      <vt:lpstr>Wingdings 2</vt:lpstr>
      <vt:lpstr>View</vt:lpstr>
      <vt:lpstr>Topic Analysis</vt:lpstr>
      <vt:lpstr>PowerPoint Presentation</vt:lpstr>
      <vt:lpstr>  Clustering and Visualization of Online Chat </vt:lpstr>
      <vt:lpstr>ChatTrack: Chat Room Topic Detection  Using Classification</vt:lpstr>
      <vt:lpstr>Combining topic models and social networks for chat data mining </vt:lpstr>
      <vt:lpstr>Structural Analysis of Chat Messages for Topic Detection</vt:lpstr>
      <vt:lpstr>Segmentation and Classification of Online Chats</vt:lpstr>
      <vt:lpstr>Lexical and Discourse Analysis of Online Chat Dialog </vt:lpstr>
      <vt:lpstr>Topic detection and extraction in chat </vt:lpstr>
      <vt:lpstr>Tracking and recognizing emotions in short text messages from online chatting services </vt:lpstr>
      <vt:lpstr>Detecting Topics of Chat Discussions in a Computer Supported Collaborative Learning (CSCL) Environment</vt:lpstr>
      <vt:lpstr>Related research</vt:lpstr>
      <vt:lpstr>PowerPoint Presentation</vt:lpstr>
      <vt:lpstr>Datasets</vt:lpstr>
      <vt:lpstr>PowerPoint Presentation</vt:lpstr>
      <vt:lpstr>Topic Modelling </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Analysis</dc:title>
  <dc:creator>Saranga Mahanta</dc:creator>
  <cp:lastModifiedBy>Saranga Mahanta</cp:lastModifiedBy>
  <cp:revision>43</cp:revision>
  <dcterms:created xsi:type="dcterms:W3CDTF">2020-08-22T03:43:17Z</dcterms:created>
  <dcterms:modified xsi:type="dcterms:W3CDTF">2020-08-26T11:13:51Z</dcterms:modified>
</cp:coreProperties>
</file>