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d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9bbc7694_0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e89bbc769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918be290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918be290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918be290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918be290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918be290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918be290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18be290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18be290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89bbc769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89bbc769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9161737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9161737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18be29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918be290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918be290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918be290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18be29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918be29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18be290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918be290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918be290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918be290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•"/>
              <a:defRPr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–"/>
              <a:defRPr/>
            </a:lvl2pPr>
            <a:lvl3pPr marL="1371600" lvl="2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•"/>
              <a:defRPr/>
            </a:lvl3pPr>
            <a:lvl4pPr marL="1828800" lvl="3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–"/>
              <a:defRPr/>
            </a:lvl4pPr>
            <a:lvl5pPr marL="2286000" lvl="4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»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Monda"/>
              <a:buNone/>
              <a:defRPr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2057400" y="2857500"/>
            <a:ext cx="64008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erator">
  <p:cSld name="Section Seperato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400301" y="361689"/>
            <a:ext cx="65220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00"/>
              <a:buFont typeface="Mond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381000" y="1943102"/>
            <a:ext cx="4038600" cy="26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600"/>
              <a:buChar char="•"/>
              <a:defRPr sz="1600"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–"/>
              <a:defRPr sz="1400"/>
            </a:lvl2pPr>
            <a:lvl3pPr marL="1371600" lvl="2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Char char="•"/>
              <a:defRPr sz="1100"/>
            </a:lvl3pPr>
            <a:lvl4pPr marL="1828800" lvl="3" indent="-2921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Char char="–"/>
              <a:defRPr sz="1000"/>
            </a:lvl4pPr>
            <a:lvl5pPr marL="2286000" lvl="4" indent="-2921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Char char="»"/>
              <a:defRPr sz="1000"/>
            </a:lvl5pPr>
            <a:lvl6pPr marL="274320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2"/>
          </p:nvPr>
        </p:nvSpPr>
        <p:spPr>
          <a:xfrm>
            <a:off x="4648200" y="1943102"/>
            <a:ext cx="4038600" cy="26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600"/>
              <a:buChar char="•"/>
              <a:defRPr sz="1600"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–"/>
              <a:defRPr sz="1400"/>
            </a:lvl2pPr>
            <a:lvl3pPr marL="1371600" lvl="2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Char char="•"/>
              <a:defRPr sz="1100"/>
            </a:lvl3pPr>
            <a:lvl4pPr marL="1828800" lvl="3" indent="-2921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Char char="–"/>
              <a:defRPr sz="1000"/>
            </a:lvl4pPr>
            <a:lvl5pPr marL="2286000" lvl="4" indent="-2921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Char char="»"/>
              <a:defRPr sz="1000"/>
            </a:lvl5pPr>
            <a:lvl6pPr marL="274320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</a:defRPr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  <a:defRPr sz="1100" b="1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 b="1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 b="1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2"/>
          </p:nvPr>
        </p:nvSpPr>
        <p:spPr>
          <a:xfrm>
            <a:off x="457200" y="1688308"/>
            <a:ext cx="40401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•"/>
              <a:defRPr sz="1400"/>
            </a:lvl1pPr>
            <a:lvl2pPr marL="914400" lvl="1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Char char="–"/>
              <a:defRPr sz="1100"/>
            </a:lvl2pPr>
            <a:lvl3pPr marL="1371600" lvl="2" indent="-2921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Char char="•"/>
              <a:defRPr sz="1000"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900"/>
              <a:buChar char="»"/>
              <a:defRPr sz="900"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</a:defRPr>
            </a:lvl1pPr>
            <a:lvl2pPr marL="914400" lvl="1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None/>
              <a:defRPr sz="1100" b="1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 b="1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 b="1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4"/>
          </p:nvPr>
        </p:nvSpPr>
        <p:spPr>
          <a:xfrm>
            <a:off x="4645027" y="1688308"/>
            <a:ext cx="40416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Char char="•"/>
              <a:defRPr sz="1400"/>
            </a:lvl1pPr>
            <a:lvl2pPr marL="914400" lvl="1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Char char="–"/>
              <a:defRPr sz="1100"/>
            </a:lvl2pPr>
            <a:lvl3pPr marL="1371600" lvl="2" indent="-2921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Char char="•"/>
              <a:defRPr sz="1000"/>
            </a:lvl3pPr>
            <a:lvl4pPr marL="1828800" lvl="3" indent="-2857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900"/>
              <a:buChar char="–"/>
              <a:defRPr sz="900"/>
            </a:lvl4pPr>
            <a:lvl5pPr marL="2286000" lvl="4" indent="-2857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900"/>
              <a:buChar char="»"/>
              <a:defRPr sz="900"/>
            </a:lvl5pPr>
            <a:lvl6pPr marL="274320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1752600" y="38862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Font typeface="Monda"/>
              <a:buNone/>
              <a:defRPr sz="1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>
            <a:spLocks noGrp="1"/>
          </p:cNvSpPr>
          <p:nvPr>
            <p:ph type="pic" idx="2"/>
          </p:nvPr>
        </p:nvSpPr>
        <p:spPr>
          <a:xfrm>
            <a:off x="1752600" y="7429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3pPr>
            <a:lvl4pPr marR="0" lvl="3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4pPr>
            <a:lvl5pPr marR="0" lvl="4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5pPr>
            <a:lvl6pPr marR="0" lvl="5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5715000" y="2571750"/>
            <a:ext cx="1752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800"/>
              <a:buNone/>
              <a:defRPr sz="800"/>
            </a:lvl1pPr>
            <a:lvl2pPr marL="914400" lvl="1" indent="-228600" algn="l" rtl="0">
              <a:spcBef>
                <a:spcPts val="10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sz="700"/>
            </a:lvl2pPr>
            <a:lvl3pPr marL="1371600" lvl="2" indent="-228600" algn="l" rtl="0">
              <a:spcBef>
                <a:spcPts val="100"/>
              </a:spcBef>
              <a:spcAft>
                <a:spcPts val="0"/>
              </a:spcAft>
              <a:buClr>
                <a:srgbClr val="A5A5A5"/>
              </a:buClr>
              <a:buSzPts val="600"/>
              <a:buNone/>
              <a:defRPr sz="6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rgbClr val="A5A5A5"/>
              </a:buClr>
              <a:buSzPts val="500"/>
              <a:buNone/>
              <a:defRPr sz="5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rgbClr val="A5A5A5"/>
              </a:buClr>
              <a:buSzPts val="500"/>
              <a:buNone/>
              <a:defRPr sz="5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457189" y="352295"/>
            <a:ext cx="65898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00"/>
              <a:buFont typeface="Monda"/>
              <a:buNone/>
              <a:defRPr sz="2100" b="1" i="0" u="none" strike="noStrike" cap="none">
                <a:solidFill>
                  <a:srgbClr val="CC0000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81000" y="2000252"/>
            <a:ext cx="8229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3655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plenty.com/blog/etl-vs-el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5013" r="12385"/>
          <a:stretch/>
        </p:blipFill>
        <p:spPr>
          <a:xfrm>
            <a:off x="0" y="-110139"/>
            <a:ext cx="9144000" cy="533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845" y="141633"/>
            <a:ext cx="1088049" cy="4133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-76219" y="3820388"/>
            <a:ext cx="9096900" cy="1260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342900" y="1285875"/>
            <a:ext cx="5943600" cy="205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5A5"/>
                </a:solidFill>
              </a:rPr>
              <a:t>ETL is one type of data ingestion, but it’s not the only type. </a:t>
            </a:r>
            <a:r>
              <a:rPr lang="en" sz="1900">
                <a:solidFill>
                  <a:srgbClr val="A5A5A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ELT (extract, load, transform)</a:t>
            </a:r>
            <a:r>
              <a:rPr lang="en" sz="1900">
                <a:solidFill>
                  <a:srgbClr val="A5A5A5"/>
                </a:solidFill>
              </a:rPr>
              <a:t> refers to a separate form of data ingestion in which data is first loaded into the target location before (possibly) being transformed. </a:t>
            </a:r>
            <a:endParaRPr sz="21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441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A5A5A5"/>
                </a:solidFill>
              </a:rPr>
              <a:t>ELT (Extract, Load, Transform)</a:t>
            </a:r>
            <a:endParaRPr sz="1900" b="1">
              <a:solidFill>
                <a:srgbClr val="A5A5A5"/>
              </a:solidFill>
            </a:endParaRPr>
          </a:p>
          <a:p>
            <a:pPr marL="0" lvl="0" indent="0" algn="l" rtl="0">
              <a:lnSpc>
                <a:spcPct val="194444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A5A5A5"/>
                </a:solidFill>
              </a:rPr>
              <a:t>ELT is a more modern data ingestion strategy where data is ingested and stored in raw form in the data store before being transformed to make it ready for consumption. </a:t>
            </a:r>
            <a:endParaRPr sz="1550">
              <a:solidFill>
                <a:srgbClr val="A5A5A5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899100" y="726925"/>
            <a:ext cx="6666600" cy="4189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3189925" y="1180550"/>
            <a:ext cx="4208700" cy="3567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1033000" y="1109525"/>
            <a:ext cx="4208700" cy="3567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3763800" y="2257325"/>
            <a:ext cx="161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da"/>
                <a:ea typeface="Monda"/>
                <a:cs typeface="Monda"/>
                <a:sym typeface="Monda"/>
              </a:rPr>
              <a:t>Extract</a:t>
            </a:r>
            <a:endParaRPr>
              <a:solidFill>
                <a:schemeClr val="lt2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da"/>
                <a:ea typeface="Monda"/>
                <a:cs typeface="Monda"/>
                <a:sym typeface="Monda"/>
              </a:rPr>
              <a:t>Transform</a:t>
            </a:r>
            <a:endParaRPr>
              <a:solidFill>
                <a:schemeClr val="lt2"/>
              </a:solidFill>
              <a:latin typeface="Monda"/>
              <a:ea typeface="Monda"/>
              <a:cs typeface="Monda"/>
              <a:sym typeface="Mo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da"/>
                <a:ea typeface="Monda"/>
                <a:cs typeface="Monda"/>
                <a:sym typeface="Monda"/>
              </a:rPr>
              <a:t>Load</a:t>
            </a:r>
            <a:endParaRPr>
              <a:solidFill>
                <a:schemeClr val="l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3950275" y="2764250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003225" y="1295350"/>
            <a:ext cx="1803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da"/>
                <a:ea typeface="Monda"/>
                <a:cs typeface="Monda"/>
                <a:sym typeface="Monda"/>
              </a:rPr>
              <a:t>Key focus on transforming, masking, normalizing</a:t>
            </a:r>
            <a:endParaRPr>
              <a:solidFill>
                <a:schemeClr val="l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5292900" y="1295350"/>
            <a:ext cx="180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da"/>
                <a:ea typeface="Monda"/>
                <a:cs typeface="Monda"/>
                <a:sym typeface="Monda"/>
              </a:rPr>
              <a:t>Key focus on schema creation, mapping,evolution</a:t>
            </a:r>
            <a:endParaRPr>
              <a:solidFill>
                <a:schemeClr val="l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2653025" y="651350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da"/>
                <a:ea typeface="Monda"/>
                <a:cs typeface="Monda"/>
                <a:sym typeface="Monda"/>
              </a:rPr>
              <a:t>ETL</a:t>
            </a:r>
            <a:endParaRPr>
              <a:solidFill>
                <a:schemeClr val="l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5110550" y="651350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da"/>
                <a:ea typeface="Monda"/>
                <a:cs typeface="Monda"/>
                <a:sym typeface="Monda"/>
              </a:rPr>
              <a:t>ELT</a:t>
            </a:r>
            <a:endParaRPr>
              <a:solidFill>
                <a:schemeClr val="l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3338400" y="487800"/>
            <a:ext cx="1788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rPr>
              <a:t>Data </a:t>
            </a:r>
            <a:r>
              <a:rPr lang="en" sz="1550">
                <a:solidFill>
                  <a:srgbClr val="A5A5A5"/>
                </a:solidFill>
                <a:latin typeface="Monda"/>
                <a:ea typeface="Monda"/>
                <a:cs typeface="Monda"/>
                <a:sym typeface="Monda"/>
              </a:rPr>
              <a:t>ingestion </a:t>
            </a:r>
            <a:endParaRPr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312C-9D65-4A99-AF63-7A8B31D0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1" y="2376750"/>
            <a:ext cx="6522000" cy="390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A0A9AB-D1AF-4224-B413-3EA241CF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102"/>
            <a:ext cx="4038600" cy="26517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726014-3ACC-4ECB-AA6F-36CADB55F8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8200" y="1943102"/>
            <a:ext cx="4038600" cy="265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choices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1.Data Storage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2.Batch Processing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3.Analytical and Data Store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4.Analytics and Reporting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processing services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40000" lnSpcReduction="10000"/>
          </a:bodyPr>
          <a:lstStyle/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Ingestion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Processing/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Analytics/Storage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 files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Visualization/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635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263" y="736500"/>
            <a:ext cx="4610675" cy="44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Architecture example 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2" y="1320413"/>
            <a:ext cx="8799676" cy="35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vs ELT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302">
                <a:solidFill>
                  <a:srgbClr val="A5A5A5"/>
                </a:solidFill>
              </a:rPr>
              <a:t>Regardless of whether it's ETL or ELT, the data transformation/integration process involves the following three steps:</a:t>
            </a:r>
            <a:endParaRPr sz="5302">
              <a:solidFill>
                <a:srgbClr val="A5A5A5"/>
              </a:solidFill>
            </a:endParaRPr>
          </a:p>
          <a:p>
            <a:pPr marL="457200" lvl="0" indent="-312784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lang="en" sz="5302" b="1">
                <a:solidFill>
                  <a:srgbClr val="A5A5A5"/>
                </a:solidFill>
              </a:rPr>
              <a:t>Extract:</a:t>
            </a:r>
            <a:r>
              <a:rPr lang="en" sz="5302">
                <a:solidFill>
                  <a:srgbClr val="A5A5A5"/>
                </a:solidFill>
              </a:rPr>
              <a:t> Extraction refers to pulling the source data from the original database or data source. With ETL, the data goes into a temporary staging area. With ELT</a:t>
            </a:r>
            <a:r>
              <a:rPr lang="en" sz="5302" b="1">
                <a:solidFill>
                  <a:srgbClr val="A5A5A5"/>
                </a:solidFill>
              </a:rPr>
              <a:t>,</a:t>
            </a:r>
            <a:r>
              <a:rPr lang="en" sz="5302">
                <a:solidFill>
                  <a:srgbClr val="A5A5A5"/>
                </a:solidFill>
              </a:rPr>
              <a:t> it goes immediately into a data lake storage system.</a:t>
            </a:r>
            <a:endParaRPr sz="5302">
              <a:solidFill>
                <a:srgbClr val="A5A5A5"/>
              </a:solidFill>
            </a:endParaRPr>
          </a:p>
          <a:p>
            <a:pPr marL="457200" lvl="0" indent="-31278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lang="en" sz="5302" b="1">
                <a:solidFill>
                  <a:srgbClr val="A5A5A5"/>
                </a:solidFill>
              </a:rPr>
              <a:t>Transform: </a:t>
            </a:r>
            <a:r>
              <a:rPr lang="en" sz="5302">
                <a:solidFill>
                  <a:srgbClr val="A5A5A5"/>
                </a:solidFill>
              </a:rPr>
              <a:t>Transformation refers to the process of changing the structure of the information, so it integrates with the target data system and the rest of the data in that system.</a:t>
            </a:r>
            <a:endParaRPr sz="5302">
              <a:solidFill>
                <a:srgbClr val="A5A5A5"/>
              </a:solidFill>
            </a:endParaRPr>
          </a:p>
          <a:p>
            <a:pPr marL="457200" lvl="0" indent="-31278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lang="en" sz="5302" b="1">
                <a:solidFill>
                  <a:srgbClr val="A5A5A5"/>
                </a:solidFill>
              </a:rPr>
              <a:t>Load: </a:t>
            </a:r>
            <a:r>
              <a:rPr lang="en" sz="5302">
                <a:solidFill>
                  <a:srgbClr val="A5A5A5"/>
                </a:solidFill>
              </a:rPr>
              <a:t>Loading refers to the process of depositing the information into a data storage system.</a:t>
            </a:r>
            <a:endParaRPr sz="5302">
              <a:solidFill>
                <a:srgbClr val="A5A5A5"/>
              </a:solidFill>
            </a:endParaRPr>
          </a:p>
          <a:p>
            <a:pPr marL="0" lvl="0" indent="0" algn="l" rtl="0">
              <a:spcBef>
                <a:spcPts val="5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76" y="748564"/>
            <a:ext cx="7744049" cy="41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223485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 b="0">
                <a:solidFill>
                  <a:srgbClr val="CC0000"/>
                </a:solidFill>
              </a:rPr>
              <a:t>       </a:t>
            </a:r>
            <a:r>
              <a:rPr lang="en" sz="2650">
                <a:solidFill>
                  <a:srgbClr val="CC0000"/>
                </a:solidFill>
              </a:rPr>
              <a:t>The five critical differences of ETL vs ELT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endParaRPr sz="2650">
              <a:solidFill>
                <a:srgbClr val="A5A5A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6064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Monda"/>
              <a:buAutoNum type="arabicPeriod"/>
            </a:pPr>
            <a:r>
              <a:rPr lang="en" sz="5509">
                <a:solidFill>
                  <a:srgbClr val="A5A5A5"/>
                </a:solidFill>
              </a:rPr>
              <a:t>ETL is the Extract, Transform, and Load process for data. ELT is Extract, Load, and Transform process for data.</a:t>
            </a:r>
            <a:endParaRPr sz="5509">
              <a:solidFill>
                <a:srgbClr val="A5A5A5"/>
              </a:solidFill>
            </a:endParaRPr>
          </a:p>
          <a:p>
            <a:pPr marL="457200" lvl="0" indent="-3160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Monda"/>
              <a:buAutoNum type="arabicPeriod"/>
            </a:pPr>
            <a:r>
              <a:rPr lang="en" sz="5509">
                <a:solidFill>
                  <a:srgbClr val="A5A5A5"/>
                </a:solidFill>
              </a:rPr>
              <a:t>In ETL, data moves from the data source to staging into the data warehouse.</a:t>
            </a:r>
            <a:endParaRPr sz="5509">
              <a:solidFill>
                <a:srgbClr val="A5A5A5"/>
              </a:solidFill>
            </a:endParaRPr>
          </a:p>
          <a:p>
            <a:pPr marL="457200" lvl="0" indent="-3160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Monda"/>
              <a:buAutoNum type="arabicPeriod"/>
            </a:pPr>
            <a:r>
              <a:rPr lang="en" sz="5509">
                <a:solidFill>
                  <a:srgbClr val="A5A5A5"/>
                </a:solidFill>
              </a:rPr>
              <a:t>ELT leverages the data warehouse to do basic transformations. There is no need for data staging.</a:t>
            </a:r>
            <a:endParaRPr sz="5509">
              <a:solidFill>
                <a:srgbClr val="A5A5A5"/>
              </a:solidFill>
            </a:endParaRPr>
          </a:p>
          <a:p>
            <a:pPr marL="457200" lvl="0" indent="-3160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Monda"/>
              <a:buAutoNum type="arabicPeriod"/>
            </a:pPr>
            <a:r>
              <a:rPr lang="en" sz="5509">
                <a:solidFill>
                  <a:srgbClr val="A5A5A5"/>
                </a:solidFill>
              </a:rPr>
              <a:t>ETL can help with data privacy and compliance by cleaning sensitive and secure data even before loading into the data warehouse.</a:t>
            </a:r>
            <a:endParaRPr sz="5509">
              <a:solidFill>
                <a:srgbClr val="A5A5A5"/>
              </a:solidFill>
            </a:endParaRPr>
          </a:p>
          <a:p>
            <a:pPr marL="457200" lvl="0" indent="-3160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Monda"/>
              <a:buAutoNum type="arabicPeriod"/>
            </a:pPr>
            <a:r>
              <a:rPr lang="en" sz="5509">
                <a:solidFill>
                  <a:srgbClr val="A5A5A5"/>
                </a:solidFill>
              </a:rPr>
              <a:t>ETL can perform sophisticated data transformations and can be more cost-effective than ELT. </a:t>
            </a:r>
            <a:endParaRPr sz="5509">
              <a:solidFill>
                <a:srgbClr val="A5A5A5"/>
              </a:solidFill>
            </a:endParaRPr>
          </a:p>
          <a:p>
            <a:pPr marL="0" lvl="0" indent="0" algn="l" rtl="0">
              <a:spcBef>
                <a:spcPts val="5400"/>
              </a:spcBef>
              <a:spcAft>
                <a:spcPts val="0"/>
              </a:spcAft>
              <a:buNone/>
            </a:pP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0600"/>
            <a:ext cx="9144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2330503" y="271553"/>
            <a:ext cx="6598200" cy="379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7924800" cy="27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5A5"/>
                </a:solidFill>
              </a:rPr>
              <a:t>Is ETL part of data integration?</a:t>
            </a:r>
            <a:endParaRPr>
              <a:solidFill>
                <a:srgbClr val="A5A5A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5A5"/>
                </a:solidFill>
              </a:rPr>
              <a:t>ETL is a type of data integration that refers to the three steps (extract, transform, load) </a:t>
            </a:r>
            <a:r>
              <a:rPr lang="en" b="1">
                <a:solidFill>
                  <a:srgbClr val="A5A5A5"/>
                </a:solidFill>
              </a:rPr>
              <a:t>used to blend data from multiple sources</a:t>
            </a:r>
            <a:r>
              <a:rPr lang="en">
                <a:solidFill>
                  <a:srgbClr val="A5A5A5"/>
                </a:solidFill>
              </a:rPr>
              <a:t>. It's often used to build a data warehouse.</a:t>
            </a:r>
            <a:endParaRPr>
              <a:solidFill>
                <a:srgbClr val="A5A5A5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A5A5A5"/>
      </a:accent2>
      <a:accent3>
        <a:srgbClr val="ED7D31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On-screen Show (16:9)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Monda</vt:lpstr>
      <vt:lpstr>Arial</vt:lpstr>
      <vt:lpstr>Times New Roman</vt:lpstr>
      <vt:lpstr>MAS</vt:lpstr>
      <vt:lpstr>Data Engineering</vt:lpstr>
      <vt:lpstr>Technology choices</vt:lpstr>
      <vt:lpstr>Batch processing services</vt:lpstr>
      <vt:lpstr>Common Architecture example </vt:lpstr>
      <vt:lpstr>ETL vs ELT</vt:lpstr>
      <vt:lpstr>PowerPoint Presentation</vt:lpstr>
      <vt:lpstr>       The five critical differences of ETL vs ELT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cp:lastModifiedBy>Saranga 2019952</cp:lastModifiedBy>
  <cp:revision>1</cp:revision>
  <dcterms:modified xsi:type="dcterms:W3CDTF">2021-08-10T07:46:56Z</dcterms:modified>
</cp:coreProperties>
</file>