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061B-5A17-45E7-B566-8E1CC05A5B1C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7EBA-4A73-43B7-906E-76501EC038F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95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061B-5A17-45E7-B566-8E1CC05A5B1C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7EBA-4A73-43B7-906E-76501EC03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933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061B-5A17-45E7-B566-8E1CC05A5B1C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7EBA-4A73-43B7-906E-76501EC03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89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061B-5A17-45E7-B566-8E1CC05A5B1C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7EBA-4A73-43B7-906E-76501EC03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90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061B-5A17-45E7-B566-8E1CC05A5B1C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7EBA-4A73-43B7-906E-76501EC038F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04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061B-5A17-45E7-B566-8E1CC05A5B1C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7EBA-4A73-43B7-906E-76501EC03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16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061B-5A17-45E7-B566-8E1CC05A5B1C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7EBA-4A73-43B7-906E-76501EC03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1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061B-5A17-45E7-B566-8E1CC05A5B1C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7EBA-4A73-43B7-906E-76501EC03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19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061B-5A17-45E7-B566-8E1CC05A5B1C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7EBA-4A73-43B7-906E-76501EC03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86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DDA061B-5A17-45E7-B566-8E1CC05A5B1C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237EBA-4A73-43B7-906E-76501EC03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79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061B-5A17-45E7-B566-8E1CC05A5B1C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7EBA-4A73-43B7-906E-76501EC03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88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DA061B-5A17-45E7-B566-8E1CC05A5B1C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237EBA-4A73-43B7-906E-76501EC038F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52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99C7073-66DF-446D-9842-95426505C7DD}"/>
              </a:ext>
            </a:extLst>
          </p:cNvPr>
          <p:cNvSpPr txBox="1"/>
          <p:nvPr/>
        </p:nvSpPr>
        <p:spPr>
          <a:xfrm>
            <a:off x="843379" y="1611297"/>
            <a:ext cx="9081855" cy="1921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>
              <a:spcBef>
                <a:spcPts val="535"/>
              </a:spcBef>
            </a:pPr>
            <a:r>
              <a:rPr lang="en-US" sz="1800" spc="-30" dirty="0">
                <a:solidFill>
                  <a:srgbClr val="008CB4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The </a:t>
            </a:r>
            <a:r>
              <a:rPr lang="en-US" sz="1800" spc="-35" dirty="0">
                <a:solidFill>
                  <a:srgbClr val="008CB4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Battle </a:t>
            </a:r>
            <a:r>
              <a:rPr lang="en-US" sz="1800" spc="-20" dirty="0">
                <a:solidFill>
                  <a:srgbClr val="008CB4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of</a:t>
            </a:r>
            <a:r>
              <a:rPr lang="en-US" sz="1800" spc="-730" dirty="0">
                <a:solidFill>
                  <a:srgbClr val="008CB4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800" spc="-40" dirty="0">
                <a:solidFill>
                  <a:srgbClr val="008CB4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Neighborhoods</a:t>
            </a:r>
            <a:endParaRPr lang="en-IN" sz="180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76200">
              <a:spcBef>
                <a:spcPts val="995"/>
              </a:spcBef>
              <a:spcAft>
                <a:spcPts val="0"/>
              </a:spcAft>
            </a:pPr>
            <a:r>
              <a:rPr lang="en-US" sz="1800" dirty="0">
                <a:solidFill>
                  <a:srgbClr val="575452"/>
                </a:solidFill>
                <a:effectLst/>
                <a:latin typeface="Arial" panose="020B0604020202020204" pitchFamily="34" charset="0"/>
                <a:ea typeface="TeXGyrePagella"/>
                <a:cs typeface="TeXGyrePagella"/>
              </a:rPr>
              <a:t>IBM Data Science Professional Certificate - Capstone Project</a:t>
            </a:r>
            <a:endParaRPr lang="en-IN" sz="1800" dirty="0">
              <a:effectLst/>
              <a:latin typeface="TeXGyrePagella"/>
              <a:ea typeface="TeXGyrePagella"/>
              <a:cs typeface="TeXGyrePagella"/>
            </a:endParaRPr>
          </a:p>
          <a:p>
            <a:pPr marL="76200">
              <a:spcBef>
                <a:spcPts val="120"/>
              </a:spcBef>
              <a:spcAft>
                <a:spcPts val="0"/>
              </a:spcAft>
            </a:pPr>
            <a:r>
              <a:rPr lang="en-US" sz="1800" i="1" dirty="0">
                <a:solidFill>
                  <a:srgbClr val="575452"/>
                </a:solidFill>
                <a:effectLst/>
                <a:latin typeface="Arial" panose="020B0604020202020204" pitchFamily="34" charset="0"/>
                <a:ea typeface="TeXGyrePagella"/>
                <a:cs typeface="TeXGyrePagella"/>
              </a:rPr>
              <a:t>Opening a new Restaurant in Berlin, Germany</a:t>
            </a:r>
          </a:p>
          <a:p>
            <a:pPr marL="76200">
              <a:spcBef>
                <a:spcPts val="120"/>
              </a:spcBef>
              <a:spcAft>
                <a:spcPts val="0"/>
              </a:spcAft>
            </a:pPr>
            <a:endParaRPr lang="en-US" i="1" dirty="0">
              <a:solidFill>
                <a:srgbClr val="575452"/>
              </a:solidFill>
              <a:latin typeface="Arial" panose="020B0604020202020204" pitchFamily="34" charset="0"/>
              <a:ea typeface="TeXGyrePagella"/>
              <a:cs typeface="TeXGyrePagella"/>
            </a:endParaRPr>
          </a:p>
          <a:p>
            <a:pPr marL="76200">
              <a:spcBef>
                <a:spcPts val="120"/>
              </a:spcBef>
              <a:spcAft>
                <a:spcPts val="0"/>
              </a:spcAft>
            </a:pPr>
            <a:r>
              <a:rPr lang="en-IN" sz="1800" dirty="0">
                <a:effectLst/>
                <a:latin typeface="TeXGyrePagella"/>
                <a:ea typeface="TeXGyrePagella"/>
                <a:cs typeface="TeXGyrePagella"/>
              </a:rPr>
              <a:t>SARANG KAPSE 2021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73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5A6EAF-57A0-4202-96AA-D523AF850715}"/>
              </a:ext>
            </a:extLst>
          </p:cNvPr>
          <p:cNvSpPr txBox="1"/>
          <p:nvPr/>
        </p:nvSpPr>
        <p:spPr>
          <a:xfrm>
            <a:off x="648070" y="1651247"/>
            <a:ext cx="103779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Palladio Uralic"/>
                <a:ea typeface="TeXGyrePagella"/>
                <a:cs typeface="TeXGyrePagella"/>
              </a:rPr>
              <a:t>Business Problem: </a:t>
            </a:r>
            <a:r>
              <a:rPr lang="en-US" sz="1800" dirty="0">
                <a:effectLst/>
                <a:latin typeface="TeXGyrePagella"/>
                <a:ea typeface="TeXGyrePagella"/>
                <a:cs typeface="TeXGyrePagella"/>
              </a:rPr>
              <a:t>The client is unable to decide which </a:t>
            </a:r>
            <a:r>
              <a:rPr lang="en-US" sz="1800" dirty="0" err="1">
                <a:effectLst/>
                <a:latin typeface="TeXGyrePagella"/>
                <a:ea typeface="TeXGyrePagella"/>
                <a:cs typeface="TeXGyrePagella"/>
              </a:rPr>
              <a:t>neighbourhood</a:t>
            </a:r>
            <a:r>
              <a:rPr lang="en-US" sz="1800" dirty="0">
                <a:effectLst/>
                <a:latin typeface="TeXGyrePagella"/>
                <a:ea typeface="TeXGyrePagella"/>
                <a:cs typeface="TeXGyrePagella"/>
              </a:rPr>
              <a:t> of Berlin would be best suited for the new chain of their African restaurant. The objective of this Capstone project is to </a:t>
            </a:r>
            <a:r>
              <a:rPr lang="en-US" sz="1800" dirty="0" err="1">
                <a:effectLst/>
                <a:latin typeface="TeXGyrePagella"/>
                <a:ea typeface="TeXGyrePagella"/>
                <a:cs typeface="TeXGyrePagella"/>
              </a:rPr>
              <a:t>analyse</a:t>
            </a:r>
            <a:r>
              <a:rPr lang="en-US" sz="1800" dirty="0">
                <a:effectLst/>
                <a:latin typeface="TeXGyrePagella"/>
                <a:ea typeface="TeXGyrePagella"/>
                <a:cs typeface="TeXGyrePagella"/>
              </a:rPr>
              <a:t> the various Neighborhoods of Berlin, Germany and select the best location for opening a new restaurant. In simple words, the business question this project aims at solving is: If someone is looking to open an African restaurant in the city of Berlin, where would you recommend that they open it?</a:t>
            </a:r>
            <a:endParaRPr lang="en-IN" sz="1800" dirty="0">
              <a:effectLst/>
              <a:latin typeface="TeXGyrePagella"/>
              <a:ea typeface="TeXGyrePagella"/>
              <a:cs typeface="TeXGyrePagell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1393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44539A-C278-4E10-B555-108BC06EF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0124" y="1845734"/>
            <a:ext cx="9495556" cy="2637489"/>
          </a:xfrm>
        </p:spPr>
        <p:txBody>
          <a:bodyPr>
            <a:normAutofit lnSpcReduction="10000"/>
          </a:bodyPr>
          <a:lstStyle/>
          <a:p>
            <a:pPr marL="1232535" marR="1243330" algn="ctr"/>
            <a:r>
              <a:rPr lang="en-US" sz="1800" b="1" kern="0" dirty="0">
                <a:solidFill>
                  <a:srgbClr val="008CB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Results</a:t>
            </a:r>
            <a:endParaRPr lang="en-IN" sz="1800" b="1" kern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6200" marR="75565">
              <a:lnSpc>
                <a:spcPct val="96000"/>
              </a:lnSpc>
              <a:spcBef>
                <a:spcPts val="940"/>
              </a:spcBef>
              <a:spcAft>
                <a:spcPts val="0"/>
              </a:spcAft>
            </a:pPr>
            <a:r>
              <a:rPr lang="en-US" sz="1800" dirty="0">
                <a:effectLst/>
                <a:latin typeface="TeXGyrePagella"/>
                <a:ea typeface="TeXGyrePagella"/>
                <a:cs typeface="TeXGyrePagella"/>
              </a:rPr>
              <a:t>The output from the clustering algorithm shows the division of all the neighborhoods into 4 groups in terms of number of African restaurants present in that area.</a:t>
            </a:r>
            <a:endParaRPr lang="en-IN" sz="1800" dirty="0">
              <a:effectLst/>
              <a:latin typeface="TeXGyrePagella"/>
              <a:ea typeface="TeXGyrePagella"/>
              <a:cs typeface="TeXGyrePagella"/>
            </a:endParaRPr>
          </a:p>
          <a:p>
            <a:pPr marL="342900" lvl="0" indent="-342900">
              <a:lnSpc>
                <a:spcPts val="1575"/>
              </a:lnSpc>
              <a:buFont typeface="Arial" panose="020B0604020202020204" pitchFamily="34" charset="0"/>
              <a:buChar char="•"/>
              <a:tabLst>
                <a:tab pos="659765" algn="l"/>
                <a:tab pos="660400" algn="l"/>
              </a:tabLst>
            </a:pPr>
            <a:r>
              <a:rPr lang="en-US" sz="1800" spc="-25" dirty="0">
                <a:effectLst/>
                <a:latin typeface="TeXGyrePagella"/>
                <a:ea typeface="TeXGyrePagella"/>
                <a:cs typeface="TeXGyrePagella"/>
              </a:rPr>
              <a:t>Cluster 0: Neighborhoods with very low number of African</a:t>
            </a:r>
            <a:r>
              <a:rPr lang="en-US" sz="1800" spc="-30" dirty="0">
                <a:effectLst/>
                <a:latin typeface="TeXGyrePagella"/>
                <a:ea typeface="TeXGyrePagella"/>
                <a:cs typeface="TeXGyrePagella"/>
              </a:rPr>
              <a:t> </a:t>
            </a:r>
            <a:r>
              <a:rPr lang="en-US" sz="1800" spc="-25" dirty="0">
                <a:effectLst/>
                <a:latin typeface="TeXGyrePagella"/>
                <a:ea typeface="TeXGyrePagella"/>
                <a:cs typeface="TeXGyrePagella"/>
              </a:rPr>
              <a:t>restaurants</a:t>
            </a:r>
            <a:endParaRPr lang="en-IN" sz="1800" spc="-25" dirty="0">
              <a:effectLst/>
              <a:latin typeface="TeXGyrePagella"/>
              <a:ea typeface="TeXGyrePagella"/>
              <a:cs typeface="TeXGyrePagella"/>
            </a:endParaRPr>
          </a:p>
          <a:p>
            <a:pPr marL="342900" lvl="0" indent="-342900">
              <a:lnSpc>
                <a:spcPts val="1600"/>
              </a:lnSpc>
              <a:buFont typeface="Arial" panose="020B0604020202020204" pitchFamily="34" charset="0"/>
              <a:buChar char="•"/>
              <a:tabLst>
                <a:tab pos="659765" algn="l"/>
                <a:tab pos="660400" algn="l"/>
              </a:tabLst>
            </a:pPr>
            <a:r>
              <a:rPr lang="en-US" sz="1800" spc="-25" dirty="0">
                <a:effectLst/>
                <a:latin typeface="TeXGyrePagella"/>
                <a:ea typeface="TeXGyrePagella"/>
                <a:cs typeface="TeXGyrePagella"/>
              </a:rPr>
              <a:t>Cluster 1: Neighborhoods with low number of African</a:t>
            </a:r>
            <a:r>
              <a:rPr lang="en-US" sz="1800" spc="-20" dirty="0">
                <a:effectLst/>
                <a:latin typeface="TeXGyrePagella"/>
                <a:ea typeface="TeXGyrePagella"/>
                <a:cs typeface="TeXGyrePagella"/>
              </a:rPr>
              <a:t> </a:t>
            </a:r>
            <a:r>
              <a:rPr lang="en-US" sz="1800" spc="-25" dirty="0">
                <a:effectLst/>
                <a:latin typeface="TeXGyrePagella"/>
                <a:ea typeface="TeXGyrePagella"/>
                <a:cs typeface="TeXGyrePagella"/>
              </a:rPr>
              <a:t>restaurants</a:t>
            </a:r>
            <a:endParaRPr lang="en-IN" sz="1800" spc="-25" dirty="0">
              <a:effectLst/>
              <a:latin typeface="TeXGyrePagella"/>
              <a:ea typeface="TeXGyrePagella"/>
              <a:cs typeface="TeXGyrePagella"/>
            </a:endParaRPr>
          </a:p>
          <a:p>
            <a:pPr marL="342900" lvl="0" indent="-342900">
              <a:lnSpc>
                <a:spcPts val="1600"/>
              </a:lnSpc>
              <a:buFont typeface="Arial" panose="020B0604020202020204" pitchFamily="34" charset="0"/>
              <a:buChar char="•"/>
              <a:tabLst>
                <a:tab pos="659765" algn="l"/>
                <a:tab pos="660400" algn="l"/>
              </a:tabLst>
            </a:pPr>
            <a:r>
              <a:rPr lang="en-US" sz="1800" spc="-25" dirty="0">
                <a:effectLst/>
                <a:latin typeface="TeXGyrePagella"/>
                <a:ea typeface="TeXGyrePagella"/>
                <a:cs typeface="TeXGyrePagella"/>
              </a:rPr>
              <a:t>Cluster 2: Neighborhoods with a significant number of African</a:t>
            </a:r>
            <a:r>
              <a:rPr lang="en-US" sz="1800" spc="-40" dirty="0">
                <a:effectLst/>
                <a:latin typeface="TeXGyrePagella"/>
                <a:ea typeface="TeXGyrePagella"/>
                <a:cs typeface="TeXGyrePagella"/>
              </a:rPr>
              <a:t> </a:t>
            </a:r>
            <a:r>
              <a:rPr lang="en-US" sz="1800" spc="-25" dirty="0">
                <a:effectLst/>
                <a:latin typeface="TeXGyrePagella"/>
                <a:ea typeface="TeXGyrePagella"/>
                <a:cs typeface="TeXGyrePagella"/>
              </a:rPr>
              <a:t>restaurants</a:t>
            </a:r>
            <a:endParaRPr lang="en-IN" sz="1800" spc="-25" dirty="0">
              <a:effectLst/>
              <a:latin typeface="TeXGyrePagella"/>
              <a:ea typeface="TeXGyrePagella"/>
              <a:cs typeface="TeXGyrePagella"/>
            </a:endParaRPr>
          </a:p>
          <a:p>
            <a:pPr marL="342900" marR="774700" lvl="0" indent="-342900">
              <a:lnSpc>
                <a:spcPct val="96000"/>
              </a:lnSpc>
              <a:spcBef>
                <a:spcPts val="1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659765" algn="l"/>
                <a:tab pos="660400" algn="l"/>
              </a:tabLst>
            </a:pPr>
            <a:r>
              <a:rPr lang="en-US" sz="1800" spc="-25" dirty="0">
                <a:effectLst/>
                <a:latin typeface="TeXGyrePagella"/>
                <a:ea typeface="TeXGyrePagella"/>
                <a:cs typeface="TeXGyrePagella"/>
              </a:rPr>
              <a:t>Cluster 3: Neighborhoods with heavy competition of African</a:t>
            </a:r>
            <a:r>
              <a:rPr lang="en-US" sz="1800" spc="-90" dirty="0">
                <a:effectLst/>
                <a:latin typeface="TeXGyrePagella"/>
                <a:ea typeface="TeXGyrePagella"/>
                <a:cs typeface="TeXGyrePagella"/>
              </a:rPr>
              <a:t> </a:t>
            </a:r>
            <a:r>
              <a:rPr lang="en-US" sz="1800" spc="-25" dirty="0">
                <a:effectLst/>
                <a:latin typeface="TeXGyrePagella"/>
                <a:ea typeface="TeXGyrePagella"/>
                <a:cs typeface="TeXGyrePagella"/>
              </a:rPr>
              <a:t>restaurants The results are </a:t>
            </a:r>
            <a:r>
              <a:rPr lang="en-US" sz="1800" spc="-25" dirty="0" err="1">
                <a:effectLst/>
                <a:latin typeface="TeXGyrePagella"/>
                <a:ea typeface="TeXGyrePagella"/>
                <a:cs typeface="TeXGyrePagella"/>
              </a:rPr>
              <a:t>visualised</a:t>
            </a:r>
            <a:r>
              <a:rPr lang="en-US" sz="1800" spc="-25" dirty="0">
                <a:effectLst/>
                <a:latin typeface="TeXGyrePagella"/>
                <a:ea typeface="TeXGyrePagella"/>
                <a:cs typeface="TeXGyrePagella"/>
              </a:rPr>
              <a:t> as follows:</a:t>
            </a:r>
            <a:endParaRPr lang="en-IN" sz="1800" spc="-25" dirty="0">
              <a:effectLst/>
              <a:latin typeface="TeXGyrePagella"/>
              <a:ea typeface="TeXGyrePagella"/>
              <a:cs typeface="TeXGyrePagell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86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03FEB-D747-43DF-855E-96172707F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latin typeface="Arial Rounded MT Bold" panose="020F0704030504030204" pitchFamily="34" charset="0"/>
              </a:rPr>
              <a:t>THANK YOU</a:t>
            </a:r>
            <a:endParaRPr lang="en-IN" sz="6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6392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</TotalTime>
  <Words>194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Georgia</vt:lpstr>
      <vt:lpstr>Palladio Uralic</vt:lpstr>
      <vt:lpstr>TeXGyrePagella</vt:lpstr>
      <vt:lpstr>Retrospect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</cp:revision>
  <dcterms:created xsi:type="dcterms:W3CDTF">2021-06-08T18:20:10Z</dcterms:created>
  <dcterms:modified xsi:type="dcterms:W3CDTF">2021-06-08T18:25:25Z</dcterms:modified>
</cp:coreProperties>
</file>