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1D56-02ED-98EE-5E1D-4EA25499E24C}"/>
              </a:ext>
            </a:extLst>
          </p:cNvPr>
          <p:cNvSpPr>
            <a:spLocks noGrp="1"/>
          </p:cNvSpPr>
          <p:nvPr>
            <p:ph type="ctrTitle"/>
          </p:nvPr>
        </p:nvSpPr>
        <p:spPr/>
        <p:txBody>
          <a:bodyPr/>
          <a:lstStyle/>
          <a:p>
            <a:r>
              <a:rPr lang="en-US" dirty="0"/>
              <a:t>E –COMMERCE APPLICATION</a:t>
            </a:r>
            <a:br>
              <a:rPr lang="en-US" dirty="0"/>
            </a:br>
            <a:r>
              <a:rPr lang="en-US" dirty="0"/>
              <a:t>       IBM CLOUD FOUNDRY</a:t>
            </a:r>
          </a:p>
        </p:txBody>
      </p:sp>
      <p:sp>
        <p:nvSpPr>
          <p:cNvPr id="4" name="Subtitle 3">
            <a:extLst>
              <a:ext uri="{FF2B5EF4-FFF2-40B4-BE49-F238E27FC236}">
                <a16:creationId xmlns:a16="http://schemas.microsoft.com/office/drawing/2014/main" id="{CF6AA58A-2590-5081-8FD5-FEE4414FA71C}"/>
              </a:ext>
            </a:extLst>
          </p:cNvPr>
          <p:cNvSpPr>
            <a:spLocks noGrp="1"/>
          </p:cNvSpPr>
          <p:nvPr>
            <p:ph type="subTitle" idx="1"/>
          </p:nvPr>
        </p:nvSpPr>
        <p:spPr>
          <a:xfrm>
            <a:off x="6096000" y="4953000"/>
            <a:ext cx="5035270" cy="1321594"/>
          </a:xfrm>
        </p:spPr>
        <p:txBody>
          <a:bodyPr>
            <a:normAutofit/>
          </a:bodyPr>
          <a:lstStyle/>
          <a:p>
            <a:r>
              <a:rPr lang="en-US" dirty="0"/>
              <a:t>  </a:t>
            </a:r>
            <a:endParaRPr lang="en-IN" dirty="0"/>
          </a:p>
          <a:p>
            <a:endParaRPr lang="en-US" sz="3600" b="1" i="1" dirty="0">
              <a:solidFill>
                <a:schemeClr val="bg1"/>
              </a:solidFill>
            </a:endParaRPr>
          </a:p>
        </p:txBody>
      </p:sp>
    </p:spTree>
    <p:extLst>
      <p:ext uri="{BB962C8B-B14F-4D97-AF65-F5344CB8AC3E}">
        <p14:creationId xmlns:p14="http://schemas.microsoft.com/office/powerpoint/2010/main" val="1563069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17E0E-32E2-CD78-391C-F58B77375666}"/>
              </a:ext>
            </a:extLst>
          </p:cNvPr>
          <p:cNvSpPr>
            <a:spLocks noGrp="1"/>
          </p:cNvSpPr>
          <p:nvPr>
            <p:ph type="title"/>
          </p:nvPr>
        </p:nvSpPr>
        <p:spPr>
          <a:xfrm>
            <a:off x="567764" y="1075764"/>
            <a:ext cx="5528236" cy="4706471"/>
          </a:xfrm>
        </p:spPr>
        <p:txBody>
          <a:bodyPr/>
          <a:lstStyle/>
          <a:p>
            <a:r>
              <a:rPr lang="en-US" sz="2800" b="1" i="0" u="sng" dirty="0">
                <a:effectLst/>
                <a:latin typeface="-apple-system"/>
              </a:rPr>
              <a:t>Setup actions and a trigger in Cloud Functions.   </a:t>
            </a:r>
            <a:br>
              <a:rPr lang="en-US" sz="2800" b="1" i="0" u="sng" dirty="0">
                <a:effectLst/>
                <a:latin typeface="-apple-system"/>
              </a:rPr>
            </a:br>
            <a:br>
              <a:rPr lang="en-US" sz="2800" b="1" i="0" u="sng" dirty="0">
                <a:effectLst/>
                <a:latin typeface="-apple-system"/>
              </a:rPr>
            </a:br>
            <a:r>
              <a:rPr lang="en-US" sz="2800" b="0" i="0" dirty="0">
                <a:effectLst/>
                <a:latin typeface="-apple-system"/>
              </a:rPr>
              <a:t>Cloud Functions is Function-as-a-Service (</a:t>
            </a:r>
            <a:r>
              <a:rPr lang="en-US" sz="2800" b="0" i="0" dirty="0" err="1">
                <a:effectLst/>
                <a:latin typeface="-apple-system"/>
              </a:rPr>
              <a:t>FaaS</a:t>
            </a:r>
            <a:r>
              <a:rPr lang="en-US" sz="2800" b="0" i="0" dirty="0">
                <a:effectLst/>
                <a:latin typeface="-apple-system"/>
              </a:rPr>
              <a:t>) platform within IBM Cloud that is built on top of Apache </a:t>
            </a:r>
            <a:r>
              <a:rPr lang="en-US" sz="2800" b="0" i="0" dirty="0" err="1">
                <a:effectLst/>
                <a:latin typeface="-apple-system"/>
              </a:rPr>
              <a:t>OpenWhisk</a:t>
            </a:r>
            <a:r>
              <a:rPr lang="en-US" sz="2800" b="0" i="0" dirty="0">
                <a:effectLst/>
                <a:latin typeface="-apple-system"/>
              </a:rPr>
              <a:t>. Similar to the </a:t>
            </a:r>
            <a:r>
              <a:rPr lang="en-US" sz="2800" b="0" i="0" dirty="0" err="1">
                <a:effectLst/>
                <a:latin typeface="-apple-system"/>
              </a:rPr>
              <a:t>serverless</a:t>
            </a:r>
            <a:r>
              <a:rPr lang="en-US" sz="2800" b="0" i="0" dirty="0">
                <a:effectLst/>
                <a:latin typeface="-apple-system"/>
              </a:rPr>
              <a:t> offerings like AWS Lambda and Azure Functions, it provides the ability to execute lightweight code in response to events in a cost-effective manner (i.e. you incur costs only when the code is executing).</a:t>
            </a:r>
            <a:endParaRPr lang="en-US" sz="2800" dirty="0"/>
          </a:p>
        </p:txBody>
      </p:sp>
      <p:sp>
        <p:nvSpPr>
          <p:cNvPr id="4" name="Text Placeholder 3">
            <a:extLst>
              <a:ext uri="{FF2B5EF4-FFF2-40B4-BE49-F238E27FC236}">
                <a16:creationId xmlns:a16="http://schemas.microsoft.com/office/drawing/2014/main" id="{022AAF5F-71D7-4153-AD75-6BCDFCD4F114}"/>
              </a:ext>
            </a:extLst>
          </p:cNvPr>
          <p:cNvSpPr>
            <a:spLocks noGrp="1"/>
          </p:cNvSpPr>
          <p:nvPr>
            <p:ph type="body" idx="1"/>
          </p:nvPr>
        </p:nvSpPr>
        <p:spPr/>
        <p:txBody>
          <a:bodyPr/>
          <a:lstStyle/>
          <a:p>
            <a:endParaRPr lang="en-US"/>
          </a:p>
        </p:txBody>
      </p:sp>
      <p:pic>
        <p:nvPicPr>
          <p:cNvPr id="7" name="Picture 6">
            <a:extLst>
              <a:ext uri="{FF2B5EF4-FFF2-40B4-BE49-F238E27FC236}">
                <a16:creationId xmlns:a16="http://schemas.microsoft.com/office/drawing/2014/main" id="{5DF54972-6789-BCA9-2817-E7BCF8E4788C}"/>
              </a:ext>
            </a:extLst>
          </p:cNvPr>
          <p:cNvPicPr>
            <a:picLocks noChangeAspect="1"/>
          </p:cNvPicPr>
          <p:nvPr/>
        </p:nvPicPr>
        <p:blipFill rotWithShape="1">
          <a:blip r:embed="rId2"/>
          <a:srcRect l="7139" t="11532"/>
          <a:stretch/>
        </p:blipFill>
        <p:spPr>
          <a:xfrm>
            <a:off x="6293971" y="205442"/>
            <a:ext cx="6107205" cy="6652558"/>
          </a:xfrm>
          <a:prstGeom prst="rect">
            <a:avLst/>
          </a:prstGeom>
        </p:spPr>
      </p:pic>
    </p:spTree>
    <p:extLst>
      <p:ext uri="{BB962C8B-B14F-4D97-AF65-F5344CB8AC3E}">
        <p14:creationId xmlns:p14="http://schemas.microsoft.com/office/powerpoint/2010/main" val="413726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FD7000F-9167-1E77-73AB-D36D9537C211}"/>
              </a:ext>
            </a:extLst>
          </p:cNvPr>
          <p:cNvPicPr>
            <a:picLocks noChangeAspect="1"/>
          </p:cNvPicPr>
          <p:nvPr/>
        </p:nvPicPr>
        <p:blipFill>
          <a:blip r:embed="rId2"/>
          <a:stretch>
            <a:fillRect/>
          </a:stretch>
        </p:blipFill>
        <p:spPr>
          <a:xfrm>
            <a:off x="0" y="-586443"/>
            <a:ext cx="12475882" cy="8019677"/>
          </a:xfrm>
          <a:prstGeom prst="rect">
            <a:avLst/>
          </a:prstGeom>
        </p:spPr>
      </p:pic>
    </p:spTree>
    <p:extLst>
      <p:ext uri="{BB962C8B-B14F-4D97-AF65-F5344CB8AC3E}">
        <p14:creationId xmlns:p14="http://schemas.microsoft.com/office/powerpoint/2010/main" val="3995457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5CFF-2D07-912E-0BB1-77ED3B4D9114}"/>
              </a:ext>
            </a:extLst>
          </p:cNvPr>
          <p:cNvSpPr>
            <a:spLocks noGrp="1"/>
          </p:cNvSpPr>
          <p:nvPr>
            <p:ph type="title"/>
          </p:nvPr>
        </p:nvSpPr>
        <p:spPr>
          <a:xfrm>
            <a:off x="1064559" y="-448236"/>
            <a:ext cx="10589559" cy="3062941"/>
          </a:xfrm>
        </p:spPr>
        <p:txBody>
          <a:bodyPr/>
          <a:lstStyle/>
          <a:p>
            <a:r>
              <a:rPr lang="en-US" sz="4400" b="1" i="0" u="sng" dirty="0">
                <a:solidFill>
                  <a:schemeClr val="tx1"/>
                </a:solidFill>
                <a:effectLst/>
                <a:latin typeface="-apple-system"/>
              </a:rPr>
              <a:t>Verify</a:t>
            </a:r>
            <a:r>
              <a:rPr lang="en-US" sz="4400" b="1" i="0" u="sng" dirty="0">
                <a:effectLst/>
                <a:latin typeface="-apple-system"/>
              </a:rPr>
              <a:t> </a:t>
            </a:r>
            <a:r>
              <a:rPr lang="en-US" sz="4400" b="1" i="0" u="sng" dirty="0">
                <a:solidFill>
                  <a:schemeClr val="tx1"/>
                </a:solidFill>
                <a:effectLst/>
                <a:latin typeface="-apple-system"/>
              </a:rPr>
              <a:t>the</a:t>
            </a:r>
            <a:r>
              <a:rPr lang="en-US" sz="4400" b="1" i="0" u="sng" dirty="0">
                <a:effectLst/>
                <a:latin typeface="-apple-system"/>
              </a:rPr>
              <a:t> </a:t>
            </a:r>
            <a:r>
              <a:rPr lang="en-US" sz="4400" b="1" i="0" u="sng" dirty="0">
                <a:solidFill>
                  <a:schemeClr val="tx1"/>
                </a:solidFill>
                <a:effectLst/>
                <a:latin typeface="-apple-system"/>
              </a:rPr>
              <a:t>end</a:t>
            </a:r>
            <a:r>
              <a:rPr lang="en-US" sz="4400" b="1" i="0" u="sng" dirty="0">
                <a:effectLst/>
                <a:latin typeface="-apple-system"/>
              </a:rPr>
              <a:t> </a:t>
            </a:r>
            <a:r>
              <a:rPr lang="en-US" sz="4400" b="1" i="0" u="sng" dirty="0">
                <a:solidFill>
                  <a:schemeClr val="tx1"/>
                </a:solidFill>
                <a:effectLst/>
                <a:latin typeface="-apple-system"/>
              </a:rPr>
              <a:t>to</a:t>
            </a:r>
            <a:r>
              <a:rPr lang="en-US" sz="4400" b="1" i="0" u="sng" dirty="0">
                <a:effectLst/>
                <a:latin typeface="-apple-system"/>
              </a:rPr>
              <a:t> </a:t>
            </a:r>
            <a:r>
              <a:rPr lang="en-US" sz="4400" b="1" i="0" u="sng" dirty="0">
                <a:solidFill>
                  <a:schemeClr val="tx1"/>
                </a:solidFill>
                <a:effectLst/>
                <a:latin typeface="-apple-system"/>
              </a:rPr>
              <a:t>end</a:t>
            </a:r>
            <a:r>
              <a:rPr lang="en-US" sz="4400" b="1" i="0" u="sng" dirty="0">
                <a:effectLst/>
                <a:latin typeface="-apple-system"/>
              </a:rPr>
              <a:t> </a:t>
            </a:r>
            <a:r>
              <a:rPr lang="en-US" sz="4400" b="1" i="0" u="sng" dirty="0">
                <a:solidFill>
                  <a:schemeClr val="tx1"/>
                </a:solidFill>
                <a:effectLst/>
                <a:latin typeface="-apple-system"/>
              </a:rPr>
              <a:t>process</a:t>
            </a:r>
            <a:r>
              <a:rPr lang="en-US" sz="4400" b="1" i="0" u="sng" dirty="0">
                <a:effectLst/>
                <a:latin typeface="-apple-system"/>
              </a:rPr>
              <a:t> </a:t>
            </a:r>
            <a:r>
              <a:rPr lang="en-US" sz="4400" b="1" i="0" u="sng" dirty="0">
                <a:solidFill>
                  <a:schemeClr val="tx1"/>
                </a:solidFill>
                <a:effectLst/>
                <a:latin typeface="-apple-system"/>
              </a:rPr>
              <a:t>is</a:t>
            </a:r>
            <a:r>
              <a:rPr lang="en-US" sz="4400" b="1" i="0" u="sng" dirty="0">
                <a:effectLst/>
                <a:latin typeface="-apple-system"/>
              </a:rPr>
              <a:t> </a:t>
            </a:r>
            <a:r>
              <a:rPr lang="en-US" sz="4400" b="1" i="0" u="sng" dirty="0">
                <a:solidFill>
                  <a:schemeClr val="tx1"/>
                </a:solidFill>
                <a:effectLst/>
                <a:latin typeface="-apple-system"/>
              </a:rPr>
              <a:t>working</a:t>
            </a:r>
            <a:endParaRPr lang="en-US" sz="4400" dirty="0">
              <a:solidFill>
                <a:schemeClr val="tx1"/>
              </a:solidFill>
            </a:endParaRPr>
          </a:p>
        </p:txBody>
      </p:sp>
      <p:sp>
        <p:nvSpPr>
          <p:cNvPr id="3" name="Text Placeholder 2">
            <a:extLst>
              <a:ext uri="{FF2B5EF4-FFF2-40B4-BE49-F238E27FC236}">
                <a16:creationId xmlns:a16="http://schemas.microsoft.com/office/drawing/2014/main" id="{BEA7F688-80B3-362F-8CF9-D6CFB1AA2594}"/>
              </a:ext>
            </a:extLst>
          </p:cNvPr>
          <p:cNvSpPr>
            <a:spLocks noGrp="1"/>
          </p:cNvSpPr>
          <p:nvPr>
            <p:ph type="body" idx="1"/>
          </p:nvPr>
        </p:nvSpPr>
        <p:spPr>
          <a:xfrm>
            <a:off x="6895559" y="2820147"/>
            <a:ext cx="3757545" cy="2283824"/>
          </a:xfrm>
        </p:spPr>
        <p:txBody>
          <a:bodyPr/>
          <a:lstStyle/>
          <a:p>
            <a:endParaRPr lang="en-US" dirty="0"/>
          </a:p>
        </p:txBody>
      </p:sp>
      <p:pic>
        <p:nvPicPr>
          <p:cNvPr id="6" name="Picture 5">
            <a:extLst>
              <a:ext uri="{FF2B5EF4-FFF2-40B4-BE49-F238E27FC236}">
                <a16:creationId xmlns:a16="http://schemas.microsoft.com/office/drawing/2014/main" id="{C7993436-866D-B044-223B-BE1C97265103}"/>
              </a:ext>
            </a:extLst>
          </p:cNvPr>
          <p:cNvPicPr>
            <a:picLocks noChangeAspect="1"/>
          </p:cNvPicPr>
          <p:nvPr/>
        </p:nvPicPr>
        <p:blipFill>
          <a:blip r:embed="rId2"/>
          <a:stretch>
            <a:fillRect/>
          </a:stretch>
        </p:blipFill>
        <p:spPr>
          <a:xfrm>
            <a:off x="537882" y="1561355"/>
            <a:ext cx="11300323" cy="5363882"/>
          </a:xfrm>
          <a:prstGeom prst="rect">
            <a:avLst/>
          </a:prstGeom>
        </p:spPr>
      </p:pic>
    </p:spTree>
    <p:extLst>
      <p:ext uri="{BB962C8B-B14F-4D97-AF65-F5344CB8AC3E}">
        <p14:creationId xmlns:p14="http://schemas.microsoft.com/office/powerpoint/2010/main" val="338121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8B1CC-C546-1075-488A-0EE1C9767BDA}"/>
              </a:ext>
            </a:extLst>
          </p:cNvPr>
          <p:cNvSpPr>
            <a:spLocks noGrp="1"/>
          </p:cNvSpPr>
          <p:nvPr>
            <p:ph type="title"/>
          </p:nvPr>
        </p:nvSpPr>
        <p:spPr>
          <a:xfrm>
            <a:off x="765734" y="544110"/>
            <a:ext cx="8761413" cy="706964"/>
          </a:xfrm>
        </p:spPr>
        <p:txBody>
          <a:bodyPr/>
          <a:lstStyle/>
          <a:p>
            <a:r>
              <a:rPr lang="en-US" dirty="0"/>
              <a:t>CONCLUSION:</a:t>
            </a:r>
            <a:br>
              <a:rPr lang="en-US" dirty="0"/>
            </a:br>
            <a:endParaRPr lang="en-US" dirty="0"/>
          </a:p>
        </p:txBody>
      </p:sp>
      <p:pic>
        <p:nvPicPr>
          <p:cNvPr id="6" name="Picture 5">
            <a:extLst>
              <a:ext uri="{FF2B5EF4-FFF2-40B4-BE49-F238E27FC236}">
                <a16:creationId xmlns:a16="http://schemas.microsoft.com/office/drawing/2014/main" id="{F5DADA2B-06F3-8C22-FE02-5E05425F2523}"/>
              </a:ext>
            </a:extLst>
          </p:cNvPr>
          <p:cNvPicPr>
            <a:picLocks noChangeAspect="1"/>
          </p:cNvPicPr>
          <p:nvPr/>
        </p:nvPicPr>
        <p:blipFill>
          <a:blip r:embed="rId2"/>
          <a:stretch>
            <a:fillRect/>
          </a:stretch>
        </p:blipFill>
        <p:spPr>
          <a:xfrm>
            <a:off x="614876" y="1251074"/>
            <a:ext cx="10962248" cy="5857270"/>
          </a:xfrm>
          <a:prstGeom prst="rect">
            <a:avLst/>
          </a:prstGeom>
        </p:spPr>
      </p:pic>
    </p:spTree>
    <p:extLst>
      <p:ext uri="{BB962C8B-B14F-4D97-AF65-F5344CB8AC3E}">
        <p14:creationId xmlns:p14="http://schemas.microsoft.com/office/powerpoint/2010/main" val="1010192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196E5-2E19-3C0E-990F-BBF7FADF51DE}"/>
              </a:ext>
            </a:extLst>
          </p:cNvPr>
          <p:cNvSpPr>
            <a:spLocks noGrp="1"/>
          </p:cNvSpPr>
          <p:nvPr>
            <p:ph type="ctrTitle"/>
          </p:nvPr>
        </p:nvSpPr>
        <p:spPr>
          <a:xfrm>
            <a:off x="418447" y="982382"/>
            <a:ext cx="10451259" cy="4893236"/>
          </a:xfrm>
        </p:spPr>
        <p:txBody>
          <a:bodyPr/>
          <a:lstStyle/>
          <a:p>
            <a:r>
              <a:rPr lang="en-US" sz="2400" b="1" i="0" dirty="0">
                <a:solidFill>
                  <a:srgbClr val="E6E6E6"/>
                </a:solidFill>
                <a:effectLst/>
                <a:latin typeface="Segoe UI" panose="020B0502040204020203" pitchFamily="34" charset="0"/>
              </a:rPr>
              <a:t>Concepts</a:t>
            </a:r>
            <a:br>
              <a:rPr lang="en-US" sz="2400" b="1" i="0" dirty="0">
                <a:solidFill>
                  <a:srgbClr val="E6E6E6"/>
                </a:solidFill>
                <a:effectLst/>
                <a:latin typeface="Segoe UI" panose="020B0502040204020203" pitchFamily="34" charset="0"/>
              </a:rPr>
            </a:br>
            <a:r>
              <a:rPr lang="en-US" sz="2400" b="0" i="0" dirty="0">
                <a:solidFill>
                  <a:srgbClr val="E6E6E6"/>
                </a:solidFill>
                <a:effectLst/>
                <a:latin typeface="Segoe UI" panose="020B0502040204020203" pitchFamily="34" charset="0"/>
              </a:rPr>
              <a:t>Three components are required to deploy an application as a cloud service in Azure:</a:t>
            </a:r>
            <a:br>
              <a:rPr lang="en-US" sz="2400" b="0" i="0" dirty="0">
                <a:solidFill>
                  <a:srgbClr val="E6E6E6"/>
                </a:solidFill>
                <a:effectLst/>
                <a:latin typeface="Segoe UI" panose="020B0502040204020203" pitchFamily="34" charset="0"/>
              </a:rPr>
            </a:br>
            <a:r>
              <a:rPr lang="en-US" sz="2400" b="1" i="0" dirty="0">
                <a:solidFill>
                  <a:srgbClr val="E6E6E6"/>
                </a:solidFill>
                <a:effectLst/>
                <a:latin typeface="Segoe UI" panose="020B0502040204020203" pitchFamily="34" charset="0"/>
              </a:rPr>
              <a:t>Service Definition</a:t>
            </a:r>
            <a:br>
              <a:rPr lang="en-US" sz="2400" b="0" i="0" dirty="0">
                <a:solidFill>
                  <a:srgbClr val="E6E6E6"/>
                </a:solidFill>
                <a:effectLst/>
                <a:latin typeface="Segoe UI" panose="020B0502040204020203" pitchFamily="34" charset="0"/>
              </a:rPr>
            </a:br>
            <a:r>
              <a:rPr lang="en-US" sz="2400" b="0" i="0" dirty="0">
                <a:solidFill>
                  <a:srgbClr val="E6E6E6"/>
                </a:solidFill>
                <a:effectLst/>
                <a:latin typeface="Segoe UI" panose="020B0502040204020203" pitchFamily="34" charset="0"/>
              </a:rPr>
              <a:t>The cloud service definition file (.</a:t>
            </a:r>
            <a:r>
              <a:rPr lang="en-US" sz="2400" b="0" i="0" dirty="0" err="1">
                <a:solidFill>
                  <a:srgbClr val="E6E6E6"/>
                </a:solidFill>
                <a:effectLst/>
                <a:latin typeface="Segoe UI" panose="020B0502040204020203" pitchFamily="34" charset="0"/>
              </a:rPr>
              <a:t>csdef</a:t>
            </a:r>
            <a:r>
              <a:rPr lang="en-US" sz="2400" b="0" i="0" dirty="0">
                <a:solidFill>
                  <a:srgbClr val="E6E6E6"/>
                </a:solidFill>
                <a:effectLst/>
                <a:latin typeface="Segoe UI" panose="020B0502040204020203" pitchFamily="34" charset="0"/>
              </a:rPr>
              <a:t>) defines the service model, including the number of roles.</a:t>
            </a:r>
            <a:br>
              <a:rPr lang="en-US" sz="2400" b="0" i="0" dirty="0">
                <a:solidFill>
                  <a:srgbClr val="E6E6E6"/>
                </a:solidFill>
                <a:effectLst/>
                <a:latin typeface="Segoe UI" panose="020B0502040204020203" pitchFamily="34" charset="0"/>
              </a:rPr>
            </a:br>
            <a:r>
              <a:rPr lang="en-US" sz="2400" b="1" i="0" dirty="0">
                <a:solidFill>
                  <a:srgbClr val="E6E6E6"/>
                </a:solidFill>
                <a:effectLst/>
                <a:latin typeface="Segoe UI" panose="020B0502040204020203" pitchFamily="34" charset="0"/>
              </a:rPr>
              <a:t>Service Configuration</a:t>
            </a:r>
            <a:br>
              <a:rPr lang="en-US" sz="2400" b="0" i="0" dirty="0">
                <a:solidFill>
                  <a:srgbClr val="E6E6E6"/>
                </a:solidFill>
                <a:effectLst/>
                <a:latin typeface="Segoe UI" panose="020B0502040204020203" pitchFamily="34" charset="0"/>
              </a:rPr>
            </a:br>
            <a:r>
              <a:rPr lang="en-US" sz="2400" b="0" i="0" dirty="0">
                <a:solidFill>
                  <a:srgbClr val="E6E6E6"/>
                </a:solidFill>
                <a:effectLst/>
                <a:latin typeface="Segoe UI" panose="020B0502040204020203" pitchFamily="34" charset="0"/>
              </a:rPr>
              <a:t>The cloud service configuration file (.</a:t>
            </a:r>
            <a:r>
              <a:rPr lang="en-US" sz="2400" b="0" i="0" dirty="0" err="1">
                <a:solidFill>
                  <a:srgbClr val="E6E6E6"/>
                </a:solidFill>
                <a:effectLst/>
                <a:latin typeface="Segoe UI" panose="020B0502040204020203" pitchFamily="34" charset="0"/>
              </a:rPr>
              <a:t>cscfg</a:t>
            </a:r>
            <a:r>
              <a:rPr lang="en-US" sz="2400" b="0" i="0" dirty="0">
                <a:solidFill>
                  <a:srgbClr val="E6E6E6"/>
                </a:solidFill>
                <a:effectLst/>
                <a:latin typeface="Segoe UI" panose="020B0502040204020203" pitchFamily="34" charset="0"/>
              </a:rPr>
              <a:t>) provides configuration settings for the cloud service and individual roles, including the number of role instances.</a:t>
            </a:r>
            <a:br>
              <a:rPr lang="en-US" sz="2400" b="0" i="0" dirty="0">
                <a:solidFill>
                  <a:srgbClr val="E6E6E6"/>
                </a:solidFill>
                <a:effectLst/>
                <a:latin typeface="Segoe UI" panose="020B0502040204020203" pitchFamily="34" charset="0"/>
              </a:rPr>
            </a:br>
            <a:r>
              <a:rPr lang="en-US" sz="2400" b="1" i="0" dirty="0">
                <a:solidFill>
                  <a:srgbClr val="E6E6E6"/>
                </a:solidFill>
                <a:effectLst/>
                <a:latin typeface="Segoe UI" panose="020B0502040204020203" pitchFamily="34" charset="0"/>
              </a:rPr>
              <a:t>Service Package</a:t>
            </a:r>
            <a:br>
              <a:rPr lang="en-US" sz="2400" b="0" i="0" dirty="0">
                <a:solidFill>
                  <a:srgbClr val="E6E6E6"/>
                </a:solidFill>
                <a:effectLst/>
                <a:latin typeface="Segoe UI" panose="020B0502040204020203" pitchFamily="34" charset="0"/>
              </a:rPr>
            </a:br>
            <a:r>
              <a:rPr lang="en-US" sz="2400" b="0" i="0" dirty="0">
                <a:solidFill>
                  <a:srgbClr val="E6E6E6"/>
                </a:solidFill>
                <a:effectLst/>
                <a:latin typeface="Segoe UI" panose="020B0502040204020203" pitchFamily="34" charset="0"/>
              </a:rPr>
              <a:t>The service package (.</a:t>
            </a:r>
            <a:r>
              <a:rPr lang="en-US" sz="2400" b="0" i="0" dirty="0" err="1">
                <a:solidFill>
                  <a:srgbClr val="E6E6E6"/>
                </a:solidFill>
                <a:effectLst/>
                <a:latin typeface="Segoe UI" panose="020B0502040204020203" pitchFamily="34" charset="0"/>
              </a:rPr>
              <a:t>cspkg</a:t>
            </a:r>
            <a:r>
              <a:rPr lang="en-US" sz="2400" b="0" i="0" dirty="0">
                <a:solidFill>
                  <a:srgbClr val="E6E6E6"/>
                </a:solidFill>
                <a:effectLst/>
                <a:latin typeface="Segoe UI" panose="020B0502040204020203" pitchFamily="34" charset="0"/>
              </a:rPr>
              <a:t>) contains the application code and configurations and the service definition file.</a:t>
            </a:r>
            <a:br>
              <a:rPr lang="en-US" sz="2400" b="0" i="0" dirty="0">
                <a:solidFill>
                  <a:srgbClr val="E6E6E6"/>
                </a:solidFill>
                <a:effectLst/>
                <a:latin typeface="Segoe UI" panose="020B0502040204020203" pitchFamily="34" charset="0"/>
              </a:rPr>
            </a:br>
            <a:endParaRPr lang="en-US" sz="2400" dirty="0"/>
          </a:p>
        </p:txBody>
      </p:sp>
    </p:spTree>
    <p:extLst>
      <p:ext uri="{BB962C8B-B14F-4D97-AF65-F5344CB8AC3E}">
        <p14:creationId xmlns:p14="http://schemas.microsoft.com/office/powerpoint/2010/main" val="4093097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C35B-9043-B803-A891-92F3074AF9BE}"/>
              </a:ext>
            </a:extLst>
          </p:cNvPr>
          <p:cNvSpPr>
            <a:spLocks noGrp="1"/>
          </p:cNvSpPr>
          <p:nvPr>
            <p:ph type="title"/>
          </p:nvPr>
        </p:nvSpPr>
        <p:spPr/>
        <p:txBody>
          <a:bodyPr/>
          <a:lstStyle/>
          <a:p>
            <a:r>
              <a:rPr lang="en-US" dirty="0"/>
              <a:t>IBM WATSON KNOWLEDGE CATALOG</a:t>
            </a:r>
          </a:p>
        </p:txBody>
      </p:sp>
      <p:pic>
        <p:nvPicPr>
          <p:cNvPr id="4" name="Picture 4">
            <a:extLst>
              <a:ext uri="{FF2B5EF4-FFF2-40B4-BE49-F238E27FC236}">
                <a16:creationId xmlns:a16="http://schemas.microsoft.com/office/drawing/2014/main" id="{57395095-F422-2744-5413-08C6B6EBD205}"/>
              </a:ext>
            </a:extLst>
          </p:cNvPr>
          <p:cNvPicPr>
            <a:picLocks noGrp="1" noChangeAspect="1"/>
          </p:cNvPicPr>
          <p:nvPr>
            <p:ph idx="1"/>
          </p:nvPr>
        </p:nvPicPr>
        <p:blipFill>
          <a:blip r:embed="rId2"/>
          <a:stretch>
            <a:fillRect/>
          </a:stretch>
        </p:blipFill>
        <p:spPr>
          <a:xfrm>
            <a:off x="521073" y="1923427"/>
            <a:ext cx="11149853" cy="5364134"/>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14445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090676-37B9-9113-2E67-5B8D2A9F1AE1}"/>
              </a:ext>
            </a:extLst>
          </p:cNvPr>
          <p:cNvSpPr>
            <a:spLocks noGrp="1"/>
          </p:cNvSpPr>
          <p:nvPr>
            <p:ph type="ctrTitle"/>
          </p:nvPr>
        </p:nvSpPr>
        <p:spPr>
          <a:xfrm>
            <a:off x="1154954" y="2099732"/>
            <a:ext cx="10125633" cy="3316443"/>
          </a:xfrm>
        </p:spPr>
        <p:txBody>
          <a:bodyPr/>
          <a:lstStyle/>
          <a:p>
            <a:r>
              <a:rPr lang="en-US" b="0" i="0" dirty="0">
                <a:solidFill>
                  <a:srgbClr val="BDC1C6"/>
                </a:solidFill>
                <a:effectLst/>
                <a:latin typeface="Google Sans"/>
              </a:rPr>
              <a:t>IBM uses </a:t>
            </a:r>
            <a:r>
              <a:rPr lang="en-US" b="0" i="0" dirty="0">
                <a:solidFill>
                  <a:srgbClr val="E2EEFF"/>
                </a:solidFill>
                <a:effectLst/>
                <a:latin typeface="Google Sans"/>
              </a:rPr>
              <a:t>Red Hat </a:t>
            </a:r>
            <a:r>
              <a:rPr lang="en-US" b="0" i="0" dirty="0" err="1">
                <a:solidFill>
                  <a:srgbClr val="E2EEFF"/>
                </a:solidFill>
                <a:effectLst/>
                <a:latin typeface="Google Sans"/>
              </a:rPr>
              <a:t>OpenShift</a:t>
            </a:r>
            <a:r>
              <a:rPr lang="en-US" b="0" i="0" dirty="0">
                <a:solidFill>
                  <a:srgbClr val="BDC1C6"/>
                </a:solidFill>
                <a:effectLst/>
                <a:latin typeface="Google Sans"/>
              </a:rPr>
              <a:t> on IBM Cloud, the market-leading hybrid cloud container platform for hybrid solutions that enables you to build once and deploy anywhere</a:t>
            </a:r>
            <a:endParaRPr lang="en-US" dirty="0"/>
          </a:p>
        </p:txBody>
      </p:sp>
    </p:spTree>
    <p:extLst>
      <p:ext uri="{BB962C8B-B14F-4D97-AF65-F5344CB8AC3E}">
        <p14:creationId xmlns:p14="http://schemas.microsoft.com/office/powerpoint/2010/main" val="3683307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D4CB-9D0C-BF10-EA31-F386E74BD654}"/>
              </a:ext>
            </a:extLst>
          </p:cNvPr>
          <p:cNvSpPr>
            <a:spLocks noGrp="1"/>
          </p:cNvSpPr>
          <p:nvPr>
            <p:ph type="ctrTitle"/>
          </p:nvPr>
        </p:nvSpPr>
        <p:spPr>
          <a:xfrm>
            <a:off x="605117" y="504265"/>
            <a:ext cx="10981765" cy="5076204"/>
          </a:xfrm>
        </p:spPr>
        <p:txBody>
          <a:bodyPr/>
          <a:lstStyle/>
          <a:p>
            <a:r>
              <a:rPr lang="en-US" b="0" i="0" dirty="0">
                <a:solidFill>
                  <a:srgbClr val="BDC1C6"/>
                </a:solidFill>
                <a:effectLst/>
                <a:latin typeface="Google Sans"/>
              </a:rPr>
              <a:t>In general, </a:t>
            </a:r>
            <a:r>
              <a:rPr lang="en-US" b="0" i="0" dirty="0" err="1">
                <a:solidFill>
                  <a:srgbClr val="BDC1C6"/>
                </a:solidFill>
                <a:effectLst/>
                <a:latin typeface="Google Sans"/>
              </a:rPr>
              <a:t>PaaS</a:t>
            </a:r>
            <a:r>
              <a:rPr lang="en-US" b="0" i="0" dirty="0">
                <a:solidFill>
                  <a:srgbClr val="BDC1C6"/>
                </a:solidFill>
                <a:effectLst/>
                <a:latin typeface="Google Sans"/>
              </a:rPr>
              <a:t> solutions have three main parts: Cloud infrastructure including </a:t>
            </a:r>
            <a:r>
              <a:rPr lang="en-US" b="0" i="0" dirty="0">
                <a:solidFill>
                  <a:srgbClr val="E2EEFF"/>
                </a:solidFill>
                <a:effectLst/>
                <a:latin typeface="Google Sans"/>
              </a:rPr>
              <a:t>virtual machines (VMs), operating system software, storage, networking, firewalls</a:t>
            </a:r>
            <a:r>
              <a:rPr lang="en-US" b="0" i="0" dirty="0">
                <a:solidFill>
                  <a:srgbClr val="BDC1C6"/>
                </a:solidFill>
                <a:effectLst/>
                <a:latin typeface="Google Sans"/>
              </a:rPr>
              <a:t>.</a:t>
            </a:r>
            <a:endParaRPr lang="en-US" dirty="0"/>
          </a:p>
        </p:txBody>
      </p:sp>
    </p:spTree>
    <p:extLst>
      <p:ext uri="{BB962C8B-B14F-4D97-AF65-F5344CB8AC3E}">
        <p14:creationId xmlns:p14="http://schemas.microsoft.com/office/powerpoint/2010/main" val="3939217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7C48-AE9E-53A5-D6CF-7FBCA69C6D24}"/>
              </a:ext>
            </a:extLst>
          </p:cNvPr>
          <p:cNvSpPr>
            <a:spLocks noGrp="1"/>
          </p:cNvSpPr>
          <p:nvPr>
            <p:ph type="ctrTitle"/>
          </p:nvPr>
        </p:nvSpPr>
        <p:spPr>
          <a:xfrm>
            <a:off x="747059" y="1136087"/>
            <a:ext cx="9887231" cy="4933765"/>
          </a:xfrm>
        </p:spPr>
        <p:txBody>
          <a:bodyPr/>
          <a:lstStyle/>
          <a:p>
            <a:r>
              <a:rPr lang="en-US" sz="3600" b="0" i="0" dirty="0">
                <a:solidFill>
                  <a:srgbClr val="E8E8E8"/>
                </a:solidFill>
                <a:effectLst/>
                <a:latin typeface="Google Sans"/>
              </a:rPr>
              <a:t>Which cloud has highest demand?</a:t>
            </a:r>
            <a:br>
              <a:rPr lang="en-US" sz="3600" b="0" i="0" dirty="0">
                <a:solidFill>
                  <a:srgbClr val="BDC1C6"/>
                </a:solidFill>
                <a:effectLst/>
                <a:latin typeface="Roboto" panose="02000000000000000000" pitchFamily="2" charset="0"/>
              </a:rPr>
            </a:br>
            <a:r>
              <a:rPr lang="en-US" sz="3600" b="0" i="0" dirty="0">
                <a:solidFill>
                  <a:srgbClr val="BDC1C6"/>
                </a:solidFill>
                <a:effectLst/>
                <a:latin typeface="Google Sans"/>
              </a:rPr>
              <a:t>Conclusion. Today, </a:t>
            </a:r>
            <a:r>
              <a:rPr lang="en-US" sz="3600" b="0" i="0" dirty="0">
                <a:solidFill>
                  <a:srgbClr val="E2EEFF"/>
                </a:solidFill>
                <a:effectLst/>
                <a:latin typeface="Google Sans"/>
              </a:rPr>
              <a:t>Amazon Web Services</a:t>
            </a:r>
            <a:r>
              <a:rPr lang="en-US" sz="3600" b="0" i="0" dirty="0">
                <a:solidFill>
                  <a:srgbClr val="BDC1C6"/>
                </a:solidFill>
                <a:effectLst/>
                <a:latin typeface="Google Sans"/>
              </a:rPr>
              <a:t> is leading the public cloud market and is continuing to grow. At the same time, Microsoft Azure and Google Cloud Platform are also progressing to gain market share. Many companies which have already finished moving to the cloud are now considering a multi-platform approach.</a:t>
            </a:r>
            <a:br>
              <a:rPr lang="en-US" sz="3600" b="0" i="0" dirty="0">
                <a:solidFill>
                  <a:srgbClr val="BDC1C6"/>
                </a:solidFill>
                <a:effectLst/>
                <a:latin typeface="Roboto" panose="02000000000000000000" pitchFamily="2" charset="0"/>
              </a:rPr>
            </a:br>
            <a:endParaRPr lang="en-US" sz="3600" dirty="0"/>
          </a:p>
        </p:txBody>
      </p:sp>
    </p:spTree>
    <p:extLst>
      <p:ext uri="{BB962C8B-B14F-4D97-AF65-F5344CB8AC3E}">
        <p14:creationId xmlns:p14="http://schemas.microsoft.com/office/powerpoint/2010/main" val="448804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1AFEC-CDF2-76E7-947C-493793A09D41}"/>
              </a:ext>
            </a:extLst>
          </p:cNvPr>
          <p:cNvSpPr>
            <a:spLocks noGrp="1"/>
          </p:cNvSpPr>
          <p:nvPr>
            <p:ph type="ctrTitle"/>
          </p:nvPr>
        </p:nvSpPr>
        <p:spPr>
          <a:xfrm>
            <a:off x="1683171" y="1529421"/>
            <a:ext cx="8825658" cy="4704420"/>
          </a:xfrm>
        </p:spPr>
        <p:txBody>
          <a:bodyPr/>
          <a:lstStyle/>
          <a:p>
            <a:r>
              <a:rPr lang="en-US" sz="3600" b="0" i="0" dirty="0">
                <a:solidFill>
                  <a:srgbClr val="E2EEFF"/>
                </a:solidFill>
                <a:effectLst/>
                <a:latin typeface="Google Sans"/>
              </a:rPr>
              <a:t>Kubernetes</a:t>
            </a:r>
            <a:br>
              <a:rPr lang="en-US" sz="3600" dirty="0"/>
            </a:br>
            <a:br>
              <a:rPr lang="en-US" sz="3600" dirty="0"/>
            </a:br>
            <a:r>
              <a:rPr lang="en-US" sz="3600" b="0" i="0" dirty="0">
                <a:solidFill>
                  <a:srgbClr val="BDC1C6"/>
                </a:solidFill>
                <a:effectLst/>
                <a:latin typeface="Google Sans"/>
              </a:rPr>
              <a:t>The future of cloud computing is very exciting. With the advent of Kubernetes, we will see more and more companies move to the cloud. Kubernetes is a game changer because it makes it easy to manage and deploy applications in the cloud. With Kubernetes, you can scale application up or down as needed.</a:t>
            </a:r>
            <a:endParaRPr lang="en-US" sz="3600" dirty="0"/>
          </a:p>
        </p:txBody>
      </p:sp>
    </p:spTree>
    <p:extLst>
      <p:ext uri="{BB962C8B-B14F-4D97-AF65-F5344CB8AC3E}">
        <p14:creationId xmlns:p14="http://schemas.microsoft.com/office/powerpoint/2010/main" val="10191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585F-3ECA-D252-7ED3-0746E78842C4}"/>
              </a:ext>
            </a:extLst>
          </p:cNvPr>
          <p:cNvSpPr>
            <a:spLocks noGrp="1"/>
          </p:cNvSpPr>
          <p:nvPr>
            <p:ph type="title"/>
          </p:nvPr>
        </p:nvSpPr>
        <p:spPr/>
        <p:txBody>
          <a:bodyPr/>
          <a:lstStyle/>
          <a:p>
            <a:endParaRPr lang="en-US"/>
          </a:p>
        </p:txBody>
      </p:sp>
      <p:pic>
        <p:nvPicPr>
          <p:cNvPr id="12" name="Picture 12">
            <a:extLst>
              <a:ext uri="{FF2B5EF4-FFF2-40B4-BE49-F238E27FC236}">
                <a16:creationId xmlns:a16="http://schemas.microsoft.com/office/drawing/2014/main" id="{D1FD8509-AEEF-7BF6-CB03-F4A13F1E5548}"/>
              </a:ext>
            </a:extLst>
          </p:cNvPr>
          <p:cNvPicPr>
            <a:picLocks noGrp="1" noChangeAspect="1"/>
          </p:cNvPicPr>
          <p:nvPr>
            <p:ph idx="1"/>
          </p:nvPr>
        </p:nvPicPr>
        <p:blipFill>
          <a:blip r:embed="rId2"/>
          <a:stretch>
            <a:fillRect/>
          </a:stretch>
        </p:blipFill>
        <p:spPr>
          <a:xfrm>
            <a:off x="0" y="0"/>
            <a:ext cx="12192000" cy="7174035"/>
          </a:xfrm>
          <a:effectLst>
            <a:outerShdw blurRad="50800" dist="38100" dir="5400000" algn="t" rotWithShape="0">
              <a:prstClr val="black">
                <a:alpha val="40000"/>
              </a:prstClr>
            </a:outerShdw>
            <a:reflection blurRad="6350" stA="50000" endA="300" endPos="55500" dist="101600" dir="5400000" sy="-100000" algn="bl" rotWithShape="0"/>
          </a:effectLst>
        </p:spPr>
      </p:pic>
    </p:spTree>
    <p:extLst>
      <p:ext uri="{BB962C8B-B14F-4D97-AF65-F5344CB8AC3E}">
        <p14:creationId xmlns:p14="http://schemas.microsoft.com/office/powerpoint/2010/main" val="1078827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E0B8BBF-0204-AE21-0644-8B7D7F85D7F0}"/>
              </a:ext>
            </a:extLst>
          </p:cNvPr>
          <p:cNvPicPr>
            <a:picLocks noGrp="1" noChangeAspect="1"/>
          </p:cNvPicPr>
          <p:nvPr>
            <p:ph idx="1"/>
          </p:nvPr>
        </p:nvPicPr>
        <p:blipFill>
          <a:blip r:embed="rId2"/>
          <a:stretch>
            <a:fillRect/>
          </a:stretch>
        </p:blipFill>
        <p:spPr>
          <a:xfrm>
            <a:off x="0" y="-359583"/>
            <a:ext cx="12419853" cy="9156201"/>
          </a:xfrm>
        </p:spPr>
      </p:pic>
      <p:sp>
        <p:nvSpPr>
          <p:cNvPr id="2" name="Title 1">
            <a:extLst>
              <a:ext uri="{FF2B5EF4-FFF2-40B4-BE49-F238E27FC236}">
                <a16:creationId xmlns:a16="http://schemas.microsoft.com/office/drawing/2014/main" id="{791ECBDC-87C3-8343-3D7E-761BC71465EB}"/>
              </a:ext>
            </a:extLst>
          </p:cNvPr>
          <p:cNvSpPr>
            <a:spLocks noGrp="1"/>
          </p:cNvSpPr>
          <p:nvPr>
            <p:ph type="title"/>
          </p:nvPr>
        </p:nvSpPr>
        <p:spPr>
          <a:xfrm>
            <a:off x="930836" y="823633"/>
            <a:ext cx="10872694" cy="5210734"/>
          </a:xfrm>
        </p:spPr>
        <p:txBody>
          <a:bodyPr/>
          <a:lstStyle/>
          <a:p>
            <a:r>
              <a:rPr lang="en-US" sz="4400" b="0" i="0" dirty="0">
                <a:solidFill>
                  <a:srgbClr val="FFFF00"/>
                </a:solidFill>
                <a:effectLst/>
                <a:latin typeface="Google Sans"/>
              </a:rPr>
              <a:t>Developers use Cloud Foundry across every stage of the application development life-cycle, a container-based architecture suited for a multi-cloud environment. That portability translates to an ability to utilize the cloud platform that is the best fit for the app, without refactoring the app itself.</a:t>
            </a:r>
            <a:endParaRPr lang="en-US" sz="4400" dirty="0">
              <a:solidFill>
                <a:srgbClr val="FFFF00"/>
              </a:solidFill>
            </a:endParaRPr>
          </a:p>
        </p:txBody>
      </p:sp>
    </p:spTree>
    <p:extLst>
      <p:ext uri="{BB962C8B-B14F-4D97-AF65-F5344CB8AC3E}">
        <p14:creationId xmlns:p14="http://schemas.microsoft.com/office/powerpoint/2010/main" val="983985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1670A-A016-8879-D1A0-7467144FA445}"/>
              </a:ext>
            </a:extLst>
          </p:cNvPr>
          <p:cNvSpPr>
            <a:spLocks noGrp="1"/>
          </p:cNvSpPr>
          <p:nvPr>
            <p:ph type="title"/>
          </p:nvPr>
        </p:nvSpPr>
        <p:spPr>
          <a:xfrm>
            <a:off x="1528483" y="3958168"/>
            <a:ext cx="8761413" cy="542861"/>
          </a:xfrm>
        </p:spPr>
        <p:txBody>
          <a:bodyPr/>
          <a:lstStyle/>
          <a:p>
            <a:r>
              <a:rPr lang="en-US" b="1" i="0">
                <a:solidFill>
                  <a:srgbClr val="323232"/>
                </a:solidFill>
                <a:effectLst/>
                <a:latin typeface="Arial" panose="020B0604020202020204" pitchFamily="34" charset="0"/>
              </a:rPr>
              <a:t>What is e-commerce?</a:t>
            </a:r>
            <a:br>
              <a:rPr lang="en-US" b="1" i="0">
                <a:solidFill>
                  <a:srgbClr val="323232"/>
                </a:solidFill>
                <a:effectLst/>
                <a:latin typeface="Arial" panose="020B0604020202020204" pitchFamily="34" charset="0"/>
              </a:rPr>
            </a:br>
            <a:r>
              <a:rPr lang="en-US" b="0" i="0">
                <a:solidFill>
                  <a:srgbClr val="666666"/>
                </a:solidFill>
                <a:effectLst/>
                <a:latin typeface="Arial" panose="020B0604020202020204" pitchFamily="34" charset="0"/>
              </a:rPr>
              <a:t>E-commerce (electronic commerce) is the buying and selling of goods and services, or the transmitting of funds or data, over an electronic network, primarily the internet</a:t>
            </a:r>
          </a:p>
        </p:txBody>
      </p:sp>
      <p:sp>
        <p:nvSpPr>
          <p:cNvPr id="5" name="Text Placeholder 4">
            <a:extLst>
              <a:ext uri="{FF2B5EF4-FFF2-40B4-BE49-F238E27FC236}">
                <a16:creationId xmlns:a16="http://schemas.microsoft.com/office/drawing/2014/main" id="{7F8BD896-4F27-E735-16D7-E1BB3DC58D3A}"/>
              </a:ext>
            </a:extLst>
          </p:cNvPr>
          <p:cNvSpPr>
            <a:spLocks noGrp="1"/>
          </p:cNvSpPr>
          <p:nvPr>
            <p:ph idx="1"/>
          </p:nvPr>
        </p:nvSpPr>
        <p:spPr/>
        <p:txBody>
          <a:bodyPr/>
          <a:lstStyle/>
          <a:p>
            <a:endParaRPr lang="en-US"/>
          </a:p>
        </p:txBody>
      </p:sp>
      <p:sp>
        <p:nvSpPr>
          <p:cNvPr id="8" name="TextBox 7">
            <a:extLst>
              <a:ext uri="{FF2B5EF4-FFF2-40B4-BE49-F238E27FC236}">
                <a16:creationId xmlns:a16="http://schemas.microsoft.com/office/drawing/2014/main" id="{32A8AF01-E4B0-C71B-E97B-26E7F137DBBE}"/>
              </a:ext>
            </a:extLst>
          </p:cNvPr>
          <p:cNvSpPr txBox="1"/>
          <p:nvPr/>
        </p:nvSpPr>
        <p:spPr>
          <a:xfrm>
            <a:off x="3118970" y="672353"/>
            <a:ext cx="6181911" cy="1046440"/>
          </a:xfrm>
          <a:prstGeom prst="rect">
            <a:avLst/>
          </a:prstGeom>
          <a:noFill/>
        </p:spPr>
        <p:txBody>
          <a:bodyPr wrap="square">
            <a:spAutoFit/>
          </a:bodyPr>
          <a:lstStyle/>
          <a:p>
            <a:r>
              <a:rPr lang="en-US" sz="4400" b="0" i="1">
                <a:solidFill>
                  <a:srgbClr val="C00000"/>
                </a:solidFill>
                <a:effectLst/>
                <a:latin typeface="Arial" panose="020B0604020202020204" pitchFamily="34" charset="0"/>
              </a:rPr>
              <a:t>E-COMMERCE </a:t>
            </a:r>
          </a:p>
          <a:p>
            <a:pPr algn="l"/>
            <a:endParaRPr lang="en-US" b="1" i="0">
              <a:solidFill>
                <a:schemeClr val="accent2">
                  <a:lumMod val="75000"/>
                </a:schemeClr>
              </a:solidFill>
              <a:effectLst/>
              <a:latin typeface="Arial" panose="020B0604020202020204" pitchFamily="34" charset="0"/>
            </a:endParaRPr>
          </a:p>
        </p:txBody>
      </p:sp>
    </p:spTree>
    <p:extLst>
      <p:ext uri="{BB962C8B-B14F-4D97-AF65-F5344CB8AC3E}">
        <p14:creationId xmlns:p14="http://schemas.microsoft.com/office/powerpoint/2010/main" val="1393826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80AD2-4201-EBE1-5A5A-DBD96AD18517}"/>
              </a:ext>
            </a:extLst>
          </p:cNvPr>
          <p:cNvSpPr>
            <a:spLocks noGrp="1"/>
          </p:cNvSpPr>
          <p:nvPr>
            <p:ph type="title"/>
          </p:nvPr>
        </p:nvSpPr>
        <p:spPr>
          <a:xfrm>
            <a:off x="1843024" y="1295546"/>
            <a:ext cx="8761413" cy="1186063"/>
          </a:xfrm>
        </p:spPr>
        <p:txBody>
          <a:bodyPr/>
          <a:lstStyle/>
          <a:p>
            <a:r>
              <a:rPr lang="en-US" sz="5400" b="1" i="1">
                <a:solidFill>
                  <a:srgbClr val="161616"/>
                </a:solidFill>
                <a:effectLst/>
                <a:latin typeface="IBM Plex Sans"/>
              </a:rPr>
              <a:t>What is Cloud Foundry</a:t>
            </a:r>
            <a:br>
              <a:rPr lang="en-US" sz="5400" b="1" i="1">
                <a:solidFill>
                  <a:srgbClr val="394B54"/>
                </a:solidFill>
                <a:effectLst/>
                <a:latin typeface="inherit"/>
              </a:rPr>
            </a:br>
            <a:endParaRPr lang="en-US" sz="5400" b="1" i="1"/>
          </a:p>
        </p:txBody>
      </p:sp>
      <p:sp>
        <p:nvSpPr>
          <p:cNvPr id="3" name="Content Placeholder 2">
            <a:extLst>
              <a:ext uri="{FF2B5EF4-FFF2-40B4-BE49-F238E27FC236}">
                <a16:creationId xmlns:a16="http://schemas.microsoft.com/office/drawing/2014/main" id="{B7D62CB4-7CC5-58F5-EC60-25A5DD66CC32}"/>
              </a:ext>
            </a:extLst>
          </p:cNvPr>
          <p:cNvSpPr>
            <a:spLocks noGrp="1"/>
          </p:cNvSpPr>
          <p:nvPr>
            <p:ph idx="1"/>
          </p:nvPr>
        </p:nvSpPr>
        <p:spPr>
          <a:xfrm rot="10800000" flipH="1" flipV="1">
            <a:off x="847911" y="2929678"/>
            <a:ext cx="10496177" cy="3712276"/>
          </a:xfrm>
        </p:spPr>
        <p:txBody>
          <a:bodyPr>
            <a:noAutofit/>
          </a:bodyPr>
          <a:lstStyle/>
          <a:p>
            <a:r>
              <a:rPr lang="en-US" sz="4400" b="1" i="1" dirty="0">
                <a:solidFill>
                  <a:schemeClr val="tx1"/>
                </a:solidFill>
                <a:effectLst/>
                <a:latin typeface="Google Sans"/>
              </a:rPr>
              <a:t>Cloud Foundry is the premier industry standard Platform-as-a-Service (</a:t>
            </a:r>
            <a:r>
              <a:rPr lang="en-US" sz="4400" b="1" i="1" dirty="0" err="1">
                <a:solidFill>
                  <a:schemeClr val="tx1"/>
                </a:solidFill>
                <a:effectLst/>
                <a:latin typeface="Google Sans"/>
              </a:rPr>
              <a:t>PaaS</a:t>
            </a:r>
            <a:r>
              <a:rPr lang="en-US" sz="4400" b="1" i="1" dirty="0">
                <a:solidFill>
                  <a:schemeClr val="tx1"/>
                </a:solidFill>
                <a:effectLst/>
                <a:latin typeface="Google Sans"/>
              </a:rPr>
              <a:t>) that ensures the fastest, easiest, and most reliable deployment of cloud-native apps.</a:t>
            </a:r>
            <a:endParaRPr lang="en-US" sz="4400" b="1" i="1" dirty="0">
              <a:solidFill>
                <a:schemeClr val="tx1"/>
              </a:solidFill>
            </a:endParaRPr>
          </a:p>
        </p:txBody>
      </p:sp>
    </p:spTree>
    <p:extLst>
      <p:ext uri="{BB962C8B-B14F-4D97-AF65-F5344CB8AC3E}">
        <p14:creationId xmlns:p14="http://schemas.microsoft.com/office/powerpoint/2010/main" val="128210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F28F21EE-4048-7754-6404-66A23930DF51}"/>
              </a:ext>
            </a:extLst>
          </p:cNvPr>
          <p:cNvPicPr>
            <a:picLocks noGrp="1" noChangeAspect="1"/>
          </p:cNvPicPr>
          <p:nvPr>
            <p:ph idx="1"/>
          </p:nvPr>
        </p:nvPicPr>
        <p:blipFill>
          <a:blip r:embed="rId2"/>
          <a:stretch>
            <a:fillRect/>
          </a:stretch>
        </p:blipFill>
        <p:spPr>
          <a:xfrm>
            <a:off x="-28091" y="1"/>
            <a:ext cx="5369214" cy="6858000"/>
          </a:xfrm>
          <a:effectLst>
            <a:outerShdw blurRad="76200" dist="12700" dir="2700000" sy="-23000" kx="-800400" algn="bl" rotWithShape="0">
              <a:prstClr val="black">
                <a:alpha val="20000"/>
              </a:prstClr>
            </a:outerShdw>
            <a:reflection blurRad="6350" stA="50000" endA="300" endPos="90000" dist="50800" dir="5400000" sy="-100000" algn="bl" rotWithShape="0"/>
          </a:effectLst>
        </p:spPr>
      </p:pic>
      <p:pic>
        <p:nvPicPr>
          <p:cNvPr id="7" name="Picture 7">
            <a:extLst>
              <a:ext uri="{FF2B5EF4-FFF2-40B4-BE49-F238E27FC236}">
                <a16:creationId xmlns:a16="http://schemas.microsoft.com/office/drawing/2014/main" id="{58D0F308-EA2C-B1E1-97D7-C6610EB24611}"/>
              </a:ext>
            </a:extLst>
          </p:cNvPr>
          <p:cNvPicPr>
            <a:picLocks noChangeAspect="1"/>
          </p:cNvPicPr>
          <p:nvPr/>
        </p:nvPicPr>
        <p:blipFill>
          <a:blip r:embed="rId3"/>
          <a:stretch>
            <a:fillRect/>
          </a:stretch>
        </p:blipFill>
        <p:spPr>
          <a:xfrm>
            <a:off x="5118097" y="0"/>
            <a:ext cx="7073903" cy="6773099"/>
          </a:xfrm>
          <a:prstGeom prst="rect">
            <a:avLst/>
          </a:prstGeom>
          <a:effectLst>
            <a:reflection blurRad="6350" stA="50000" endA="300" endPos="55000" dir="5400000" sy="-100000" algn="bl" rotWithShape="0"/>
          </a:effectLst>
        </p:spPr>
      </p:pic>
      <p:sp>
        <p:nvSpPr>
          <p:cNvPr id="9" name="Title 8">
            <a:extLst>
              <a:ext uri="{FF2B5EF4-FFF2-40B4-BE49-F238E27FC236}">
                <a16:creationId xmlns:a16="http://schemas.microsoft.com/office/drawing/2014/main" id="{CE1411E2-8FE9-D086-D489-CCB9532626F3}"/>
              </a:ext>
            </a:extLst>
          </p:cNvPr>
          <p:cNvSpPr>
            <a:spLocks noGrp="1"/>
          </p:cNvSpPr>
          <p:nvPr>
            <p:ph type="title"/>
          </p:nvPr>
        </p:nvSpPr>
        <p:spPr>
          <a:xfrm>
            <a:off x="2470172" y="84901"/>
            <a:ext cx="8761413" cy="1360891"/>
          </a:xfrm>
        </p:spPr>
        <p:txBody>
          <a:bodyPr/>
          <a:lstStyle/>
          <a:p>
            <a:r>
              <a:rPr lang="en-US" dirty="0">
                <a:solidFill>
                  <a:srgbClr val="C00000"/>
                </a:solidFill>
              </a:rPr>
              <a:t>IBM</a:t>
            </a:r>
            <a:r>
              <a:rPr lang="en-US" dirty="0"/>
              <a:t> </a:t>
            </a:r>
            <a:r>
              <a:rPr lang="en-US" dirty="0">
                <a:solidFill>
                  <a:srgbClr val="C00000"/>
                </a:solidFill>
              </a:rPr>
              <a:t>CLOUD</a:t>
            </a:r>
            <a:r>
              <a:rPr lang="en-US" dirty="0"/>
              <a:t> </a:t>
            </a:r>
            <a:r>
              <a:rPr lang="en-US" dirty="0">
                <a:solidFill>
                  <a:srgbClr val="C00000"/>
                </a:solidFill>
              </a:rPr>
              <a:t>PAK</a:t>
            </a:r>
            <a:r>
              <a:rPr lang="en-US" dirty="0"/>
              <a:t> </a:t>
            </a:r>
            <a:r>
              <a:rPr lang="en-US" dirty="0">
                <a:solidFill>
                  <a:srgbClr val="C00000"/>
                </a:solidFill>
              </a:rPr>
              <a:t>SYSTEM</a:t>
            </a:r>
          </a:p>
        </p:txBody>
      </p:sp>
    </p:spTree>
    <p:extLst>
      <p:ext uri="{BB962C8B-B14F-4D97-AF65-F5344CB8AC3E}">
        <p14:creationId xmlns:p14="http://schemas.microsoft.com/office/powerpoint/2010/main" val="3079193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3A02F-F0DC-75EF-5238-8AC25217440E}"/>
              </a:ext>
            </a:extLst>
          </p:cNvPr>
          <p:cNvSpPr>
            <a:spLocks noGrp="1"/>
          </p:cNvSpPr>
          <p:nvPr>
            <p:ph type="title"/>
          </p:nvPr>
        </p:nvSpPr>
        <p:spPr/>
        <p:txBody>
          <a:bodyPr/>
          <a:lstStyle/>
          <a:p>
            <a:r>
              <a:rPr lang="en-US" sz="3200" b="1" i="1" dirty="0"/>
              <a:t>CREATE APP ON IBM CLOUD</a:t>
            </a:r>
          </a:p>
        </p:txBody>
      </p:sp>
      <p:sp>
        <p:nvSpPr>
          <p:cNvPr id="3" name="Content Placeholder 2">
            <a:extLst>
              <a:ext uri="{FF2B5EF4-FFF2-40B4-BE49-F238E27FC236}">
                <a16:creationId xmlns:a16="http://schemas.microsoft.com/office/drawing/2014/main" id="{5EF669C5-2E26-6CC1-4970-3CC326698E5F}"/>
              </a:ext>
            </a:extLst>
          </p:cNvPr>
          <p:cNvSpPr>
            <a:spLocks noGrp="1"/>
          </p:cNvSpPr>
          <p:nvPr>
            <p:ph idx="1"/>
          </p:nvPr>
        </p:nvSpPr>
        <p:spPr>
          <a:xfrm>
            <a:off x="485588" y="2603500"/>
            <a:ext cx="10795000" cy="4254500"/>
          </a:xfrm>
        </p:spPr>
        <p:txBody>
          <a:bodyPr>
            <a:noAutofit/>
          </a:bodyPr>
          <a:lstStyle/>
          <a:p>
            <a:pPr fontAlgn="base"/>
            <a:r>
              <a:rPr lang="en-US" sz="2400" b="0" i="0">
                <a:solidFill>
                  <a:srgbClr val="2D3F49"/>
                </a:solidFill>
                <a:effectLst/>
                <a:latin typeface="IBM Plex Sans" panose="020B0503050203000203" pitchFamily="34" charset="0"/>
              </a:rPr>
              <a:t>When you create an app in IBM Cloud, you can begin with a starter. A </a:t>
            </a:r>
            <a:r>
              <a:rPr lang="en-US" sz="2400" b="0" i="1">
                <a:solidFill>
                  <a:srgbClr val="2D3F49"/>
                </a:solidFill>
                <a:effectLst/>
                <a:latin typeface="inherit"/>
              </a:rPr>
              <a:t>starter</a:t>
            </a:r>
            <a:r>
              <a:rPr lang="en-US" sz="2400" b="0" i="0">
                <a:solidFill>
                  <a:srgbClr val="2D3F49"/>
                </a:solidFill>
                <a:effectLst/>
                <a:latin typeface="IBM Plex Sans" panose="020B0503050203000203" pitchFamily="34" charset="0"/>
              </a:rPr>
              <a:t> is a template that includes predefined services and app code that is configured with a particular buildpack.</a:t>
            </a:r>
          </a:p>
          <a:p>
            <a:pPr fontAlgn="base"/>
            <a:r>
              <a:rPr lang="en-US" sz="2400" b="0" i="0">
                <a:solidFill>
                  <a:srgbClr val="2D3F49"/>
                </a:solidFill>
                <a:effectLst/>
                <a:latin typeface="IBM Plex Sans" panose="020B0503050203000203" pitchFamily="34" charset="0"/>
              </a:rPr>
              <a:t>A </a:t>
            </a:r>
            <a:r>
              <a:rPr lang="en-US" sz="2400" b="0" i="1">
                <a:solidFill>
                  <a:srgbClr val="2D3F49"/>
                </a:solidFill>
                <a:effectLst/>
                <a:latin typeface="inherit"/>
              </a:rPr>
              <a:t>runtime</a:t>
            </a:r>
            <a:r>
              <a:rPr lang="en-US" sz="2400" b="0" i="0">
                <a:solidFill>
                  <a:srgbClr val="2D3F49"/>
                </a:solidFill>
                <a:effectLst/>
                <a:latin typeface="IBM Plex Sans" panose="020B0503050203000203" pitchFamily="34" charset="0"/>
              </a:rPr>
              <a:t> is the set of resources that is used to run an app. IBM Cloud provides runtime environments as containers for different types of apps. The runtime environments are integrated as buildpacks into IBM Cloud, are automatically configured for use, and require little to no maintenance.</a:t>
            </a:r>
          </a:p>
        </p:txBody>
      </p:sp>
    </p:spTree>
    <p:extLst>
      <p:ext uri="{BB962C8B-B14F-4D97-AF65-F5344CB8AC3E}">
        <p14:creationId xmlns:p14="http://schemas.microsoft.com/office/powerpoint/2010/main" val="1669211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5145C-532B-D011-D7A3-6D7F779CB484}"/>
              </a:ext>
            </a:extLst>
          </p:cNvPr>
          <p:cNvSpPr>
            <a:spLocks noGrp="1"/>
          </p:cNvSpPr>
          <p:nvPr>
            <p:ph type="title"/>
          </p:nvPr>
        </p:nvSpPr>
        <p:spPr>
          <a:xfrm rot="10800000" flipV="1">
            <a:off x="2905995" y="472233"/>
            <a:ext cx="8761413" cy="2278530"/>
          </a:xfrm>
        </p:spPr>
        <p:txBody>
          <a:bodyPr/>
          <a:lstStyle/>
          <a:p>
            <a:r>
              <a:rPr lang="en-US" b="1" i="1" dirty="0">
                <a:solidFill>
                  <a:srgbClr val="242424"/>
                </a:solidFill>
                <a:effectLst/>
                <a:latin typeface="sohne"/>
              </a:rPr>
              <a:t>CLOUDANT DATABASE USE</a:t>
            </a:r>
            <a:br>
              <a:rPr lang="en-US" b="1" i="0" dirty="0">
                <a:solidFill>
                  <a:srgbClr val="242424"/>
                </a:solidFill>
                <a:effectLst/>
                <a:latin typeface="sohne"/>
              </a:rPr>
            </a:br>
            <a:endParaRPr lang="en-US" dirty="0"/>
          </a:p>
        </p:txBody>
      </p:sp>
      <p:sp>
        <p:nvSpPr>
          <p:cNvPr id="5" name="Content Placeholder 4">
            <a:extLst>
              <a:ext uri="{FF2B5EF4-FFF2-40B4-BE49-F238E27FC236}">
                <a16:creationId xmlns:a16="http://schemas.microsoft.com/office/drawing/2014/main" id="{5497473F-57C9-92A9-B402-A4E248DF9B23}"/>
              </a:ext>
            </a:extLst>
          </p:cNvPr>
          <p:cNvSpPr>
            <a:spLocks noGrp="1"/>
          </p:cNvSpPr>
          <p:nvPr>
            <p:ph idx="1"/>
          </p:nvPr>
        </p:nvSpPr>
        <p:spPr>
          <a:xfrm rot="10800000" flipV="1">
            <a:off x="1416655" y="1984531"/>
            <a:ext cx="9358690" cy="4883353"/>
          </a:xfrm>
        </p:spPr>
        <p:txBody>
          <a:bodyPr>
            <a:noAutofit/>
          </a:bodyPr>
          <a:lstStyle/>
          <a:p>
            <a:r>
              <a:rPr lang="en-US" sz="4000" b="0" i="0" dirty="0">
                <a:solidFill>
                  <a:schemeClr val="tx1"/>
                </a:solidFill>
                <a:effectLst/>
                <a:latin typeface="Google Sans"/>
              </a:rPr>
              <a:t>IBM </a:t>
            </a:r>
            <a:r>
              <a:rPr lang="en-US" sz="4000" b="0" i="0" dirty="0" err="1">
                <a:solidFill>
                  <a:schemeClr val="tx1"/>
                </a:solidFill>
                <a:effectLst/>
                <a:latin typeface="Google Sans"/>
              </a:rPr>
              <a:t>Cloudant</a:t>
            </a:r>
            <a:r>
              <a:rPr lang="en-US" sz="4000" b="0" i="0" dirty="0">
                <a:solidFill>
                  <a:schemeClr val="tx1"/>
                </a:solidFill>
                <a:effectLst/>
                <a:latin typeface="Google Sans"/>
              </a:rPr>
              <a:t> is a document database that uses a JSON document store. This </a:t>
            </a:r>
            <a:r>
              <a:rPr lang="en-US" sz="4000" b="0" i="0" dirty="0" err="1">
                <a:solidFill>
                  <a:schemeClr val="tx1"/>
                </a:solidFill>
                <a:effectLst/>
                <a:latin typeface="Google Sans"/>
              </a:rPr>
              <a:t>schemaless</a:t>
            </a:r>
            <a:r>
              <a:rPr lang="en-US" sz="4000" b="0" i="0" dirty="0">
                <a:solidFill>
                  <a:schemeClr val="tx1"/>
                </a:solidFill>
                <a:effectLst/>
                <a:latin typeface="Google Sans"/>
              </a:rPr>
              <a:t> database is useful for operations powered by unstructured data such as big data analytics and artificial intelligence. In this guided project, you will work with database operations from the IBM </a:t>
            </a:r>
            <a:r>
              <a:rPr lang="en-US" sz="4000" b="0" i="0" dirty="0" err="1">
                <a:solidFill>
                  <a:schemeClr val="tx1"/>
                </a:solidFill>
                <a:effectLst/>
                <a:latin typeface="Google Sans"/>
              </a:rPr>
              <a:t>Cloudant</a:t>
            </a:r>
            <a:r>
              <a:rPr lang="en-US" sz="4000" b="0" i="0" dirty="0">
                <a:solidFill>
                  <a:schemeClr val="tx1"/>
                </a:solidFill>
                <a:effectLst/>
                <a:latin typeface="Google Sans"/>
              </a:rPr>
              <a:t> dashboard.</a:t>
            </a:r>
            <a:endParaRPr lang="en-US" sz="4000" dirty="0">
              <a:solidFill>
                <a:schemeClr val="tx1"/>
              </a:solidFill>
            </a:endParaRPr>
          </a:p>
        </p:txBody>
      </p:sp>
    </p:spTree>
    <p:extLst>
      <p:ext uri="{BB962C8B-B14F-4D97-AF65-F5344CB8AC3E}">
        <p14:creationId xmlns:p14="http://schemas.microsoft.com/office/powerpoint/2010/main" val="1374845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EFD4-659D-6FD0-F3E5-36ADBB81CDF0}"/>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EDA087D6-B430-9EEF-3C7C-552D7EFD4644}"/>
              </a:ext>
            </a:extLst>
          </p:cNvPr>
          <p:cNvPicPr>
            <a:picLocks noGrp="1" noChangeAspect="1"/>
          </p:cNvPicPr>
          <p:nvPr>
            <p:ph idx="1"/>
          </p:nvPr>
        </p:nvPicPr>
        <p:blipFill>
          <a:blip r:embed="rId2"/>
          <a:stretch>
            <a:fillRect/>
          </a:stretch>
        </p:blipFill>
        <p:spPr>
          <a:xfrm>
            <a:off x="0" y="-653676"/>
            <a:ext cx="12531911" cy="8292352"/>
          </a:xfrm>
        </p:spPr>
      </p:pic>
    </p:spTree>
    <p:extLst>
      <p:ext uri="{BB962C8B-B14F-4D97-AF65-F5344CB8AC3E}">
        <p14:creationId xmlns:p14="http://schemas.microsoft.com/office/powerpoint/2010/main" val="20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45CB-AEE8-A318-942C-EF0A99970CC9}"/>
              </a:ext>
            </a:extLst>
          </p:cNvPr>
          <p:cNvSpPr>
            <a:spLocks noGrp="1"/>
          </p:cNvSpPr>
          <p:nvPr>
            <p:ph type="title"/>
          </p:nvPr>
        </p:nvSpPr>
        <p:spPr>
          <a:xfrm>
            <a:off x="635000" y="663015"/>
            <a:ext cx="5460999" cy="5472206"/>
          </a:xfrm>
        </p:spPr>
        <p:txBody>
          <a:bodyPr/>
          <a:lstStyle/>
          <a:p>
            <a:r>
              <a:rPr lang="en-US" sz="2000" b="1" i="0" u="sng" dirty="0">
                <a:effectLst/>
                <a:latin typeface="-apple-system"/>
              </a:rPr>
              <a:t>Setup Cloud Object Storage </a:t>
            </a:r>
            <a:br>
              <a:rPr lang="en-US" sz="2000" b="1" i="0" u="sng" dirty="0">
                <a:effectLst/>
                <a:latin typeface="-apple-system"/>
              </a:rPr>
            </a:br>
            <a:br>
              <a:rPr lang="en-US" sz="2000" b="1" i="0" u="sng" dirty="0">
                <a:effectLst/>
                <a:latin typeface="-apple-system"/>
              </a:rPr>
            </a:br>
            <a:r>
              <a:rPr lang="en-US" sz="2000" b="0" i="0" dirty="0">
                <a:effectLst/>
                <a:latin typeface="-apple-system"/>
              </a:rPr>
              <a:t>Object Storage is a highly scalable cloud-based storage service within IBM Cloud that is designed for resiliency, durability, and security. The service can be managed via the self-service portal or through a robust set of REST-based APIs.</a:t>
            </a:r>
            <a:endParaRPr lang="en-US" sz="2000" dirty="0"/>
          </a:p>
        </p:txBody>
      </p:sp>
      <p:sp>
        <p:nvSpPr>
          <p:cNvPr id="8" name="Text Placeholder 7">
            <a:extLst>
              <a:ext uri="{FF2B5EF4-FFF2-40B4-BE49-F238E27FC236}">
                <a16:creationId xmlns:a16="http://schemas.microsoft.com/office/drawing/2014/main" id="{29FA1FBD-D078-BE78-062C-143157FCFB20}"/>
              </a:ext>
            </a:extLst>
          </p:cNvPr>
          <p:cNvSpPr>
            <a:spLocks noGrp="1"/>
          </p:cNvSpPr>
          <p:nvPr>
            <p:ph type="body" idx="1"/>
          </p:nvPr>
        </p:nvSpPr>
        <p:spPr>
          <a:xfrm>
            <a:off x="6615412" y="2434850"/>
            <a:ext cx="3757545" cy="2283824"/>
          </a:xfrm>
        </p:spPr>
        <p:txBody>
          <a:bodyPr/>
          <a:lstStyle/>
          <a:p>
            <a:endParaRPr lang="en-US" dirty="0"/>
          </a:p>
        </p:txBody>
      </p:sp>
      <p:pic>
        <p:nvPicPr>
          <p:cNvPr id="17" name="Picture 16">
            <a:extLst>
              <a:ext uri="{FF2B5EF4-FFF2-40B4-BE49-F238E27FC236}">
                <a16:creationId xmlns:a16="http://schemas.microsoft.com/office/drawing/2014/main" id="{33F5A93B-E171-0E58-7D3A-109FE8BDE3DB}"/>
              </a:ext>
            </a:extLst>
          </p:cNvPr>
          <p:cNvPicPr>
            <a:picLocks noChangeAspect="1"/>
          </p:cNvPicPr>
          <p:nvPr/>
        </p:nvPicPr>
        <p:blipFill>
          <a:blip r:embed="rId2"/>
          <a:stretch>
            <a:fillRect/>
          </a:stretch>
        </p:blipFill>
        <p:spPr>
          <a:xfrm>
            <a:off x="6095999" y="485588"/>
            <a:ext cx="5744883" cy="5901765"/>
          </a:xfrm>
          <a:prstGeom prst="rect">
            <a:avLst/>
          </a:prstGeom>
        </p:spPr>
      </p:pic>
    </p:spTree>
    <p:extLst>
      <p:ext uri="{BB962C8B-B14F-4D97-AF65-F5344CB8AC3E}">
        <p14:creationId xmlns:p14="http://schemas.microsoft.com/office/powerpoint/2010/main" val="4258793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 Boardroom</vt:lpstr>
      <vt:lpstr>E –COMMERCE APPLICATION        IBM CLOUD FOUNDRY</vt:lpstr>
      <vt:lpstr>PowerPoint Presentation</vt:lpstr>
      <vt:lpstr>What is e-commerce? E-commerce (electronic commerce) is the buying and selling of goods and services, or the transmitting of funds or data, over an electronic network, primarily the internet</vt:lpstr>
      <vt:lpstr>What is Cloud Foundry </vt:lpstr>
      <vt:lpstr>IBM CLOUD PAK SYSTEM</vt:lpstr>
      <vt:lpstr>CREATE APP ON IBM CLOUD</vt:lpstr>
      <vt:lpstr>CLOUDANT DATABASE USE </vt:lpstr>
      <vt:lpstr>PowerPoint Presentation</vt:lpstr>
      <vt:lpstr>Setup Cloud Object Storage   Object Storage is a highly scalable cloud-based storage service within IBM Cloud that is designed for resiliency, durability, and security. The service can be managed via the self-service portal or through a robust set of REST-based APIs.</vt:lpstr>
      <vt:lpstr>Setup actions and a trigger in Cloud Functions.     Cloud Functions is Function-as-a-Service (FaaS) platform within IBM Cloud that is built on top of Apache OpenWhisk. Similar to the serverless offerings like AWS Lambda and Azure Functions, it provides the ability to execute lightweight code in response to events in a cost-effective manner (i.e. you incur costs only when the code is executing).</vt:lpstr>
      <vt:lpstr>PowerPoint Presentation</vt:lpstr>
      <vt:lpstr>Verify the end to end process is working</vt:lpstr>
      <vt:lpstr>CONCLUSION: </vt:lpstr>
      <vt:lpstr>Concepts Three components are required to deploy an application as a cloud service in Azure: Service Definition The cloud service definition file (.csdef) defines the service model, including the number of roles. Service Configuration The cloud service configuration file (.cscfg) provides configuration settings for the cloud service and individual roles, including the number of role instances. Service Package The service package (.cspkg) contains the application code and configurations and the service definition file. </vt:lpstr>
      <vt:lpstr>IBM WATSON KNOWLEDGE CATALOG</vt:lpstr>
      <vt:lpstr>IBM uses Red Hat OpenShift on IBM Cloud, the market-leading hybrid cloud container platform for hybrid solutions that enables you to build once and deploy anywhere</vt:lpstr>
      <vt:lpstr>In general, PaaS solutions have three main parts: Cloud infrastructure including virtual machines (VMs), operating system software, storage, networking, firewalls.</vt:lpstr>
      <vt:lpstr>Which cloud has highest demand? Conclusion. Today, Amazon Web Services is leading the public cloud market and is continuing to grow. At the same time, Microsoft Azure and Google Cloud Platform are also progressing to gain market share. Many companies which have already finished moving to the cloud are now considering a multi-platform approach. </vt:lpstr>
      <vt:lpstr>Kubernetes  The future of cloud computing is very exciting. With the advent of Kubernetes, we will see more and more companies move to the cloud. Kubernetes is a game changer because it makes it easy to manage and deploy applications in the cloud. With Kubernetes, you can scale application up or down as needed.</vt:lpstr>
      <vt:lpstr>Developers use Cloud Foundry across every stage of the application development life-cycle, a container-based architecture suited for a multi-cloud environment. That portability translates to an ability to utilize the cloud platform that is the best fit for the app, without refactoring the app itself.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–COMMERCE APPLICTION        IBM CLOUD FOUNDRY</dc:title>
  <dc:creator>gltharun2007@gmail.com</dc:creator>
  <cp:lastModifiedBy>916381059360</cp:lastModifiedBy>
  <cp:revision>8</cp:revision>
  <dcterms:created xsi:type="dcterms:W3CDTF">2023-09-28T14:48:43Z</dcterms:created>
  <dcterms:modified xsi:type="dcterms:W3CDTF">2023-09-28T17:31:50Z</dcterms:modified>
</cp:coreProperties>
</file>