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D5D0K8f0PTS2Fk7h7S8CWA5Nd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customschemas.google.com/relationships/presentationmetadata" Target="meta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aranjeetkaur.github.io/About-M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1.jpg"/><Relationship Id="rId8" Type="http://schemas.openxmlformats.org/officeDocument/2006/relationships/hyperlink" Target="https://doi.org/10.5281/zenodo.3332807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hyperlink" Target="https://saranjeetkaur.github.io/About-Me/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s://bit.ly/APAN53_RSE_Asia" TargetMode="External"/><Relationship Id="rId8" Type="http://schemas.openxmlformats.org/officeDocument/2006/relationships/hyperlink" Target="https://github.com/SaranjeetKaur/APAN53_RSE_Asi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10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hyperlink" Target="https://saranjeetkaur.github.io/About-Me/" TargetMode="External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hyperlink" Target="https://society-rse.org/" TargetMode="External"/><Relationship Id="rId6" Type="http://schemas.openxmlformats.org/officeDocument/2006/relationships/hyperlink" Target="https://society-rse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jpg"/><Relationship Id="rId5" Type="http://schemas.openxmlformats.org/officeDocument/2006/relationships/hyperlink" Target="https://doi.org/10.5281/zenodo.333280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5.jpg"/><Relationship Id="rId5" Type="http://schemas.openxmlformats.org/officeDocument/2006/relationships/hyperlink" Target="https://doi.org/10.5281/zenodo.333280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penlifesci.org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hyperlink" Target="https://openlifesci.org/" TargetMode="External"/><Relationship Id="rId7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jpg"/><Relationship Id="rId5" Type="http://schemas.openxmlformats.org/officeDocument/2006/relationships/image" Target="../media/image20.jp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se-asia.github.io/RSE_Asia/" TargetMode="External"/><Relationship Id="rId4" Type="http://schemas.openxmlformats.org/officeDocument/2006/relationships/hyperlink" Target="https://forms.gle/KAh8dqiMLtFurfkL8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8.png"/><Relationship Id="rId7" Type="http://schemas.openxmlformats.org/officeDocument/2006/relationships/hyperlink" Target="https://github.com/rse-asia" TargetMode="External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ociety-rse.org/events/pilot-mentoring-programme/" TargetMode="External"/><Relationship Id="rId4" Type="http://schemas.openxmlformats.org/officeDocument/2006/relationships/hyperlink" Target="https://openlifesci.org/ols-5/projects-participants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4294967295" type="subTitle"/>
          </p:nvPr>
        </p:nvSpPr>
        <p:spPr>
          <a:xfrm>
            <a:off x="124850" y="1954200"/>
            <a:ext cx="40452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Saranjeet Kaur Bhogal</a:t>
            </a:r>
            <a:b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https://saranjeetkaur.github.io/About-Me/</a:t>
            </a:r>
            <a:endParaRPr b="0" i="0" sz="16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275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 title="APAN53 logo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-3950"/>
            <a:ext cx="1459522" cy="86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56" name="Google Shape;56;p1" title="RSE Asia logo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6709" y="0"/>
            <a:ext cx="1177292" cy="7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 title="CC BY NC license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3825" y="4745800"/>
            <a:ext cx="948775" cy="3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 title="Useful project components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84554" y="884362"/>
            <a:ext cx="4359444" cy="34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5655850" y="448335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Illustration used under a CC-BY licence  DOI: </a:t>
            </a:r>
            <a:r>
              <a:rPr b="0" i="0" lang="en" sz="700" u="none" cap="none" strike="noStrike">
                <a:solidFill>
                  <a:srgbClr val="0071B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10.5281/zenodo.3332807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567150" y="182550"/>
            <a:ext cx="61983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Software Engineering initiative in Asia region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 title="Zenodo DOI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70050" y="4793963"/>
            <a:ext cx="2199450" cy="2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0" title="APAN53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60" name="Google Shape;160;p10"/>
          <p:cNvSpPr txBox="1"/>
          <p:nvPr/>
        </p:nvSpPr>
        <p:spPr>
          <a:xfrm>
            <a:off x="3647800" y="205275"/>
            <a:ext cx="17268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0" title="Photo of Saranjee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325" y="916988"/>
            <a:ext cx="1401750" cy="18816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 txBox="1"/>
          <p:nvPr/>
        </p:nvSpPr>
        <p:spPr>
          <a:xfrm>
            <a:off x="1823950" y="3011300"/>
            <a:ext cx="537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Saranjeet Kaur Bhogal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https://saranjeetkaur.github.io/About-Me/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66300" y="3734376"/>
            <a:ext cx="409124" cy="3927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/>
        </p:nvSpPr>
        <p:spPr>
          <a:xfrm>
            <a:off x="3431825" y="3730675"/>
            <a:ext cx="3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@qwertyquesting, @RSE_Asia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2465100" y="4478300"/>
            <a:ext cx="421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4DD0E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 of this talk</a:t>
            </a:r>
            <a:br>
              <a:rPr lang="en" sz="1000"/>
            </a:br>
            <a:r>
              <a:rPr lang="en" sz="1000"/>
              <a:t>Also available on </a:t>
            </a:r>
            <a:r>
              <a:rPr lang="en" sz="1000" u="sng">
                <a:solidFill>
                  <a:srgbClr val="4DD0E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262350" y="205275"/>
            <a:ext cx="2692200" cy="5541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myself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" title="Statistician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0275" y="1239575"/>
            <a:ext cx="1286000" cy="1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3989275" y="858700"/>
            <a:ext cx="172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Statistician</a:t>
            </a:r>
            <a:endParaRPr b="1" i="0" sz="19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2" title="Hom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0150" y="1289800"/>
            <a:ext cx="1286000" cy="128195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6159150" y="858688"/>
            <a:ext cx="172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Indian</a:t>
            </a:r>
            <a:endParaRPr b="1" i="0" sz="19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0" y="1436163"/>
            <a:ext cx="387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Saranjeet Kaur Bhogal (She/ her)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@qwertyquesting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@SaranjeetKaur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https://saranjeetkaur.github.io/About-Me/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2" title="RSE Asia logo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488" y="3351750"/>
            <a:ext cx="1851925" cy="11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/>
          <p:nvPr/>
        </p:nvSpPr>
        <p:spPr>
          <a:xfrm>
            <a:off x="2017438" y="2874750"/>
            <a:ext cx="172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Project Lead</a:t>
            </a:r>
            <a:endParaRPr b="1" i="0" sz="19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2" title="NumFOCUS Project Incubator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37275" y="3121750"/>
            <a:ext cx="2571750" cy="14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/>
        </p:nvSpPr>
        <p:spPr>
          <a:xfrm>
            <a:off x="5083200" y="3030175"/>
            <a:ext cx="366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Founding Committee Member</a:t>
            </a:r>
            <a:endParaRPr b="1" i="0" sz="19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2" title="APAN53 logo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77" name="Google Shape;77;p2"/>
          <p:cNvSpPr txBox="1"/>
          <p:nvPr/>
        </p:nvSpPr>
        <p:spPr>
          <a:xfrm>
            <a:off x="3264925" y="12657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2347" y="1857416"/>
            <a:ext cx="152824" cy="14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2350" y="2058400"/>
            <a:ext cx="152825" cy="1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050">
                <a:solidFill>
                  <a:srgbClr val="555555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1155CC"/>
                </a:solidFill>
                <a:highlight>
                  <a:schemeClr val="dk1"/>
                </a:highlight>
              </a:rPr>
              <a:t> </a:t>
            </a:r>
            <a:endParaRPr>
              <a:solidFill>
                <a:srgbClr val="1155CC"/>
              </a:solidFill>
              <a:highlight>
                <a:schemeClr val="dk1"/>
              </a:highlight>
            </a:endParaRPr>
          </a:p>
        </p:txBody>
      </p:sp>
      <p:pic>
        <p:nvPicPr>
          <p:cNvPr id="85" name="Google Shape;85;p3" title="APAN53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86" name="Google Shape;86;p3"/>
          <p:cNvSpPr txBox="1"/>
          <p:nvPr/>
        </p:nvSpPr>
        <p:spPr>
          <a:xfrm>
            <a:off x="262350" y="205275"/>
            <a:ext cx="54939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Society of Research Software Engineering (RSE)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 title="Society of RSE logo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7500" y="1360900"/>
            <a:ext cx="2762600" cy="315375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6198325" y="4661300"/>
            <a:ext cx="2692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 of the </a:t>
            </a:r>
            <a:r>
              <a:rPr b="0" i="0" lang="en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Society of Research Software Engineering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262350" y="762375"/>
            <a:ext cx="2089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sng" cap="none" strike="noStrike">
                <a:solidFill>
                  <a:srgbClr val="1155C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https://society-rse.org/</a:t>
            </a:r>
            <a:r>
              <a:rPr b="0" i="0" lang="en" sz="1450" u="none" cap="none" strike="noStrike">
                <a:solidFill>
                  <a:srgbClr val="1155C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1235650" y="1373525"/>
            <a:ext cx="3465900" cy="3416400"/>
          </a:xfrm>
          <a:prstGeom prst="verticalScroll">
            <a:avLst>
              <a:gd fmla="val 125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1738000" y="2104550"/>
            <a:ext cx="24612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1" lang="en" sz="1850" u="none" cap="none" strike="noStrike">
                <a:solidFill>
                  <a:srgbClr val="555555"/>
                </a:solidFill>
                <a:highlight>
                  <a:srgbClr val="D9D2E9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Founded on the belief that a world which relies on software must recognise the people who develop it.</a:t>
            </a:r>
            <a:endParaRPr b="1" i="1" sz="2200" u="none" cap="none" strike="noStrike">
              <a:solidFill>
                <a:srgbClr val="000000"/>
              </a:solidFill>
              <a:highlight>
                <a:srgbClr val="D9D2E9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idx="1" type="body"/>
          </p:nvPr>
        </p:nvSpPr>
        <p:spPr>
          <a:xfrm>
            <a:off x="311700" y="13232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850">
              <a:solidFill>
                <a:srgbClr val="555555"/>
              </a:solidFill>
              <a:highlight>
                <a:srgbClr val="D9D2E9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850">
              <a:solidFill>
                <a:srgbClr val="555555"/>
              </a:solidFill>
              <a:highlight>
                <a:srgbClr val="D9D2E9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i="1" sz="1850">
              <a:solidFill>
                <a:srgbClr val="555555"/>
              </a:solidFill>
              <a:highlight>
                <a:srgbClr val="D9D2E9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7" name="Google Shape;97;p4" title="APAN53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98" name="Google Shape;98;p4"/>
          <p:cNvSpPr txBox="1"/>
          <p:nvPr/>
        </p:nvSpPr>
        <p:spPr>
          <a:xfrm>
            <a:off x="262350" y="205275"/>
            <a:ext cx="28317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Society of RSE: Mission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4" title="Communication about research softwar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2850" y="794575"/>
            <a:ext cx="3998126" cy="368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5786450" y="456887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Illustration used under a CC-BY licence  DOI: </a:t>
            </a:r>
            <a:r>
              <a:rPr b="0" i="0" lang="en" sz="700" u="none" cap="none" strike="noStrike">
                <a:solidFill>
                  <a:srgbClr val="0071B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10.5281/zenodo.3332807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140650" y="1516925"/>
            <a:ext cx="4912500" cy="2642100"/>
          </a:xfrm>
          <a:prstGeom prst="wave">
            <a:avLst>
              <a:gd fmla="val 12500" name="adj1"/>
              <a:gd fmla="val 306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1" i="1" sz="1850" u="none" cap="none" strike="noStrike">
              <a:solidFill>
                <a:srgbClr val="555555"/>
              </a:solidFill>
              <a:highlight>
                <a:srgbClr val="D9D2E9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208600" y="2275775"/>
            <a:ext cx="47766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1" lang="en" sz="1850" u="none" cap="none" strike="noStrike">
                <a:solidFill>
                  <a:srgbClr val="555555"/>
                </a:solidFill>
                <a:highlight>
                  <a:srgbClr val="CFE2F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To establish a research environment that </a:t>
            </a:r>
            <a:br>
              <a:rPr b="1" i="1" lang="en" sz="1850" u="none" cap="none" strike="noStrike">
                <a:solidFill>
                  <a:srgbClr val="555555"/>
                </a:solidFill>
                <a:highlight>
                  <a:srgbClr val="CFE2F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b="1" i="1" lang="en" sz="1850" u="none" cap="none" strike="noStrike">
                <a:solidFill>
                  <a:srgbClr val="555555"/>
                </a:solidFill>
                <a:highlight>
                  <a:srgbClr val="CFE2F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recognises the vital role of software in research. </a:t>
            </a:r>
            <a:endParaRPr b="1" i="1" sz="1850" u="none" cap="none" strike="noStrike">
              <a:solidFill>
                <a:srgbClr val="555555"/>
              </a:solidFill>
              <a:highlight>
                <a:srgbClr val="CFE2F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262350" y="10921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RSE movements concentrated in the global north so far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Lack of the movements in the global south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Hence the need for RSE Asia association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08" name="Google Shape;108;p5" title="APAN53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09" name="Google Shape;109;p5"/>
          <p:cNvSpPr txBox="1"/>
          <p:nvPr/>
        </p:nvSpPr>
        <p:spPr>
          <a:xfrm>
            <a:off x="262350" y="205275"/>
            <a:ext cx="34044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Lack of RSE in global south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5" title="People find solutions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008025"/>
            <a:ext cx="4130248" cy="33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5304250" y="439807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Illustration used under a CC-BY licence  DOI: </a:t>
            </a:r>
            <a:r>
              <a:rPr b="0" i="0" lang="en" sz="700" u="none" cap="none" strike="noStrike">
                <a:solidFill>
                  <a:srgbClr val="0071BC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10.5281/zenodo.3332807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190875" y="1195450"/>
            <a:ext cx="4540800" cy="3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Open Life Science</a:t>
            </a:r>
            <a:r>
              <a:rPr lang="en">
                <a:solidFill>
                  <a:schemeClr val="lt1"/>
                </a:solidFill>
              </a:rPr>
              <a:t> is a programme to build Open Science ambassadors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Build RSE Asia Association during Cohort-4 of this Programme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It was a joint work with Jyoti Bhogal (  @JyotiBhogal7) and was mentored by Anne Fouilloux (     @AnneFouilloux)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Launch RSE Asia on the first international RSE day (October 2021)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7" name="Google Shape;117;p6" title="APAN53 logo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18" name="Google Shape;118;p6"/>
          <p:cNvSpPr txBox="1"/>
          <p:nvPr/>
        </p:nvSpPr>
        <p:spPr>
          <a:xfrm>
            <a:off x="262350" y="205275"/>
            <a:ext cx="58053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RSE Asia Association and Open Life Science (OLS)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6" title="Open Life Science Logo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3050" y="855625"/>
            <a:ext cx="3948550" cy="22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5816575" y="3345275"/>
            <a:ext cx="2692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 of the </a:t>
            </a:r>
            <a:r>
              <a:rPr b="0" i="0" lang="en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Open Life Science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46375" y="2191611"/>
            <a:ext cx="230226" cy="2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68187" y="2625286"/>
            <a:ext cx="230226" cy="2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7" title="APAN53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28" name="Google Shape;128;p7"/>
          <p:cNvSpPr txBox="1"/>
          <p:nvPr/>
        </p:nvSpPr>
        <p:spPr>
          <a:xfrm>
            <a:off x="262350" y="205275"/>
            <a:ext cx="44292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 Life Science Cohort-4 Graduates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7" title="Graduation Certificate from OLS-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1550" y="1170672"/>
            <a:ext cx="4326374" cy="3036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 title="Graduation Certificate from OLS-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525" y="1170675"/>
            <a:ext cx="4326374" cy="30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/>
        </p:nvSpPr>
        <p:spPr>
          <a:xfrm>
            <a:off x="1271400" y="4207025"/>
            <a:ext cx="24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@qwertyquesting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5649175" y="4207025"/>
            <a:ext cx="24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@</a:t>
            </a: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JyotiBhogal7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65525" y="4281161"/>
            <a:ext cx="230226" cy="2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57725" y="4281161"/>
            <a:ext cx="230226" cy="2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311700" y="961575"/>
            <a:ext cx="386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RSE Asia Association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     @RSE_Asia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Join our community by filling a short </a:t>
            </a:r>
            <a:r>
              <a:rPr lang="en" u="sng">
                <a:solidFill>
                  <a:schemeClr val="hlink"/>
                </a:solidFill>
                <a:hlinkClick r:id="rId4"/>
              </a:rPr>
              <a:t>Membership Form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 represent the RSE Asia Association as an observer at the meetings of the International Council of RSEs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0" name="Google Shape;140;p8" title="APAN53 logo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41" name="Google Shape;141;p8"/>
          <p:cNvSpPr txBox="1"/>
          <p:nvPr/>
        </p:nvSpPr>
        <p:spPr>
          <a:xfrm>
            <a:off x="262350" y="205275"/>
            <a:ext cx="25605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RSE Asia Association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8" title="RSE Asia Association GitHub Organization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59900" y="961575"/>
            <a:ext cx="4712027" cy="272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/>
        </p:nvSpPr>
        <p:spPr>
          <a:xfrm>
            <a:off x="4540750" y="3867675"/>
            <a:ext cx="4410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of </a:t>
            </a:r>
            <a:r>
              <a:rPr b="0" i="0" lang="en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RSE Asia Association on GitHub organization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0275" y="1426499"/>
            <a:ext cx="230226" cy="2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311700" y="904125"/>
            <a:ext cx="7935900" cy="3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I’m a mentee at the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Pilot Mentoring Programme</a:t>
            </a:r>
            <a:r>
              <a:rPr lang="en" sz="1600">
                <a:solidFill>
                  <a:schemeClr val="lt1"/>
                </a:solidFill>
              </a:rPr>
              <a:t> of the Society of RSE, mentored by Michelle Barker (     @Michelle1Barker) – working on strategies for the community building aspect of the RSE Asia Association</a:t>
            </a:r>
            <a:br>
              <a:rPr lang="en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Jyoti Bhogal (     @JyotiBhogal7) is working in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OLS-5</a:t>
            </a:r>
            <a:r>
              <a:rPr lang="en" sz="1600">
                <a:solidFill>
                  <a:schemeClr val="lt1"/>
                </a:solidFill>
              </a:rPr>
              <a:t> under the mentorship of Malvika Sharan (     @MalvikaSharan) – for the project </a:t>
            </a:r>
            <a:r>
              <a:rPr i="1" lang="en" sz="1600">
                <a:solidFill>
                  <a:schemeClr val="lt1"/>
                </a:solidFill>
              </a:rPr>
              <a:t>“Building Pathways for Onboarding to Research Software Engineering (RSE) Asia Association and Adoption of Code of Conduct”</a:t>
            </a:r>
            <a:br>
              <a:rPr b="1" lang="en" sz="3000">
                <a:solidFill>
                  <a:srgbClr val="36363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Aim to conduct awareness and participatory activities at the RSE Asia Association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50" name="Google Shape;150;p9" title="APAN53 logo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70800"/>
            <a:ext cx="969792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51" name="Google Shape;151;p9"/>
          <p:cNvSpPr txBox="1"/>
          <p:nvPr/>
        </p:nvSpPr>
        <p:spPr>
          <a:xfrm>
            <a:off x="262350" y="205275"/>
            <a:ext cx="1726800" cy="461700"/>
          </a:xfrm>
          <a:prstGeom prst="rect">
            <a:avLst/>
          </a:prstGeom>
          <a:noFill/>
          <a:ln cap="flat" cmpd="sng" w="19050">
            <a:solidFill>
              <a:srgbClr val="007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Ongoing work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17725" y="2179974"/>
            <a:ext cx="230226" cy="2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7950" y="1958949"/>
            <a:ext cx="230226" cy="2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7950" y="1257449"/>
            <a:ext cx="230226" cy="2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