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9a10198d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9a10198d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9a10198d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9a10198d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9a10198d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9a10198d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9a10198d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9a10198d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9a10198d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9a10198d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9a10198d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9a10198d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9a10198d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9a10198d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9a10198d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9a10198d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9a10198d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9a10198d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aranjeetkaur.github.io/About-Me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2.jpg"/><Relationship Id="rId8" Type="http://schemas.openxmlformats.org/officeDocument/2006/relationships/hyperlink" Target="https://doi.org/10.5281/zenodo.3332807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hyperlink" Target="https://saranjeetkaur.github.io/About-Me/" TargetMode="External"/><Relationship Id="rId6" Type="http://schemas.openxmlformats.org/officeDocument/2006/relationships/image" Target="../media/image7.png"/><Relationship Id="rId7" Type="http://schemas.openxmlformats.org/officeDocument/2006/relationships/hyperlink" Target="https://bit.ly/APAN53_RSE_Asi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0" Type="http://schemas.openxmlformats.org/officeDocument/2006/relationships/image" Target="../media/image6.png"/><Relationship Id="rId9" Type="http://schemas.openxmlformats.org/officeDocument/2006/relationships/image" Target="../media/image7.png"/><Relationship Id="rId5" Type="http://schemas.openxmlformats.org/officeDocument/2006/relationships/hyperlink" Target="https://saranjeetkaur.github.io/About-Me/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hyperlink" Target="https://society-rse.org/" TargetMode="External"/><Relationship Id="rId6" Type="http://schemas.openxmlformats.org/officeDocument/2006/relationships/hyperlink" Target="https://society-rse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5.jpg"/><Relationship Id="rId5" Type="http://schemas.openxmlformats.org/officeDocument/2006/relationships/hyperlink" Target="https://doi.org/10.5281/zenodo.333280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7.jpg"/><Relationship Id="rId5" Type="http://schemas.openxmlformats.org/officeDocument/2006/relationships/hyperlink" Target="https://doi.org/10.5281/zenodo.3332807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penlifesci.org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hyperlink" Target="https://openlifesci.org/" TargetMode="External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jpg"/><Relationship Id="rId5" Type="http://schemas.openxmlformats.org/officeDocument/2006/relationships/image" Target="../media/image14.jp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se-asia.github.io/RSE_Asia/" TargetMode="External"/><Relationship Id="rId4" Type="http://schemas.openxmlformats.org/officeDocument/2006/relationships/hyperlink" Target="https://forms.gle/KAh8dqiMLtFurfkL8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13.png"/><Relationship Id="rId7" Type="http://schemas.openxmlformats.org/officeDocument/2006/relationships/hyperlink" Target="https://github.com/rse-asia" TargetMode="External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ociety-rse.org/events/pilot-mentoring-programme/" TargetMode="External"/><Relationship Id="rId4" Type="http://schemas.openxmlformats.org/officeDocument/2006/relationships/hyperlink" Target="https://openlifesci.org/ols-5/projects-participants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subTitle"/>
          </p:nvPr>
        </p:nvSpPr>
        <p:spPr>
          <a:xfrm>
            <a:off x="124850" y="1954200"/>
            <a:ext cx="40452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Saranjeet Kaur Bhogal</a:t>
            </a:r>
            <a:br>
              <a:rPr lang="en" sz="1600">
                <a:solidFill>
                  <a:schemeClr val="lt1"/>
                </a:solidFill>
              </a:rPr>
            </a:br>
            <a:r>
              <a:rPr lang="en" sz="16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https://saranjeetkaur.github.io/About-Me/</a:t>
            </a:r>
            <a:endParaRPr sz="1600" u="sng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-3950"/>
            <a:ext cx="1459522" cy="86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6709" y="0"/>
            <a:ext cx="1177292" cy="7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3825" y="4745800"/>
            <a:ext cx="948775" cy="33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4554" y="925912"/>
            <a:ext cx="4359444" cy="34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5816575" y="4611175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333333"/>
                </a:solidFill>
              </a:rPr>
              <a:t>Illustration used under a CC-BY licence  DOI: </a:t>
            </a:r>
            <a:r>
              <a:rPr lang="en" sz="700">
                <a:solidFill>
                  <a:srgbClr val="0071BC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10.5281/zenodo.3332807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67150" y="182550"/>
            <a:ext cx="6198300" cy="461700"/>
          </a:xfrm>
          <a:prstGeom prst="rect">
            <a:avLst/>
          </a:prstGeom>
          <a:noFill/>
          <a:ln cap="flat" cmpd="sng" w="19050">
            <a:solidFill>
              <a:srgbClr val="007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Research Software Engineering initiative in Asia region</a:t>
            </a:r>
            <a:endParaRPr b="1"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70800"/>
            <a:ext cx="969792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9" name="Google Shape;159;p22"/>
          <p:cNvSpPr txBox="1"/>
          <p:nvPr/>
        </p:nvSpPr>
        <p:spPr>
          <a:xfrm>
            <a:off x="3647800" y="205275"/>
            <a:ext cx="1726800" cy="461700"/>
          </a:xfrm>
          <a:prstGeom prst="rect">
            <a:avLst/>
          </a:prstGeom>
          <a:noFill/>
          <a:ln cap="flat" cmpd="sng" w="19050">
            <a:solidFill>
              <a:srgbClr val="007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Thank you!</a:t>
            </a:r>
            <a:endParaRPr b="1" sz="1800"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325" y="916988"/>
            <a:ext cx="1401750" cy="188166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1823950" y="3011300"/>
            <a:ext cx="537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Saranjeet Kaur Bhogal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https://saranjeetkaur.github.io/About-Me/</a:t>
            </a:r>
            <a:endParaRPr sz="400"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6300" y="3734376"/>
            <a:ext cx="409124" cy="39277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3431825" y="3730675"/>
            <a:ext cx="31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@qwertyquesting, @RSE_Asia</a:t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2642075" y="4400100"/>
            <a:ext cx="43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available at: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https://bit.ly/APAN53_RSE_Asia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262350" y="205275"/>
            <a:ext cx="2692200" cy="554100"/>
          </a:xfrm>
          <a:prstGeom prst="rect">
            <a:avLst/>
          </a:prstGeom>
          <a:noFill/>
          <a:ln cap="flat" cmpd="sng" w="19050">
            <a:solidFill>
              <a:srgbClr val="007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About myself</a:t>
            </a:r>
            <a:endParaRPr b="1" sz="24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275" y="1239575"/>
            <a:ext cx="1286000" cy="1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989275" y="858700"/>
            <a:ext cx="172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74EA7"/>
                </a:solidFill>
              </a:rPr>
              <a:t>Statistician</a:t>
            </a:r>
            <a:endParaRPr b="1" sz="1900">
              <a:solidFill>
                <a:srgbClr val="674EA7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0150" y="1289800"/>
            <a:ext cx="1286000" cy="128195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6159150" y="858688"/>
            <a:ext cx="172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74EA7"/>
                </a:solidFill>
              </a:rPr>
              <a:t>Indian</a:t>
            </a:r>
            <a:endParaRPr b="1" sz="1900">
              <a:solidFill>
                <a:srgbClr val="674EA7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0" y="1436163"/>
            <a:ext cx="3877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74EA7"/>
                </a:solidFill>
              </a:rPr>
              <a:t>Saranjeet Kaur Bhogal (She/ her)</a:t>
            </a:r>
            <a:br>
              <a:rPr lang="en"/>
            </a:br>
            <a:r>
              <a:rPr lang="en"/>
              <a:t>       @qwertyquesting</a:t>
            </a:r>
            <a:br>
              <a:rPr lang="en"/>
            </a:br>
            <a:r>
              <a:rPr lang="en"/>
              <a:t>       @SaranjeetKaur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5"/>
              </a:rPr>
              <a:t>https://saranjeetkaur.github.io/About-Me/</a:t>
            </a:r>
            <a:r>
              <a:rPr lang="en"/>
              <a:t> 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5488" y="3351750"/>
            <a:ext cx="1851925" cy="11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2017438" y="2874750"/>
            <a:ext cx="172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74EA7"/>
                </a:solidFill>
              </a:rPr>
              <a:t>Project Lead</a:t>
            </a:r>
            <a:endParaRPr b="1" sz="1900">
              <a:solidFill>
                <a:srgbClr val="674EA7"/>
              </a:solidFill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37275" y="3121750"/>
            <a:ext cx="2571750" cy="14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5083200" y="3030175"/>
            <a:ext cx="3666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74EA7"/>
                </a:solidFill>
              </a:rPr>
              <a:t>Founding Committee Member</a:t>
            </a:r>
            <a:endParaRPr b="1" sz="1900">
              <a:solidFill>
                <a:srgbClr val="674EA7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4570800"/>
            <a:ext cx="969792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6" name="Google Shape;76;p14"/>
          <p:cNvSpPr txBox="1"/>
          <p:nvPr/>
        </p:nvSpPr>
        <p:spPr>
          <a:xfrm>
            <a:off x="3264925" y="12657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2347" y="1857416"/>
            <a:ext cx="152824" cy="14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2350" y="2058400"/>
            <a:ext cx="152825" cy="1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555555"/>
                </a:solidFill>
                <a:highlight>
                  <a:schemeClr val="dk1"/>
                </a:highlight>
              </a:rPr>
              <a:t> </a:t>
            </a:r>
            <a:r>
              <a:rPr lang="en" sz="1050">
                <a:solidFill>
                  <a:srgbClr val="1155CC"/>
                </a:solidFill>
                <a:highlight>
                  <a:schemeClr val="dk1"/>
                </a:highlight>
              </a:rPr>
              <a:t> </a:t>
            </a:r>
            <a:endParaRPr>
              <a:solidFill>
                <a:srgbClr val="1155CC"/>
              </a:solidFill>
              <a:highlight>
                <a:schemeClr val="dk1"/>
              </a:highlight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70800"/>
            <a:ext cx="969792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5" name="Google Shape;85;p15"/>
          <p:cNvSpPr txBox="1"/>
          <p:nvPr/>
        </p:nvSpPr>
        <p:spPr>
          <a:xfrm>
            <a:off x="262350" y="205275"/>
            <a:ext cx="5493900" cy="461700"/>
          </a:xfrm>
          <a:prstGeom prst="rect">
            <a:avLst/>
          </a:prstGeom>
          <a:noFill/>
          <a:ln cap="flat" cmpd="sng" w="19050">
            <a:solidFill>
              <a:srgbClr val="007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Society of Research Software Engineering (RSE)</a:t>
            </a:r>
            <a:endParaRPr b="1" sz="18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7500" y="1360900"/>
            <a:ext cx="2762600" cy="315375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6198325" y="4661300"/>
            <a:ext cx="2692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Logo of the </a:t>
            </a:r>
            <a:r>
              <a:rPr lang="en" sz="700" u="sng">
                <a:solidFill>
                  <a:schemeClr val="hlink"/>
                </a:solidFill>
                <a:hlinkClick r:id="rId5"/>
              </a:rPr>
              <a:t>Society of Research Software Engineering</a:t>
            </a:r>
            <a:endParaRPr sz="700"/>
          </a:p>
        </p:txBody>
      </p:sp>
      <p:sp>
        <p:nvSpPr>
          <p:cNvPr id="88" name="Google Shape;88;p15"/>
          <p:cNvSpPr txBox="1"/>
          <p:nvPr/>
        </p:nvSpPr>
        <p:spPr>
          <a:xfrm>
            <a:off x="262350" y="762375"/>
            <a:ext cx="2089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50" u="sng">
                <a:solidFill>
                  <a:srgbClr val="1155CC"/>
                </a:solidFill>
                <a:highlight>
                  <a:schemeClr val="dk1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https://society-rse.org/</a:t>
            </a:r>
            <a:r>
              <a:rPr lang="en" sz="1450">
                <a:solidFill>
                  <a:srgbClr val="1155CC"/>
                </a:solidFill>
                <a:highlight>
                  <a:schemeClr val="dk1"/>
                </a:highlight>
              </a:rPr>
              <a:t> </a:t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1235650" y="1373525"/>
            <a:ext cx="3465900" cy="3416400"/>
          </a:xfrm>
          <a:prstGeom prst="verticalScroll">
            <a:avLst>
              <a:gd fmla="val 125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1738000" y="2104550"/>
            <a:ext cx="2461200" cy="21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850">
                <a:solidFill>
                  <a:srgbClr val="555555"/>
                </a:solidFill>
                <a:highlight>
                  <a:srgbClr val="D9D2E9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Founded on the belief that a world which relies on software must recognise the people who develop it.</a:t>
            </a:r>
            <a:endParaRPr b="1" i="1" sz="2200">
              <a:highlight>
                <a:srgbClr val="D9D2E9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1323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50">
              <a:solidFill>
                <a:srgbClr val="555555"/>
              </a:solidFill>
              <a:highlight>
                <a:srgbClr val="D9D2E9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850">
              <a:solidFill>
                <a:srgbClr val="555555"/>
              </a:solidFill>
              <a:highlight>
                <a:srgbClr val="D9D2E9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850">
              <a:solidFill>
                <a:srgbClr val="555555"/>
              </a:solidFill>
              <a:highlight>
                <a:srgbClr val="D9D2E9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70800"/>
            <a:ext cx="969792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7" name="Google Shape;97;p16"/>
          <p:cNvSpPr txBox="1"/>
          <p:nvPr/>
        </p:nvSpPr>
        <p:spPr>
          <a:xfrm>
            <a:off x="262350" y="205275"/>
            <a:ext cx="2831700" cy="461700"/>
          </a:xfrm>
          <a:prstGeom prst="rect">
            <a:avLst/>
          </a:prstGeom>
          <a:noFill/>
          <a:ln cap="flat" cmpd="sng" w="19050">
            <a:solidFill>
              <a:srgbClr val="007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Society of RSE: Mission</a:t>
            </a:r>
            <a:endParaRPr b="1" sz="2400"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850" y="794575"/>
            <a:ext cx="3998126" cy="36859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5786450" y="4568875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333333"/>
                </a:solidFill>
              </a:rPr>
              <a:t>Illustration used under a CC-BY licence  DOI: </a:t>
            </a:r>
            <a:r>
              <a:rPr lang="en" sz="700">
                <a:solidFill>
                  <a:srgbClr val="0071BC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10.5281/zenodo.3332807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140650" y="1516925"/>
            <a:ext cx="4912500" cy="2642100"/>
          </a:xfrm>
          <a:prstGeom prst="wave">
            <a:avLst>
              <a:gd fmla="val 12500" name="adj1"/>
              <a:gd fmla="val 306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50">
              <a:solidFill>
                <a:srgbClr val="555555"/>
              </a:solidFill>
              <a:highlight>
                <a:srgbClr val="D9D2E9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208600" y="2275775"/>
            <a:ext cx="47766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850">
                <a:solidFill>
                  <a:srgbClr val="555555"/>
                </a:solidFill>
                <a:highlight>
                  <a:srgbClr val="CFE2F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To establish a research environment that </a:t>
            </a:r>
            <a:br>
              <a:rPr b="1" i="1" lang="en" sz="1850">
                <a:solidFill>
                  <a:srgbClr val="555555"/>
                </a:solidFill>
                <a:highlight>
                  <a:srgbClr val="CFE2F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b="1" i="1" lang="en" sz="1850">
                <a:solidFill>
                  <a:srgbClr val="555555"/>
                </a:solidFill>
                <a:highlight>
                  <a:srgbClr val="CFE2F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recognises the vital role of software in research. </a:t>
            </a:r>
            <a:endParaRPr b="1" i="1" sz="1850">
              <a:solidFill>
                <a:srgbClr val="555555"/>
              </a:solidFill>
              <a:highlight>
                <a:srgbClr val="CFE2F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262350" y="10921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RSE movements concentrated in the global north so far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Lack of the movements in the global south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Hence the need for RSE Asia association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70800"/>
            <a:ext cx="969792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8" name="Google Shape;108;p17"/>
          <p:cNvSpPr txBox="1"/>
          <p:nvPr/>
        </p:nvSpPr>
        <p:spPr>
          <a:xfrm>
            <a:off x="262350" y="205275"/>
            <a:ext cx="3404400" cy="461700"/>
          </a:xfrm>
          <a:prstGeom prst="rect">
            <a:avLst/>
          </a:prstGeom>
          <a:noFill/>
          <a:ln cap="flat" cmpd="sng" w="19050">
            <a:solidFill>
              <a:srgbClr val="007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Lack of RSE in global south</a:t>
            </a:r>
            <a:endParaRPr b="1" sz="1800"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400" y="981675"/>
            <a:ext cx="4130248" cy="33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5304250" y="4398075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333333"/>
                </a:solidFill>
              </a:rPr>
              <a:t>Illustration used under a CC-BY licence  DOI: </a:t>
            </a:r>
            <a:r>
              <a:rPr lang="en" sz="700">
                <a:solidFill>
                  <a:srgbClr val="0071BC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10.5281/zenodo.3332807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190875" y="1195450"/>
            <a:ext cx="4540800" cy="3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Open Life Science</a:t>
            </a:r>
            <a:r>
              <a:rPr lang="en">
                <a:solidFill>
                  <a:schemeClr val="lt1"/>
                </a:solidFill>
              </a:rPr>
              <a:t> is a programme to build Open Science ambassadors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Build RSE Asia Association during Cohort-4 of this Programme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It was a joint work with Jyoti Bhogal (</a:t>
            </a:r>
            <a:r>
              <a:rPr lang="en">
                <a:solidFill>
                  <a:schemeClr val="lt1"/>
                </a:solidFill>
              </a:rPr>
              <a:t>  </a:t>
            </a:r>
            <a:r>
              <a:rPr lang="en">
                <a:solidFill>
                  <a:schemeClr val="lt1"/>
                </a:solidFill>
              </a:rPr>
              <a:t>@JyotiBhogal7) and was mentored by Anne Fouilloux (     @AnneFouilloux)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Launch</a:t>
            </a:r>
            <a:r>
              <a:rPr lang="en">
                <a:solidFill>
                  <a:schemeClr val="lt1"/>
                </a:solidFill>
              </a:rPr>
              <a:t> RSE Asia on the first international RSE day (October 2021)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70800"/>
            <a:ext cx="969792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7" name="Google Shape;117;p18"/>
          <p:cNvSpPr txBox="1"/>
          <p:nvPr/>
        </p:nvSpPr>
        <p:spPr>
          <a:xfrm>
            <a:off x="262350" y="205275"/>
            <a:ext cx="5805300" cy="461700"/>
          </a:xfrm>
          <a:prstGeom prst="rect">
            <a:avLst/>
          </a:prstGeom>
          <a:noFill/>
          <a:ln cap="flat" cmpd="sng" w="19050">
            <a:solidFill>
              <a:srgbClr val="007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RSE Asia Association and Open Life Science (OLS)</a:t>
            </a:r>
            <a:endParaRPr b="1" sz="180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3050" y="855625"/>
            <a:ext cx="3948550" cy="22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5816575" y="3345275"/>
            <a:ext cx="2692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Logo of the </a:t>
            </a:r>
            <a:r>
              <a:rPr lang="en" sz="700" u="sng">
                <a:solidFill>
                  <a:schemeClr val="hlink"/>
                </a:solidFill>
                <a:hlinkClick r:id="rId6"/>
              </a:rPr>
              <a:t>Open Life Science</a:t>
            </a:r>
            <a:endParaRPr sz="700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46375" y="2191611"/>
            <a:ext cx="230226" cy="2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68187" y="2625286"/>
            <a:ext cx="230226" cy="2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70800"/>
            <a:ext cx="969792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7" name="Google Shape;127;p19"/>
          <p:cNvSpPr txBox="1"/>
          <p:nvPr/>
        </p:nvSpPr>
        <p:spPr>
          <a:xfrm>
            <a:off x="262350" y="205275"/>
            <a:ext cx="4429200" cy="461700"/>
          </a:xfrm>
          <a:prstGeom prst="rect">
            <a:avLst/>
          </a:prstGeom>
          <a:noFill/>
          <a:ln cap="flat" cmpd="sng" w="19050">
            <a:solidFill>
              <a:srgbClr val="007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Open Life Science Cohort-4 Graduates</a:t>
            </a:r>
            <a:endParaRPr b="1" sz="18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550" y="1170672"/>
            <a:ext cx="4326374" cy="3036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525" y="1170675"/>
            <a:ext cx="4326374" cy="303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1271400" y="4207025"/>
            <a:ext cx="241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@qwertyquesting</a:t>
            </a:r>
            <a:endParaRPr sz="1200"/>
          </a:p>
        </p:txBody>
      </p:sp>
      <p:sp>
        <p:nvSpPr>
          <p:cNvPr id="131" name="Google Shape;131;p19"/>
          <p:cNvSpPr txBox="1"/>
          <p:nvPr/>
        </p:nvSpPr>
        <p:spPr>
          <a:xfrm>
            <a:off x="5649175" y="4207025"/>
            <a:ext cx="241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@</a:t>
            </a:r>
            <a:r>
              <a:rPr lang="en" sz="1200">
                <a:solidFill>
                  <a:schemeClr val="lt1"/>
                </a:solidFill>
              </a:rPr>
              <a:t>JyotiBhogal7</a:t>
            </a:r>
            <a:endParaRPr sz="1200"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5525" y="4281161"/>
            <a:ext cx="230226" cy="2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7725" y="4281161"/>
            <a:ext cx="230226" cy="2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961575"/>
            <a:ext cx="386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Website: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RSE Asia Association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     @RSE_Asia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Join our community by filling a short </a:t>
            </a:r>
            <a:r>
              <a:rPr lang="en" u="sng">
                <a:solidFill>
                  <a:schemeClr val="hlink"/>
                </a:solidFill>
                <a:hlinkClick r:id="rId4"/>
              </a:rPr>
              <a:t>Membership Form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 represent the RSE Asia Association as an observer at the meetings of the International Council of RSEs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70800"/>
            <a:ext cx="969792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0" name="Google Shape;140;p20"/>
          <p:cNvSpPr txBox="1"/>
          <p:nvPr/>
        </p:nvSpPr>
        <p:spPr>
          <a:xfrm>
            <a:off x="262350" y="205275"/>
            <a:ext cx="2560500" cy="461700"/>
          </a:xfrm>
          <a:prstGeom prst="rect">
            <a:avLst/>
          </a:prstGeom>
          <a:noFill/>
          <a:ln cap="flat" cmpd="sng" w="19050">
            <a:solidFill>
              <a:srgbClr val="007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RSE Asia Association</a:t>
            </a:r>
            <a:endParaRPr b="1" sz="1800"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9900" y="961575"/>
            <a:ext cx="4712027" cy="272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4540750" y="3867675"/>
            <a:ext cx="4410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Image of </a:t>
            </a:r>
            <a:r>
              <a:rPr lang="en" sz="700" u="sng">
                <a:solidFill>
                  <a:schemeClr val="hlink"/>
                </a:solidFill>
                <a:hlinkClick r:id="rId7"/>
              </a:rPr>
              <a:t>RSE Asia Association on GitHub organization</a:t>
            </a:r>
            <a:endParaRPr sz="700"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275" y="1426499"/>
            <a:ext cx="230226" cy="2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904125"/>
            <a:ext cx="7935900" cy="3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I’m a mentee at the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Pilot Mentoring Programme</a:t>
            </a:r>
            <a:r>
              <a:rPr lang="en" sz="1600">
                <a:solidFill>
                  <a:schemeClr val="lt1"/>
                </a:solidFill>
              </a:rPr>
              <a:t> of the Society of RSE, mentored by Michelle Barker (     @Michelle1Barker) – working on </a:t>
            </a:r>
            <a:r>
              <a:rPr lang="en" sz="1600">
                <a:solidFill>
                  <a:schemeClr val="lt1"/>
                </a:solidFill>
              </a:rPr>
              <a:t>strategies</a:t>
            </a:r>
            <a:r>
              <a:rPr lang="en" sz="1600">
                <a:solidFill>
                  <a:schemeClr val="lt1"/>
                </a:solidFill>
              </a:rPr>
              <a:t> for the community building aspect of the RSE Asia Association</a:t>
            </a:r>
            <a:br>
              <a:rPr lang="en" sz="1600">
                <a:solidFill>
                  <a:schemeClr val="lt1"/>
                </a:solidFill>
              </a:rPr>
            </a:b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Jyoti Bhogal (</a:t>
            </a:r>
            <a:r>
              <a:rPr lang="en" sz="1600">
                <a:solidFill>
                  <a:schemeClr val="lt1"/>
                </a:solidFill>
              </a:rPr>
              <a:t>     @JyotiBhogal7</a:t>
            </a:r>
            <a:r>
              <a:rPr lang="en" sz="1600">
                <a:solidFill>
                  <a:schemeClr val="lt1"/>
                </a:solidFill>
              </a:rPr>
              <a:t>) is working in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OLS-5</a:t>
            </a:r>
            <a:r>
              <a:rPr lang="en" sz="1600">
                <a:solidFill>
                  <a:schemeClr val="lt1"/>
                </a:solidFill>
              </a:rPr>
              <a:t> under the mentorship of Malvika Sharan (     @MalvikaSharan) – for the project </a:t>
            </a:r>
            <a:r>
              <a:rPr i="1" lang="en" sz="1600">
                <a:solidFill>
                  <a:schemeClr val="lt1"/>
                </a:solidFill>
              </a:rPr>
              <a:t>“Building Pathways for Onboarding to Research Software Engineering (RSE) Asia Association and Adoption of Code of Conduct”</a:t>
            </a:r>
            <a:br>
              <a:rPr b="1" lang="en" sz="3000">
                <a:solidFill>
                  <a:srgbClr val="36363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Aim to conduct awareness and participatory activities at the RSE Asia Association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70800"/>
            <a:ext cx="969792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0" name="Google Shape;150;p21"/>
          <p:cNvSpPr txBox="1"/>
          <p:nvPr/>
        </p:nvSpPr>
        <p:spPr>
          <a:xfrm>
            <a:off x="262350" y="205275"/>
            <a:ext cx="1726800" cy="461700"/>
          </a:xfrm>
          <a:prstGeom prst="rect">
            <a:avLst/>
          </a:prstGeom>
          <a:noFill/>
          <a:ln cap="flat" cmpd="sng" w="19050">
            <a:solidFill>
              <a:srgbClr val="007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Ongoing work</a:t>
            </a:r>
            <a:endParaRPr b="1" sz="1800"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7725" y="2179974"/>
            <a:ext cx="230226" cy="2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7950" y="1958949"/>
            <a:ext cx="230226" cy="2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7950" y="1257449"/>
            <a:ext cx="230226" cy="2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