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 Everyone! My name is Saranjeet Kaur Bhogal. It gives me immense pleasure to present a lightning talk at PackagingCon 2021. I congratulate the Organizers of PackagingCon 2021 for coming up with such a wonderful conference.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0fd96a75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0fd96a75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am a Statistician by training, based in India. I had the wonderful experience of working with the Developers of Turing.jl during Google Summer of Code 2020! This is how I got more involved with Turing.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0fd96a7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0fd96a7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Turing is created by Hong Ge and is maintained by many volunteers. Turing.jl is a Julia library for Bayesian inference with probabilistic programming.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fd97ad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0fd97ad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quite a few things that make Turing.jl quite efficient as a library! The first thing to notice is that Turing.jl is written in Julia. Given the speed and performance that is usually required for Bayesian inference problems, Turing.jl proves to be a fast, high-performance library.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fd96a75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0fd96a75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Another feature of Turing is that it is intuitive. </a:t>
            </a:r>
            <a:r>
              <a:rPr lang="en">
                <a:solidFill>
                  <a:schemeClr val="dk1"/>
                </a:solidFill>
              </a:rPr>
              <a:t>The modelling syntax of Turing is easy to read and write. Turing has a special focus on modularity. </a:t>
            </a:r>
            <a:r>
              <a:rPr lang="en">
                <a:solidFill>
                  <a:schemeClr val="dk1"/>
                </a:solidFill>
              </a:rPr>
              <a:t>It can be modified to suit the user’s requirements. Whether the models are simple, complex, or hierarchical, they can be specified easily using Turing, making it general-purpose.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0fd96a75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0fd96a75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are looking to work with Turing.jl, please check the `Getting Started` page. Also, there are several tutorials available on the `Tutorials` page, including a tutorial on `Introduction to Turing`. These materials are under continuous development.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fd96a75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fd96a75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end of my presentation. Thank you for stopping by. I’m open to questions now.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lg.eng.cam.ac.uk/hong/" TargetMode="External"/><Relationship Id="rId4" Type="http://schemas.openxmlformats.org/officeDocument/2006/relationships/hyperlink" Target="https://github.com/TuringLang/Turing.jl/graphs/contributors" TargetMode="External"/><Relationship Id="rId5" Type="http://schemas.openxmlformats.org/officeDocument/2006/relationships/hyperlink" Target="https://github.com/TuringLang/Turing.jl" TargetMode="External"/><Relationship Id="rId6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uring.ml/dev/docs/using-turing/get-started" TargetMode="External"/><Relationship Id="rId4" Type="http://schemas.openxmlformats.org/officeDocument/2006/relationships/hyperlink" Target="https://turing.ml/dev/tutorials/00-introduction/" TargetMode="External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4700" y="1522650"/>
            <a:ext cx="8277600" cy="104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Turing.jl: An Overview</a:t>
            </a:r>
            <a:endParaRPr b="1" sz="35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Saranjeet Kaur Bhogal</a:t>
            </a:r>
            <a:endParaRPr b="1" sz="2500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 title="PackagingCon 2021 logo"/>
          <p:cNvPicPr preferRelativeResize="0"/>
          <p:nvPr/>
        </p:nvPicPr>
        <p:blipFill rotWithShape="1">
          <a:blip r:embed="rId3">
            <a:alphaModFix/>
          </a:blip>
          <a:srcRect b="26983" l="0" r="0" t="25358"/>
          <a:stretch/>
        </p:blipFill>
        <p:spPr>
          <a:xfrm>
            <a:off x="3094150" y="110488"/>
            <a:ext cx="1215551" cy="12230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400100" y="275075"/>
            <a:ext cx="251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00FF"/>
                </a:solidFill>
              </a:rPr>
              <a:t>PackagingCon</a:t>
            </a:r>
            <a:br>
              <a:rPr b="1" lang="en" sz="2600">
                <a:solidFill>
                  <a:srgbClr val="9900FF"/>
                </a:solidFill>
              </a:rPr>
            </a:br>
            <a:r>
              <a:rPr b="1" lang="en" sz="2600">
                <a:solidFill>
                  <a:srgbClr val="9900FF"/>
                </a:solidFill>
              </a:rPr>
              <a:t>2021</a:t>
            </a:r>
            <a:endParaRPr b="1" sz="2600">
              <a:solidFill>
                <a:srgbClr val="9900FF"/>
              </a:solidFill>
            </a:endParaRPr>
          </a:p>
        </p:txBody>
      </p:sp>
      <p:pic>
        <p:nvPicPr>
          <p:cNvPr id="58" name="Google Shape;58;p13" title="CC BY NC licens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849" y="4343825"/>
            <a:ext cx="1134300" cy="4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60100" y="3325225"/>
            <a:ext cx="586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D85C6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Email: kaur.saranjeet3.gmail.com</a:t>
            </a:r>
            <a:endParaRPr b="1" sz="2100">
              <a:solidFill>
                <a:srgbClr val="3D85C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 u="sng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Myself</a:t>
            </a:r>
            <a:endParaRPr b="1" sz="3020" u="sng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15550"/>
            <a:ext cx="8520600" cy="3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Statistician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Ind</a:t>
            </a:r>
            <a:r>
              <a:rPr b="1" lang="en" sz="2200">
                <a:latin typeface="Comic Sans MS"/>
                <a:ea typeface="Comic Sans MS"/>
                <a:cs typeface="Comic Sans MS"/>
                <a:sym typeface="Comic Sans MS"/>
              </a:rPr>
              <a:t>ia</a:t>
            </a:r>
            <a:endParaRPr b="1"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66" name="Google Shape;66;p14" title="Analyzing on a document with a pe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975" y="108368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Loc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6325" y="1083712"/>
            <a:ext cx="421075" cy="4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Google Summer of Code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749" y="2073950"/>
            <a:ext cx="1606400" cy="16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Julia programming language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6599" y="2098416"/>
            <a:ext cx="2490800" cy="155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Turing.jl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2775" y="2073950"/>
            <a:ext cx="1350100" cy="13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PackagingCon 2021 logo"/>
          <p:cNvPicPr preferRelativeResize="0"/>
          <p:nvPr/>
        </p:nvPicPr>
        <p:blipFill rotWithShape="1">
          <a:blip r:embed="rId8">
            <a:alphaModFix/>
          </a:blip>
          <a:srcRect b="26983" l="0" r="0" t="25358"/>
          <a:stretch/>
        </p:blipFill>
        <p:spPr>
          <a:xfrm>
            <a:off x="20092" y="4395500"/>
            <a:ext cx="743401" cy="7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03650" y="4465625"/>
            <a:ext cx="23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PackagingCon</a:t>
            </a:r>
            <a:br>
              <a:rPr b="1" lang="en" sz="2000">
                <a:solidFill>
                  <a:srgbClr val="9900FF"/>
                </a:solidFill>
              </a:rPr>
            </a:br>
            <a:r>
              <a:rPr b="1" lang="en" sz="2000">
                <a:solidFill>
                  <a:srgbClr val="9900FF"/>
                </a:solidFill>
              </a:rPr>
              <a:t>2021</a:t>
            </a:r>
            <a:endParaRPr b="1" sz="2000">
              <a:solidFill>
                <a:srgbClr val="99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 Team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  <a:t>Created by: </a:t>
            </a:r>
            <a:r>
              <a:rPr lang="en" sz="3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Hong Ge</a:t>
            </a:r>
            <a:b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  <a:t>Maintained by: </a:t>
            </a:r>
            <a:r>
              <a:rPr lang="en" sz="3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Volunteers</a:t>
            </a:r>
            <a:b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3800">
                <a:latin typeface="Comic Sans MS"/>
                <a:ea typeface="Comic Sans MS"/>
                <a:cs typeface="Comic Sans MS"/>
                <a:sym typeface="Comic Sans MS"/>
              </a:rPr>
              <a:t>Julia library for Bayesian inference with probabilistic programming: </a:t>
            </a:r>
            <a:r>
              <a:rPr lang="en" sz="38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Turing.jl</a:t>
            </a:r>
            <a:endParaRPr sz="3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5" title="PackagingCon 2021 logo"/>
          <p:cNvPicPr preferRelativeResize="0"/>
          <p:nvPr/>
        </p:nvPicPr>
        <p:blipFill rotWithShape="1">
          <a:blip r:embed="rId6">
            <a:alphaModFix/>
          </a:blip>
          <a:srcRect b="26983" l="0" r="0" t="25358"/>
          <a:stretch/>
        </p:blipFill>
        <p:spPr>
          <a:xfrm>
            <a:off x="20092" y="4395500"/>
            <a:ext cx="743401" cy="7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803650" y="4465625"/>
            <a:ext cx="23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PackagingCon</a:t>
            </a:r>
            <a:br>
              <a:rPr b="1" lang="en" sz="2000">
                <a:solidFill>
                  <a:srgbClr val="9900FF"/>
                </a:solidFill>
              </a:rPr>
            </a:br>
            <a:r>
              <a:rPr b="1" lang="en" sz="2000">
                <a:solidFill>
                  <a:srgbClr val="9900FF"/>
                </a:solidFill>
              </a:rPr>
              <a:t>2021</a:t>
            </a:r>
            <a:endParaRPr b="1" sz="2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High-Performance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Written in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 Julia programming language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Speed and performance usually required for Bayesian inference problems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" name="Google Shape;87;p16" title="PackagingCon 2021 logo"/>
          <p:cNvPicPr preferRelativeResize="0"/>
          <p:nvPr/>
        </p:nvPicPr>
        <p:blipFill rotWithShape="1">
          <a:blip r:embed="rId3">
            <a:alphaModFix/>
          </a:blip>
          <a:srcRect b="26983" l="0" r="0" t="25358"/>
          <a:stretch/>
        </p:blipFill>
        <p:spPr>
          <a:xfrm>
            <a:off x="20092" y="4395500"/>
            <a:ext cx="743401" cy="7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803650" y="4465625"/>
            <a:ext cx="23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PackagingCon</a:t>
            </a:r>
            <a:br>
              <a:rPr b="1" lang="en" sz="2000">
                <a:solidFill>
                  <a:srgbClr val="9900FF"/>
                </a:solidFill>
              </a:rPr>
            </a:br>
            <a:r>
              <a:rPr b="1" lang="en" sz="2000">
                <a:solidFill>
                  <a:srgbClr val="9900FF"/>
                </a:solidFill>
              </a:rPr>
              <a:t>2021</a:t>
            </a:r>
            <a:endParaRPr b="1" sz="2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6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Modelling syntax is easy to read and write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Modified to suit user’s requirements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Simplex, Complex, or hierarchical models can be easily specified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4" name="Google Shape;94;p17" title="PackagingCon 2021 logo"/>
          <p:cNvPicPr preferRelativeResize="0"/>
          <p:nvPr/>
        </p:nvPicPr>
        <p:blipFill rotWithShape="1">
          <a:blip r:embed="rId3">
            <a:alphaModFix/>
          </a:blip>
          <a:srcRect b="26983" l="0" r="0" t="25358"/>
          <a:stretch/>
        </p:blipFill>
        <p:spPr>
          <a:xfrm>
            <a:off x="20092" y="4395500"/>
            <a:ext cx="743401" cy="7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803650" y="4465625"/>
            <a:ext cx="23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PackagingCon</a:t>
            </a:r>
            <a:br>
              <a:rPr b="1" lang="en" sz="2000">
                <a:solidFill>
                  <a:srgbClr val="9900FF"/>
                </a:solidFill>
              </a:rPr>
            </a:br>
            <a:r>
              <a:rPr b="1" lang="en" sz="2000">
                <a:solidFill>
                  <a:srgbClr val="9900FF"/>
                </a:solidFill>
              </a:rPr>
              <a:t>2021</a:t>
            </a:r>
            <a:endParaRPr b="1" sz="2000">
              <a:solidFill>
                <a:srgbClr val="9900FF"/>
              </a:solidFill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Intuitive, Modular, and General-Purpose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Getting started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1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Introduction to Turing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Materials are under continuous development!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PackagingCon 2021 logo"/>
          <p:cNvPicPr preferRelativeResize="0"/>
          <p:nvPr/>
        </p:nvPicPr>
        <p:blipFill rotWithShape="1">
          <a:blip r:embed="rId5">
            <a:alphaModFix/>
          </a:blip>
          <a:srcRect b="26983" l="0" r="0" t="25358"/>
          <a:stretch/>
        </p:blipFill>
        <p:spPr>
          <a:xfrm>
            <a:off x="20092" y="4395500"/>
            <a:ext cx="743401" cy="7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03650" y="4465625"/>
            <a:ext cx="23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PackagingCon</a:t>
            </a:r>
            <a:br>
              <a:rPr b="1" lang="en" sz="2000">
                <a:solidFill>
                  <a:srgbClr val="9900FF"/>
                </a:solidFill>
              </a:rPr>
            </a:br>
            <a:r>
              <a:rPr b="1" lang="en" sz="2000">
                <a:solidFill>
                  <a:srgbClr val="9900FF"/>
                </a:solidFill>
              </a:rPr>
              <a:t>2021</a:t>
            </a:r>
            <a:endParaRPr b="1" sz="2000">
              <a:solidFill>
                <a:srgbClr val="9900FF"/>
              </a:solidFill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Turing</a:t>
            </a:r>
            <a:endParaRPr b="1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b="1" sz="3220">
              <a:solidFill>
                <a:srgbClr val="99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 sz="2100">
                <a:latin typeface="Comic Sans MS"/>
                <a:ea typeface="Comic Sans MS"/>
                <a:cs typeface="Comic Sans MS"/>
                <a:sym typeface="Comic Sans MS"/>
              </a:rPr>
              <a:t>Email: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 kaur.saranjeet3@gmail.com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" sz="2100">
                <a:latin typeface="Comic Sans MS"/>
                <a:ea typeface="Comic Sans MS"/>
                <a:cs typeface="Comic Sans MS"/>
                <a:sym typeface="Comic Sans MS"/>
              </a:rPr>
              <a:t>Twitter: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 @qwertyquesting</a:t>
            </a:r>
            <a:b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" sz="2100">
                <a:latin typeface="Comic Sans MS"/>
                <a:ea typeface="Comic Sans MS"/>
                <a:cs typeface="Comic Sans MS"/>
                <a:sym typeface="Comic Sans MS"/>
              </a:rPr>
              <a:t>Linkedin: </a:t>
            </a:r>
            <a:r>
              <a:rPr lang="en" sz="2100">
                <a:latin typeface="Comic Sans MS"/>
                <a:ea typeface="Comic Sans MS"/>
                <a:cs typeface="Comic Sans MS"/>
                <a:sym typeface="Comic Sans MS"/>
              </a:rPr>
              <a:t>saranjeet-kaur-48ab769b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 title="PackagingCon 2021 logo"/>
          <p:cNvPicPr preferRelativeResize="0"/>
          <p:nvPr/>
        </p:nvPicPr>
        <p:blipFill rotWithShape="1">
          <a:blip r:embed="rId3">
            <a:alphaModFix/>
          </a:blip>
          <a:srcRect b="26983" l="0" r="0" t="25358"/>
          <a:stretch/>
        </p:blipFill>
        <p:spPr>
          <a:xfrm>
            <a:off x="20092" y="4395500"/>
            <a:ext cx="743401" cy="7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803650" y="4465625"/>
            <a:ext cx="23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00FF"/>
                </a:solidFill>
              </a:rPr>
              <a:t>PackagingCon</a:t>
            </a:r>
            <a:br>
              <a:rPr b="1" lang="en" sz="2000">
                <a:solidFill>
                  <a:srgbClr val="9900FF"/>
                </a:solidFill>
              </a:rPr>
            </a:br>
            <a:r>
              <a:rPr b="1" lang="en" sz="2000">
                <a:solidFill>
                  <a:srgbClr val="9900FF"/>
                </a:solidFill>
              </a:rPr>
              <a:t>2021</a:t>
            </a:r>
            <a:endParaRPr b="1" sz="20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