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61" r:id="rId4"/>
    <p:sldId id="297" r:id="rId5"/>
    <p:sldId id="262" r:id="rId6"/>
    <p:sldId id="263" r:id="rId7"/>
    <p:sldId id="264" r:id="rId8"/>
    <p:sldId id="271" r:id="rId9"/>
    <p:sldId id="265" r:id="rId10"/>
    <p:sldId id="298" r:id="rId11"/>
    <p:sldId id="301" r:id="rId12"/>
    <p:sldId id="302" r:id="rId13"/>
    <p:sldId id="304" r:id="rId14"/>
    <p:sldId id="303" r:id="rId15"/>
    <p:sldId id="305" r:id="rId16"/>
    <p:sldId id="268" r:id="rId17"/>
    <p:sldId id="278" r:id="rId18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20"/>
    </p:embeddedFont>
    <p:embeddedFont>
      <p:font typeface="Hanken Grotesk" panose="020B0604020202020204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Raleway Black" pitchFamily="2" charset="0"/>
      <p:bold r:id="rId27"/>
      <p:boldItalic r:id="rId28"/>
    </p:embeddedFont>
    <p:embeddedFont>
      <p:font typeface="Raleway ExtraBold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7D379F-671C-42AD-AF64-A92D9A843F74}">
  <a:tblStyle styleId="{A07D379F-671C-42AD-AF64-A92D9A843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1D58AF-C69B-4B8B-A9CB-8097655ADD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04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66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3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9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62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32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530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4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031548" y="1065816"/>
            <a:ext cx="5688805" cy="2554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CRYPTOCURRENCY</a:t>
            </a:r>
            <a:br>
              <a:rPr lang="en" sz="4000" dirty="0"/>
            </a:br>
            <a:r>
              <a:rPr lang="en" sz="4000" dirty="0"/>
              <a:t>FLOW</a:t>
            </a:r>
            <a:br>
              <a:rPr lang="en" sz="4000" dirty="0"/>
            </a:br>
            <a:r>
              <a:rPr lang="en" sz="4000" dirty="0"/>
              <a:t>INVESTIGATION</a:t>
            </a:r>
            <a:endParaRPr sz="4000"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Investigation became Easy and simplified..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66017" y="1851009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77150" y="451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NOVELTY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4187F-8667-8448-5575-15E37E958D2B}"/>
              </a:ext>
            </a:extLst>
          </p:cNvPr>
          <p:cNvSpPr txBox="1"/>
          <p:nvPr/>
        </p:nvSpPr>
        <p:spPr>
          <a:xfrm>
            <a:off x="875785" y="1453723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1. AUTHENTIC GRAPH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9E2A4-4214-9933-7F58-A3A2C7259BAD}"/>
              </a:ext>
            </a:extLst>
          </p:cNvPr>
          <p:cNvSpPr txBox="1"/>
          <p:nvPr/>
        </p:nvSpPr>
        <p:spPr>
          <a:xfrm>
            <a:off x="1464468" y="205551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Visualisation of fund flow in terms of graph indicating the amount to various IDs.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CF540-44B9-91EA-C7F8-8BDBB78C6721}"/>
              </a:ext>
            </a:extLst>
          </p:cNvPr>
          <p:cNvSpPr txBox="1"/>
          <p:nvPr/>
        </p:nvSpPr>
        <p:spPr>
          <a:xfrm>
            <a:off x="4050505" y="3241970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2. ANALYSED API’s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E93E-888C-89A1-0C1A-EABAE8A5D27C}"/>
              </a:ext>
            </a:extLst>
          </p:cNvPr>
          <p:cNvSpPr txBox="1"/>
          <p:nvPr/>
        </p:nvSpPr>
        <p:spPr>
          <a:xfrm>
            <a:off x="4444788" y="3680895"/>
            <a:ext cx="5172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security of each API’s is enhanced which results in fetching of data </a:t>
            </a:r>
          </a:p>
        </p:txBody>
      </p:sp>
      <p:grpSp>
        <p:nvGrpSpPr>
          <p:cNvPr id="10" name="Google Shape;11262;p67">
            <a:extLst>
              <a:ext uri="{FF2B5EF4-FFF2-40B4-BE49-F238E27FC236}">
                <a16:creationId xmlns:a16="http://schemas.microsoft.com/office/drawing/2014/main" id="{C1DDB739-7184-1FA4-EE8A-2761A95669A1}"/>
              </a:ext>
            </a:extLst>
          </p:cNvPr>
          <p:cNvGrpSpPr/>
          <p:nvPr/>
        </p:nvGrpSpPr>
        <p:grpSpPr>
          <a:xfrm>
            <a:off x="6385560" y="1421629"/>
            <a:ext cx="1120140" cy="1070112"/>
            <a:chOff x="-1333200" y="2770450"/>
            <a:chExt cx="291450" cy="2922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Google Shape;11263;p67">
              <a:extLst>
                <a:ext uri="{FF2B5EF4-FFF2-40B4-BE49-F238E27FC236}">
                  <a16:creationId xmlns:a16="http://schemas.microsoft.com/office/drawing/2014/main" id="{F4EF2962-85E7-1B60-8158-EA14C8B36C8B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64;p67">
              <a:extLst>
                <a:ext uri="{FF2B5EF4-FFF2-40B4-BE49-F238E27FC236}">
                  <a16:creationId xmlns:a16="http://schemas.microsoft.com/office/drawing/2014/main" id="{E4096349-0F71-92A2-CDC0-D81ECFD8F406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0644;p65">
            <a:extLst>
              <a:ext uri="{FF2B5EF4-FFF2-40B4-BE49-F238E27FC236}">
                <a16:creationId xmlns:a16="http://schemas.microsoft.com/office/drawing/2014/main" id="{A718DFBE-E891-D853-D902-55D577659E78}"/>
              </a:ext>
            </a:extLst>
          </p:cNvPr>
          <p:cNvGrpSpPr/>
          <p:nvPr/>
        </p:nvGrpSpPr>
        <p:grpSpPr>
          <a:xfrm>
            <a:off x="1659844" y="3210573"/>
            <a:ext cx="1052876" cy="993542"/>
            <a:chOff x="-48633175" y="2711375"/>
            <a:chExt cx="299325" cy="2993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10645;p65">
              <a:extLst>
                <a:ext uri="{FF2B5EF4-FFF2-40B4-BE49-F238E27FC236}">
                  <a16:creationId xmlns:a16="http://schemas.microsoft.com/office/drawing/2014/main" id="{2AB4BB41-C7D8-A589-071F-5F6715BD7142}"/>
                </a:ext>
              </a:extLst>
            </p:cNvPr>
            <p:cNvSpPr/>
            <p:nvPr/>
          </p:nvSpPr>
          <p:spPr>
            <a:xfrm>
              <a:off x="-48633175" y="2711375"/>
              <a:ext cx="299325" cy="299325"/>
            </a:xfrm>
            <a:custGeom>
              <a:avLst/>
              <a:gdLst/>
              <a:ahLst/>
              <a:cxnLst/>
              <a:rect l="l" t="t" r="r" b="b"/>
              <a:pathLst>
                <a:path w="11973" h="11973" extrusionOk="0">
                  <a:moveTo>
                    <a:pt x="6459" y="662"/>
                  </a:moveTo>
                  <a:lnTo>
                    <a:pt x="6774" y="1356"/>
                  </a:lnTo>
                  <a:cubicBezTo>
                    <a:pt x="6837" y="1419"/>
                    <a:pt x="6900" y="1513"/>
                    <a:pt x="7026" y="1545"/>
                  </a:cubicBezTo>
                  <a:cubicBezTo>
                    <a:pt x="7499" y="1671"/>
                    <a:pt x="7971" y="1860"/>
                    <a:pt x="8413" y="2080"/>
                  </a:cubicBezTo>
                  <a:cubicBezTo>
                    <a:pt x="8459" y="2126"/>
                    <a:pt x="8539" y="2156"/>
                    <a:pt x="8627" y="2156"/>
                  </a:cubicBezTo>
                  <a:cubicBezTo>
                    <a:pt x="8660" y="2156"/>
                    <a:pt x="8694" y="2152"/>
                    <a:pt x="8728" y="2143"/>
                  </a:cubicBezTo>
                  <a:lnTo>
                    <a:pt x="9389" y="1891"/>
                  </a:lnTo>
                  <a:lnTo>
                    <a:pt x="10051" y="2553"/>
                  </a:lnTo>
                  <a:lnTo>
                    <a:pt x="9799" y="3214"/>
                  </a:lnTo>
                  <a:cubicBezTo>
                    <a:pt x="9767" y="3340"/>
                    <a:pt x="9767" y="3435"/>
                    <a:pt x="9862" y="3561"/>
                  </a:cubicBezTo>
                  <a:cubicBezTo>
                    <a:pt x="10114" y="3970"/>
                    <a:pt x="10334" y="4412"/>
                    <a:pt x="10397" y="4916"/>
                  </a:cubicBezTo>
                  <a:cubicBezTo>
                    <a:pt x="10460" y="5042"/>
                    <a:pt x="10492" y="5136"/>
                    <a:pt x="10586" y="5168"/>
                  </a:cubicBezTo>
                  <a:lnTo>
                    <a:pt x="11279" y="5483"/>
                  </a:lnTo>
                  <a:lnTo>
                    <a:pt x="11279" y="6459"/>
                  </a:lnTo>
                  <a:lnTo>
                    <a:pt x="10586" y="6774"/>
                  </a:lnTo>
                  <a:cubicBezTo>
                    <a:pt x="10523" y="6806"/>
                    <a:pt x="10460" y="6900"/>
                    <a:pt x="10397" y="7026"/>
                  </a:cubicBezTo>
                  <a:cubicBezTo>
                    <a:pt x="10271" y="7499"/>
                    <a:pt x="10082" y="7972"/>
                    <a:pt x="9862" y="8381"/>
                  </a:cubicBezTo>
                  <a:cubicBezTo>
                    <a:pt x="9799" y="8476"/>
                    <a:pt x="9767" y="8602"/>
                    <a:pt x="9799" y="8696"/>
                  </a:cubicBezTo>
                  <a:lnTo>
                    <a:pt x="10051" y="9389"/>
                  </a:lnTo>
                  <a:lnTo>
                    <a:pt x="9389" y="10051"/>
                  </a:lnTo>
                  <a:lnTo>
                    <a:pt x="8728" y="9799"/>
                  </a:lnTo>
                  <a:cubicBezTo>
                    <a:pt x="8681" y="9787"/>
                    <a:pt x="8640" y="9780"/>
                    <a:pt x="8600" y="9780"/>
                  </a:cubicBezTo>
                  <a:cubicBezTo>
                    <a:pt x="8532" y="9780"/>
                    <a:pt x="8472" y="9802"/>
                    <a:pt x="8413" y="9862"/>
                  </a:cubicBezTo>
                  <a:cubicBezTo>
                    <a:pt x="7971" y="10114"/>
                    <a:pt x="7530" y="10303"/>
                    <a:pt x="7026" y="10397"/>
                  </a:cubicBezTo>
                  <a:cubicBezTo>
                    <a:pt x="6900" y="10429"/>
                    <a:pt x="6837" y="10492"/>
                    <a:pt x="6774" y="10586"/>
                  </a:cubicBezTo>
                  <a:lnTo>
                    <a:pt x="6459" y="11280"/>
                  </a:lnTo>
                  <a:lnTo>
                    <a:pt x="5483" y="11280"/>
                  </a:lnTo>
                  <a:lnTo>
                    <a:pt x="5168" y="10586"/>
                  </a:lnTo>
                  <a:cubicBezTo>
                    <a:pt x="5136" y="10523"/>
                    <a:pt x="5042" y="10429"/>
                    <a:pt x="4915" y="10397"/>
                  </a:cubicBezTo>
                  <a:cubicBezTo>
                    <a:pt x="4443" y="10271"/>
                    <a:pt x="3970" y="10082"/>
                    <a:pt x="3561" y="9862"/>
                  </a:cubicBezTo>
                  <a:cubicBezTo>
                    <a:pt x="3492" y="9816"/>
                    <a:pt x="3406" y="9786"/>
                    <a:pt x="3327" y="9786"/>
                  </a:cubicBezTo>
                  <a:cubicBezTo>
                    <a:pt x="3299" y="9786"/>
                    <a:pt x="3271" y="9790"/>
                    <a:pt x="3246" y="9799"/>
                  </a:cubicBezTo>
                  <a:lnTo>
                    <a:pt x="2553" y="10051"/>
                  </a:lnTo>
                  <a:lnTo>
                    <a:pt x="1891" y="9389"/>
                  </a:lnTo>
                  <a:lnTo>
                    <a:pt x="2143" y="8696"/>
                  </a:lnTo>
                  <a:cubicBezTo>
                    <a:pt x="2175" y="8602"/>
                    <a:pt x="2175" y="8507"/>
                    <a:pt x="2080" y="8381"/>
                  </a:cubicBezTo>
                  <a:cubicBezTo>
                    <a:pt x="1828" y="7972"/>
                    <a:pt x="1607" y="7531"/>
                    <a:pt x="1544" y="7026"/>
                  </a:cubicBezTo>
                  <a:cubicBezTo>
                    <a:pt x="1513" y="6900"/>
                    <a:pt x="1450" y="6806"/>
                    <a:pt x="1355" y="6774"/>
                  </a:cubicBezTo>
                  <a:lnTo>
                    <a:pt x="662" y="6459"/>
                  </a:lnTo>
                  <a:lnTo>
                    <a:pt x="662" y="5483"/>
                  </a:lnTo>
                  <a:lnTo>
                    <a:pt x="1355" y="5168"/>
                  </a:lnTo>
                  <a:cubicBezTo>
                    <a:pt x="1418" y="5136"/>
                    <a:pt x="1513" y="5042"/>
                    <a:pt x="1544" y="4916"/>
                  </a:cubicBezTo>
                  <a:cubicBezTo>
                    <a:pt x="1670" y="4443"/>
                    <a:pt x="1860" y="3970"/>
                    <a:pt x="2080" y="3561"/>
                  </a:cubicBezTo>
                  <a:cubicBezTo>
                    <a:pt x="2143" y="3466"/>
                    <a:pt x="2175" y="3340"/>
                    <a:pt x="2143" y="3214"/>
                  </a:cubicBezTo>
                  <a:lnTo>
                    <a:pt x="1891" y="2553"/>
                  </a:lnTo>
                  <a:lnTo>
                    <a:pt x="2553" y="1891"/>
                  </a:lnTo>
                  <a:lnTo>
                    <a:pt x="3246" y="2143"/>
                  </a:lnTo>
                  <a:cubicBezTo>
                    <a:pt x="3280" y="2155"/>
                    <a:pt x="3315" y="2162"/>
                    <a:pt x="3351" y="2162"/>
                  </a:cubicBezTo>
                  <a:cubicBezTo>
                    <a:pt x="3414" y="2162"/>
                    <a:pt x="3481" y="2140"/>
                    <a:pt x="3561" y="2080"/>
                  </a:cubicBezTo>
                  <a:cubicBezTo>
                    <a:pt x="3970" y="1828"/>
                    <a:pt x="4411" y="1608"/>
                    <a:pt x="4915" y="1545"/>
                  </a:cubicBezTo>
                  <a:cubicBezTo>
                    <a:pt x="5042" y="1513"/>
                    <a:pt x="5136" y="1450"/>
                    <a:pt x="5168" y="1356"/>
                  </a:cubicBezTo>
                  <a:lnTo>
                    <a:pt x="5483" y="662"/>
                  </a:lnTo>
                  <a:close/>
                  <a:moveTo>
                    <a:pt x="5294" y="1"/>
                  </a:moveTo>
                  <a:cubicBezTo>
                    <a:pt x="5168" y="1"/>
                    <a:pt x="5010" y="64"/>
                    <a:pt x="4978" y="190"/>
                  </a:cubicBezTo>
                  <a:lnTo>
                    <a:pt x="4632" y="915"/>
                  </a:lnTo>
                  <a:cubicBezTo>
                    <a:pt x="4191" y="1041"/>
                    <a:pt x="3750" y="1198"/>
                    <a:pt x="3372" y="1419"/>
                  </a:cubicBezTo>
                  <a:lnTo>
                    <a:pt x="2616" y="1198"/>
                  </a:lnTo>
                  <a:cubicBezTo>
                    <a:pt x="2579" y="1180"/>
                    <a:pt x="2539" y="1172"/>
                    <a:pt x="2500" y="1172"/>
                  </a:cubicBezTo>
                  <a:cubicBezTo>
                    <a:pt x="2405" y="1172"/>
                    <a:pt x="2314" y="1217"/>
                    <a:pt x="2269" y="1261"/>
                  </a:cubicBezTo>
                  <a:lnTo>
                    <a:pt x="1261" y="2238"/>
                  </a:lnTo>
                  <a:cubicBezTo>
                    <a:pt x="1198" y="2332"/>
                    <a:pt x="1166" y="2490"/>
                    <a:pt x="1198" y="2616"/>
                  </a:cubicBezTo>
                  <a:lnTo>
                    <a:pt x="1418" y="3340"/>
                  </a:lnTo>
                  <a:cubicBezTo>
                    <a:pt x="1198" y="3750"/>
                    <a:pt x="1040" y="4191"/>
                    <a:pt x="914" y="4601"/>
                  </a:cubicBezTo>
                  <a:lnTo>
                    <a:pt x="221" y="4979"/>
                  </a:lnTo>
                  <a:cubicBezTo>
                    <a:pt x="95" y="5010"/>
                    <a:pt x="1" y="5168"/>
                    <a:pt x="1" y="5294"/>
                  </a:cubicBezTo>
                  <a:lnTo>
                    <a:pt x="1" y="6711"/>
                  </a:lnTo>
                  <a:cubicBezTo>
                    <a:pt x="1" y="6806"/>
                    <a:pt x="95" y="6963"/>
                    <a:pt x="221" y="7026"/>
                  </a:cubicBezTo>
                  <a:lnTo>
                    <a:pt x="914" y="7373"/>
                  </a:lnTo>
                  <a:cubicBezTo>
                    <a:pt x="1040" y="7814"/>
                    <a:pt x="1198" y="8224"/>
                    <a:pt x="1418" y="8633"/>
                  </a:cubicBezTo>
                  <a:lnTo>
                    <a:pt x="1198" y="9389"/>
                  </a:lnTo>
                  <a:cubicBezTo>
                    <a:pt x="1166" y="9484"/>
                    <a:pt x="1198" y="9641"/>
                    <a:pt x="1261" y="9736"/>
                  </a:cubicBezTo>
                  <a:lnTo>
                    <a:pt x="2269" y="10712"/>
                  </a:lnTo>
                  <a:cubicBezTo>
                    <a:pt x="2316" y="10783"/>
                    <a:pt x="2417" y="10819"/>
                    <a:pt x="2517" y="10819"/>
                  </a:cubicBezTo>
                  <a:cubicBezTo>
                    <a:pt x="2551" y="10819"/>
                    <a:pt x="2584" y="10815"/>
                    <a:pt x="2616" y="10807"/>
                  </a:cubicBezTo>
                  <a:lnTo>
                    <a:pt x="3372" y="10555"/>
                  </a:lnTo>
                  <a:cubicBezTo>
                    <a:pt x="3750" y="10807"/>
                    <a:pt x="4191" y="10965"/>
                    <a:pt x="4632" y="11059"/>
                  </a:cubicBezTo>
                  <a:lnTo>
                    <a:pt x="4978" y="11784"/>
                  </a:lnTo>
                  <a:cubicBezTo>
                    <a:pt x="5010" y="11910"/>
                    <a:pt x="5168" y="11973"/>
                    <a:pt x="5294" y="11973"/>
                  </a:cubicBezTo>
                  <a:lnTo>
                    <a:pt x="6711" y="11973"/>
                  </a:lnTo>
                  <a:cubicBezTo>
                    <a:pt x="6837" y="11973"/>
                    <a:pt x="6995" y="11910"/>
                    <a:pt x="7026" y="11784"/>
                  </a:cubicBezTo>
                  <a:lnTo>
                    <a:pt x="7373" y="11059"/>
                  </a:lnTo>
                  <a:cubicBezTo>
                    <a:pt x="7814" y="10965"/>
                    <a:pt x="8255" y="10807"/>
                    <a:pt x="8633" y="10555"/>
                  </a:cubicBezTo>
                  <a:lnTo>
                    <a:pt x="9389" y="10807"/>
                  </a:lnTo>
                  <a:cubicBezTo>
                    <a:pt x="9421" y="10815"/>
                    <a:pt x="9454" y="10819"/>
                    <a:pt x="9488" y="10819"/>
                  </a:cubicBezTo>
                  <a:cubicBezTo>
                    <a:pt x="9588" y="10819"/>
                    <a:pt x="9688" y="10783"/>
                    <a:pt x="9736" y="10712"/>
                  </a:cubicBezTo>
                  <a:lnTo>
                    <a:pt x="10712" y="9736"/>
                  </a:lnTo>
                  <a:cubicBezTo>
                    <a:pt x="10807" y="9641"/>
                    <a:pt x="10838" y="9484"/>
                    <a:pt x="10807" y="9389"/>
                  </a:cubicBezTo>
                  <a:lnTo>
                    <a:pt x="10555" y="8633"/>
                  </a:lnTo>
                  <a:cubicBezTo>
                    <a:pt x="10807" y="8224"/>
                    <a:pt x="10964" y="7814"/>
                    <a:pt x="11059" y="7373"/>
                  </a:cubicBezTo>
                  <a:lnTo>
                    <a:pt x="11784" y="7026"/>
                  </a:lnTo>
                  <a:cubicBezTo>
                    <a:pt x="11910" y="6963"/>
                    <a:pt x="11973" y="6806"/>
                    <a:pt x="11973" y="6711"/>
                  </a:cubicBezTo>
                  <a:lnTo>
                    <a:pt x="11973" y="5294"/>
                  </a:lnTo>
                  <a:cubicBezTo>
                    <a:pt x="11973" y="5168"/>
                    <a:pt x="11910" y="5042"/>
                    <a:pt x="11784" y="4979"/>
                  </a:cubicBezTo>
                  <a:lnTo>
                    <a:pt x="11059" y="4601"/>
                  </a:lnTo>
                  <a:cubicBezTo>
                    <a:pt x="10964" y="4191"/>
                    <a:pt x="10807" y="3750"/>
                    <a:pt x="10555" y="3340"/>
                  </a:cubicBezTo>
                  <a:lnTo>
                    <a:pt x="10807" y="2616"/>
                  </a:lnTo>
                  <a:cubicBezTo>
                    <a:pt x="10838" y="2490"/>
                    <a:pt x="10807" y="2332"/>
                    <a:pt x="10712" y="2238"/>
                  </a:cubicBezTo>
                  <a:lnTo>
                    <a:pt x="9736" y="1261"/>
                  </a:lnTo>
                  <a:cubicBezTo>
                    <a:pt x="9691" y="1217"/>
                    <a:pt x="9584" y="1172"/>
                    <a:pt x="9491" y="1172"/>
                  </a:cubicBezTo>
                  <a:cubicBezTo>
                    <a:pt x="9453" y="1172"/>
                    <a:pt x="9417" y="1180"/>
                    <a:pt x="9389" y="1198"/>
                  </a:cubicBezTo>
                  <a:lnTo>
                    <a:pt x="8633" y="1419"/>
                  </a:lnTo>
                  <a:cubicBezTo>
                    <a:pt x="8255" y="1198"/>
                    <a:pt x="7814" y="1041"/>
                    <a:pt x="7373" y="915"/>
                  </a:cubicBezTo>
                  <a:lnTo>
                    <a:pt x="7026" y="190"/>
                  </a:lnTo>
                  <a:cubicBezTo>
                    <a:pt x="6995" y="64"/>
                    <a:pt x="6837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46;p65">
              <a:extLst>
                <a:ext uri="{FF2B5EF4-FFF2-40B4-BE49-F238E27FC236}">
                  <a16:creationId xmlns:a16="http://schemas.microsoft.com/office/drawing/2014/main" id="{160B7D16-5E4E-95CD-5577-D5B9D2DA7A03}"/>
                </a:ext>
              </a:extLst>
            </p:cNvPr>
            <p:cNvSpPr/>
            <p:nvPr/>
          </p:nvSpPr>
          <p:spPr>
            <a:xfrm>
              <a:off x="-48579600" y="2764950"/>
              <a:ext cx="192975" cy="191400"/>
            </a:xfrm>
            <a:custGeom>
              <a:avLst/>
              <a:gdLst/>
              <a:ahLst/>
              <a:cxnLst/>
              <a:rect l="l" t="t" r="r" b="b"/>
              <a:pathLst>
                <a:path w="7719" h="7656" extrusionOk="0">
                  <a:moveTo>
                    <a:pt x="3844" y="3214"/>
                  </a:moveTo>
                  <a:lnTo>
                    <a:pt x="4442" y="4411"/>
                  </a:lnTo>
                  <a:cubicBezTo>
                    <a:pt x="4237" y="4490"/>
                    <a:pt x="4033" y="4529"/>
                    <a:pt x="3832" y="4529"/>
                  </a:cubicBezTo>
                  <a:cubicBezTo>
                    <a:pt x="3631" y="4529"/>
                    <a:pt x="3434" y="4490"/>
                    <a:pt x="3245" y="4411"/>
                  </a:cubicBezTo>
                  <a:lnTo>
                    <a:pt x="3844" y="3214"/>
                  </a:lnTo>
                  <a:close/>
                  <a:moveTo>
                    <a:pt x="3781" y="693"/>
                  </a:moveTo>
                  <a:cubicBezTo>
                    <a:pt x="5513" y="693"/>
                    <a:pt x="6931" y="2111"/>
                    <a:pt x="6931" y="3844"/>
                  </a:cubicBezTo>
                  <a:cubicBezTo>
                    <a:pt x="6994" y="5104"/>
                    <a:pt x="6301" y="6175"/>
                    <a:pt x="5230" y="6679"/>
                  </a:cubicBezTo>
                  <a:lnTo>
                    <a:pt x="5230" y="4568"/>
                  </a:lnTo>
                  <a:cubicBezTo>
                    <a:pt x="5230" y="4411"/>
                    <a:pt x="5230" y="4442"/>
                    <a:pt x="4127" y="2300"/>
                  </a:cubicBezTo>
                  <a:cubicBezTo>
                    <a:pt x="4033" y="2206"/>
                    <a:pt x="3938" y="2111"/>
                    <a:pt x="3812" y="2111"/>
                  </a:cubicBezTo>
                  <a:cubicBezTo>
                    <a:pt x="3686" y="2111"/>
                    <a:pt x="3560" y="2206"/>
                    <a:pt x="3497" y="2300"/>
                  </a:cubicBezTo>
                  <a:cubicBezTo>
                    <a:pt x="2363" y="4600"/>
                    <a:pt x="2394" y="4442"/>
                    <a:pt x="2394" y="4568"/>
                  </a:cubicBezTo>
                  <a:lnTo>
                    <a:pt x="2394" y="6679"/>
                  </a:lnTo>
                  <a:cubicBezTo>
                    <a:pt x="1355" y="6175"/>
                    <a:pt x="630" y="5104"/>
                    <a:pt x="630" y="3844"/>
                  </a:cubicBezTo>
                  <a:cubicBezTo>
                    <a:pt x="630" y="2111"/>
                    <a:pt x="2048" y="693"/>
                    <a:pt x="3781" y="693"/>
                  </a:cubicBezTo>
                  <a:close/>
                  <a:moveTo>
                    <a:pt x="4568" y="5104"/>
                  </a:moveTo>
                  <a:lnTo>
                    <a:pt x="4568" y="6931"/>
                  </a:lnTo>
                  <a:cubicBezTo>
                    <a:pt x="4316" y="6963"/>
                    <a:pt x="4096" y="6994"/>
                    <a:pt x="3844" y="6994"/>
                  </a:cubicBezTo>
                  <a:cubicBezTo>
                    <a:pt x="3623" y="6994"/>
                    <a:pt x="3371" y="6994"/>
                    <a:pt x="3151" y="6931"/>
                  </a:cubicBezTo>
                  <a:lnTo>
                    <a:pt x="3151" y="5104"/>
                  </a:lnTo>
                  <a:cubicBezTo>
                    <a:pt x="3371" y="5198"/>
                    <a:pt x="3623" y="5230"/>
                    <a:pt x="3844" y="5230"/>
                  </a:cubicBezTo>
                  <a:cubicBezTo>
                    <a:pt x="4096" y="5230"/>
                    <a:pt x="4316" y="5198"/>
                    <a:pt x="4568" y="5104"/>
                  </a:cubicBezTo>
                  <a:close/>
                  <a:moveTo>
                    <a:pt x="3844" y="0"/>
                  </a:moveTo>
                  <a:cubicBezTo>
                    <a:pt x="1733" y="0"/>
                    <a:pt x="0" y="1733"/>
                    <a:pt x="0" y="3844"/>
                  </a:cubicBezTo>
                  <a:cubicBezTo>
                    <a:pt x="0" y="5577"/>
                    <a:pt x="1134" y="7026"/>
                    <a:pt x="2678" y="7498"/>
                  </a:cubicBezTo>
                  <a:lnTo>
                    <a:pt x="2709" y="7498"/>
                  </a:lnTo>
                  <a:cubicBezTo>
                    <a:pt x="3056" y="7624"/>
                    <a:pt x="3466" y="7656"/>
                    <a:pt x="3844" y="7656"/>
                  </a:cubicBezTo>
                  <a:cubicBezTo>
                    <a:pt x="4253" y="7656"/>
                    <a:pt x="4631" y="7593"/>
                    <a:pt x="4978" y="7498"/>
                  </a:cubicBezTo>
                  <a:lnTo>
                    <a:pt x="5041" y="7498"/>
                  </a:lnTo>
                  <a:cubicBezTo>
                    <a:pt x="6616" y="6994"/>
                    <a:pt x="7719" y="5545"/>
                    <a:pt x="7719" y="3844"/>
                  </a:cubicBezTo>
                  <a:cubicBezTo>
                    <a:pt x="7719" y="1733"/>
                    <a:pt x="5986" y="0"/>
                    <a:pt x="38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776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4187F-8667-8448-5575-15E37E958D2B}"/>
              </a:ext>
            </a:extLst>
          </p:cNvPr>
          <p:cNvSpPr txBox="1"/>
          <p:nvPr/>
        </p:nvSpPr>
        <p:spPr>
          <a:xfrm>
            <a:off x="746039" y="785189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3. SEAMLESS 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9E2A4-4214-9933-7F58-A3A2C7259BAD}"/>
              </a:ext>
            </a:extLst>
          </p:cNvPr>
          <p:cNvSpPr txBox="1"/>
          <p:nvPr/>
        </p:nvSpPr>
        <p:spPr>
          <a:xfrm>
            <a:off x="976376" y="1253739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Limiting user access to accessing a blockchain is approached insuring correct security and control.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CF540-44B9-91EA-C7F8-8BDBB78C6721}"/>
              </a:ext>
            </a:extLst>
          </p:cNvPr>
          <p:cNvSpPr txBox="1"/>
          <p:nvPr/>
        </p:nvSpPr>
        <p:spPr>
          <a:xfrm>
            <a:off x="3739269" y="2230337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4. MULTIPURPOSE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E93E-888C-89A1-0C1A-EABAE8A5D27C}"/>
              </a:ext>
            </a:extLst>
          </p:cNvPr>
          <p:cNvSpPr txBox="1"/>
          <p:nvPr/>
        </p:nvSpPr>
        <p:spPr>
          <a:xfrm>
            <a:off x="4122808" y="2605387"/>
            <a:ext cx="4563364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interface which includes the real-time showcase of all the types of Crypto Currencies.</a:t>
            </a:r>
          </a:p>
        </p:txBody>
      </p:sp>
      <p:grpSp>
        <p:nvGrpSpPr>
          <p:cNvPr id="5" name="Google Shape;10749;p65">
            <a:extLst>
              <a:ext uri="{FF2B5EF4-FFF2-40B4-BE49-F238E27FC236}">
                <a16:creationId xmlns:a16="http://schemas.microsoft.com/office/drawing/2014/main" id="{F06D2BCE-A751-38D0-33B0-A0829ADAE7D0}"/>
              </a:ext>
            </a:extLst>
          </p:cNvPr>
          <p:cNvGrpSpPr/>
          <p:nvPr/>
        </p:nvGrpSpPr>
        <p:grpSpPr>
          <a:xfrm>
            <a:off x="5764522" y="810609"/>
            <a:ext cx="1032518" cy="1025394"/>
            <a:chOff x="-47529700" y="2342000"/>
            <a:chExt cx="302450" cy="299900"/>
          </a:xfrm>
        </p:grpSpPr>
        <p:sp>
          <p:nvSpPr>
            <p:cNvPr id="7" name="Google Shape;10750;p65">
              <a:extLst>
                <a:ext uri="{FF2B5EF4-FFF2-40B4-BE49-F238E27FC236}">
                  <a16:creationId xmlns:a16="http://schemas.microsoft.com/office/drawing/2014/main" id="{C83BAF61-3879-E04C-501C-22EBE716B6BE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10751;p65">
              <a:extLst>
                <a:ext uri="{FF2B5EF4-FFF2-40B4-BE49-F238E27FC236}">
                  <a16:creationId xmlns:a16="http://schemas.microsoft.com/office/drawing/2014/main" id="{D6FD964D-8602-E886-12A2-4E3B48B0906B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Google Shape;10759;p65">
            <a:extLst>
              <a:ext uri="{FF2B5EF4-FFF2-40B4-BE49-F238E27FC236}">
                <a16:creationId xmlns:a16="http://schemas.microsoft.com/office/drawing/2014/main" id="{34EE3373-BCBD-62E0-C3B9-8A1D85BC952C}"/>
              </a:ext>
            </a:extLst>
          </p:cNvPr>
          <p:cNvSpPr/>
          <p:nvPr/>
        </p:nvSpPr>
        <p:spPr>
          <a:xfrm>
            <a:off x="1606814" y="2230337"/>
            <a:ext cx="915406" cy="1004856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924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4187F-8667-8448-5575-15E37E958D2B}"/>
              </a:ext>
            </a:extLst>
          </p:cNvPr>
          <p:cNvSpPr txBox="1"/>
          <p:nvPr/>
        </p:nvSpPr>
        <p:spPr>
          <a:xfrm>
            <a:off x="746039" y="1308890"/>
            <a:ext cx="40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3"/>
                </a:solidFill>
                <a:latin typeface="Raleway Black" pitchFamily="2" charset="0"/>
              </a:rPr>
              <a:t> Usage of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9E2A4-4214-9933-7F58-A3A2C7259BAD}"/>
              </a:ext>
            </a:extLst>
          </p:cNvPr>
          <p:cNvSpPr txBox="1"/>
          <p:nvPr/>
        </p:nvSpPr>
        <p:spPr>
          <a:xfrm>
            <a:off x="976376" y="1752096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Our project is completely based on the integration of blockchain technology which involves  highly secured data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fetchment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CF540-44B9-91EA-C7F8-8BDBB78C6721}"/>
              </a:ext>
            </a:extLst>
          </p:cNvPr>
          <p:cNvSpPr txBox="1"/>
          <p:nvPr/>
        </p:nvSpPr>
        <p:spPr>
          <a:xfrm>
            <a:off x="3458758" y="2845189"/>
            <a:ext cx="4345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Raleway Black" pitchFamily="2" charset="0"/>
              </a:rPr>
              <a:t>FUTURE 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E93E-888C-89A1-0C1A-EABAE8A5D27C}"/>
              </a:ext>
            </a:extLst>
          </p:cNvPr>
          <p:cNvSpPr txBox="1"/>
          <p:nvPr/>
        </p:nvSpPr>
        <p:spPr>
          <a:xfrm>
            <a:off x="3550701" y="3421346"/>
            <a:ext cx="55170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On addition to the project we are going to construct a graph model which signifies the flow of currency and can easily track a specific transactions.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 With enhanced user interface (UI).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7A64F-2A8F-1DCB-BE53-8F1723B65165}"/>
              </a:ext>
            </a:extLst>
          </p:cNvPr>
          <p:cNvSpPr txBox="1"/>
          <p:nvPr/>
        </p:nvSpPr>
        <p:spPr>
          <a:xfrm>
            <a:off x="746039" y="535892"/>
            <a:ext cx="5174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Raleway Black" pitchFamily="2" charset="0"/>
              </a:rPr>
              <a:t>Key Features: </a:t>
            </a:r>
          </a:p>
        </p:txBody>
      </p:sp>
      <p:sp>
        <p:nvSpPr>
          <p:cNvPr id="12" name="Google Shape;664;p28">
            <a:extLst>
              <a:ext uri="{FF2B5EF4-FFF2-40B4-BE49-F238E27FC236}">
                <a16:creationId xmlns:a16="http://schemas.microsoft.com/office/drawing/2014/main" id="{7AA8B8CC-C329-DBFD-843D-0FF2BD078091}"/>
              </a:ext>
            </a:extLst>
          </p:cNvPr>
          <p:cNvSpPr/>
          <p:nvPr/>
        </p:nvSpPr>
        <p:spPr>
          <a:xfrm rot="16200000">
            <a:off x="3210833" y="2934538"/>
            <a:ext cx="244805" cy="224064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701;p65">
            <a:extLst>
              <a:ext uri="{FF2B5EF4-FFF2-40B4-BE49-F238E27FC236}">
                <a16:creationId xmlns:a16="http://schemas.microsoft.com/office/drawing/2014/main" id="{70324984-7096-03D2-2BB7-5DAFD6953BA9}"/>
              </a:ext>
            </a:extLst>
          </p:cNvPr>
          <p:cNvSpPr/>
          <p:nvPr/>
        </p:nvSpPr>
        <p:spPr>
          <a:xfrm>
            <a:off x="6493475" y="1391576"/>
            <a:ext cx="943645" cy="738665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00C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oogle Shape;10752;p65">
            <a:extLst>
              <a:ext uri="{FF2B5EF4-FFF2-40B4-BE49-F238E27FC236}">
                <a16:creationId xmlns:a16="http://schemas.microsoft.com/office/drawing/2014/main" id="{F1083648-4B50-3493-3416-A92325DE1930}"/>
              </a:ext>
            </a:extLst>
          </p:cNvPr>
          <p:cNvGrpSpPr/>
          <p:nvPr/>
        </p:nvGrpSpPr>
        <p:grpSpPr>
          <a:xfrm>
            <a:off x="1251079" y="3245299"/>
            <a:ext cx="1019682" cy="826935"/>
            <a:chOff x="-47527350" y="2747625"/>
            <a:chExt cx="300100" cy="228425"/>
          </a:xfrm>
          <a:solidFill>
            <a:srgbClr val="00CADA"/>
          </a:solidFill>
        </p:grpSpPr>
        <p:sp>
          <p:nvSpPr>
            <p:cNvPr id="10" name="Google Shape;10753;p65">
              <a:extLst>
                <a:ext uri="{FF2B5EF4-FFF2-40B4-BE49-F238E27FC236}">
                  <a16:creationId xmlns:a16="http://schemas.microsoft.com/office/drawing/2014/main" id="{59DA2F58-C816-0468-1685-F09A9B088740}"/>
                </a:ext>
              </a:extLst>
            </p:cNvPr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0754;p65">
              <a:extLst>
                <a:ext uri="{FF2B5EF4-FFF2-40B4-BE49-F238E27FC236}">
                  <a16:creationId xmlns:a16="http://schemas.microsoft.com/office/drawing/2014/main" id="{97B957AA-02FE-620C-327A-70DF91E5E4FD}"/>
                </a:ext>
              </a:extLst>
            </p:cNvPr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0755;p65">
              <a:extLst>
                <a:ext uri="{FF2B5EF4-FFF2-40B4-BE49-F238E27FC236}">
                  <a16:creationId xmlns:a16="http://schemas.microsoft.com/office/drawing/2014/main" id="{05166A58-FA38-418D-EF04-43BD4E273E5B}"/>
                </a:ext>
              </a:extLst>
            </p:cNvPr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0756;p65">
              <a:extLst>
                <a:ext uri="{FF2B5EF4-FFF2-40B4-BE49-F238E27FC236}">
                  <a16:creationId xmlns:a16="http://schemas.microsoft.com/office/drawing/2014/main" id="{51E09F4F-DBD9-C2C7-C0CA-52ACD4FDCDC2}"/>
                </a:ext>
              </a:extLst>
            </p:cNvPr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0757;p65">
              <a:extLst>
                <a:ext uri="{FF2B5EF4-FFF2-40B4-BE49-F238E27FC236}">
                  <a16:creationId xmlns:a16="http://schemas.microsoft.com/office/drawing/2014/main" id="{6A410680-987C-C571-EE6E-C027F33D4FFB}"/>
                </a:ext>
              </a:extLst>
            </p:cNvPr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0758;p65">
              <a:extLst>
                <a:ext uri="{FF2B5EF4-FFF2-40B4-BE49-F238E27FC236}">
                  <a16:creationId xmlns:a16="http://schemas.microsoft.com/office/drawing/2014/main" id="{75CBCF51-0616-400D-3A92-1B7B05CBCF85}"/>
                </a:ext>
              </a:extLst>
            </p:cNvPr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2E85B-7426-593F-D84B-31166827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87" b="96613" l="9455" r="90364">
                        <a14:foregroundMark x1="14273" y1="19251" x2="14273" y2="19251"/>
                        <a14:foregroundMark x1="10182" y1="52228" x2="11455" y2="51159"/>
                        <a14:foregroundMark x1="9818" y1="16221" x2="12000" y2="18717"/>
                        <a14:foregroundMark x1="21727" y1="66845" x2="17818" y2="69519"/>
                        <a14:foregroundMark x1="49364" y1="76827" x2="51182" y2="79323"/>
                        <a14:foregroundMark x1="52091" y1="79857" x2="52091" y2="79857"/>
                        <a14:foregroundMark x1="44909" y1="91444" x2="44909" y2="92157"/>
                        <a14:foregroundMark x1="44909" y1="90196" x2="44909" y2="90196"/>
                        <a14:foregroundMark x1="9636" y1="19964" x2="9636" y2="19964"/>
                        <a14:foregroundMark x1="13000" y1="14795" x2="13000" y2="14795"/>
                        <a14:foregroundMark x1="22364" y1="3565" x2="22364" y2="3565"/>
                        <a14:foregroundMark x1="22273" y1="8556" x2="22273" y2="8556"/>
                        <a14:foregroundMark x1="23273" y1="8734" x2="23273" y2="8734"/>
                        <a14:foregroundMark x1="23273" y1="8734" x2="23273" y2="7130"/>
                        <a14:foregroundMark x1="22818" y1="6595" x2="22818" y2="6595"/>
                        <a14:foregroundMark x1="23091" y1="9804" x2="23091" y2="10160"/>
                        <a14:foregroundMark x1="23545" y1="9269" x2="23545" y2="9269"/>
                        <a14:foregroundMark x1="23364" y1="10517" x2="23364" y2="10517"/>
                        <a14:foregroundMark x1="23182" y1="9447" x2="23636" y2="14795"/>
                        <a14:foregroundMark x1="45818" y1="77184" x2="45818" y2="77184"/>
                        <a14:foregroundMark x1="45636" y1="76827" x2="45636" y2="76827"/>
                        <a14:foregroundMark x1="45909" y1="74153" x2="45909" y2="74153"/>
                        <a14:foregroundMark x1="46182" y1="72193" x2="46182" y2="72193"/>
                        <a14:foregroundMark x1="72545" y1="22282" x2="72545" y2="22282"/>
                        <a14:foregroundMark x1="75000" y1="13369" x2="75000" y2="13369"/>
                        <a14:foregroundMark x1="74091" y1="15330" x2="74091" y2="15330"/>
                        <a14:foregroundMark x1="74727" y1="16578" x2="74727" y2="16578"/>
                        <a14:foregroundMark x1="41727" y1="28164" x2="41727" y2="28164"/>
                        <a14:foregroundMark x1="83000" y1="25668" x2="83000" y2="25668"/>
                        <a14:foregroundMark x1="71636" y1="26738" x2="71636" y2="26738"/>
                        <a14:foregroundMark x1="71636" y1="26738" x2="71636" y2="26738"/>
                        <a14:foregroundMark x1="72273" y1="23708" x2="72273" y2="23708"/>
                        <a14:foregroundMark x1="20455" y1="54902" x2="20455" y2="54902"/>
                        <a14:foregroundMark x1="20364" y1="51872" x2="20364" y2="51872"/>
                        <a14:foregroundMark x1="46727" y1="77184" x2="46727" y2="77184"/>
                        <a14:foregroundMark x1="44818" y1="90196" x2="45818" y2="79679"/>
                        <a14:foregroundMark x1="45818" y1="79679" x2="46364" y2="77718"/>
                        <a14:foregroundMark x1="47000" y1="61141" x2="45636" y2="77718"/>
                        <a14:foregroundMark x1="74000" y1="15330" x2="68545" y2="41176"/>
                        <a14:foregroundMark x1="90182" y1="54367" x2="90182" y2="54367"/>
                        <a14:foregroundMark x1="56091" y1="64171" x2="56091" y2="64171"/>
                        <a14:foregroundMark x1="57000" y1="29234" x2="57000" y2="29234"/>
                        <a14:foregroundMark x1="56000" y1="35116" x2="56000" y2="35116"/>
                        <a14:foregroundMark x1="55909" y1="38146" x2="55909" y2="38146"/>
                        <a14:foregroundMark x1="55909" y1="40107" x2="55909" y2="40820"/>
                        <a14:foregroundMark x1="55909" y1="41176" x2="55909" y2="44563"/>
                        <a14:foregroundMark x1="56636" y1="32442" x2="56636" y2="32442"/>
                        <a14:foregroundMark x1="56091" y1="47772" x2="56091" y2="47772"/>
                        <a14:foregroundMark x1="56091" y1="46702" x2="56091" y2="46702"/>
                        <a14:foregroundMark x1="38727" y1="67201" x2="38727" y2="67201"/>
                        <a14:foregroundMark x1="44636" y1="96791" x2="44636" y2="96791"/>
                        <a14:foregroundMark x1="90364" y1="55615" x2="90364" y2="55615"/>
                        <a14:foregroundMark x1="39909" y1="28164" x2="39909" y2="28164"/>
                        <a14:foregroundMark x1="39909" y1="68093" x2="39909" y2="68093"/>
                        <a14:foregroundMark x1="20364" y1="57041" x2="20364" y2="57041"/>
                        <a14:foregroundMark x1="20364" y1="58824" x2="20364" y2="58824"/>
                        <a14:foregroundMark x1="20364" y1="60250" x2="20364" y2="60784"/>
                        <a14:foregroundMark x1="20364" y1="61141" x2="20364" y2="61676"/>
                        <a14:foregroundMark x1="20364" y1="62745" x2="20364" y2="62745"/>
                        <a14:foregroundMark x1="38000" y1="68449" x2="38000" y2="68449"/>
                        <a14:foregroundMark x1="36455" y1="70588" x2="36455" y2="70588"/>
                        <a14:foregroundMark x1="38636" y1="35829" x2="38636" y2="35829"/>
                        <a14:foregroundMark x1="38909" y1="43316" x2="38909" y2="43316"/>
                        <a14:foregroundMark x1="39091" y1="66310" x2="39091" y2="66310"/>
                        <a14:foregroundMark x1="38545" y1="63993" x2="38545" y2="63993"/>
                        <a14:foregroundMark x1="38545" y1="58645" x2="38545" y2="58645"/>
                        <a14:foregroundMark x1="38727" y1="57041" x2="38818" y2="56506"/>
                        <a14:foregroundMark x1="39364" y1="53832" x2="39364" y2="53832"/>
                        <a14:foregroundMark x1="38636" y1="50267" x2="38636" y2="50267"/>
                        <a14:foregroundMark x1="55818" y1="80214" x2="55818" y2="80214"/>
                        <a14:foregroundMark x1="57727" y1="80927" x2="57727" y2="80927"/>
                        <a14:foregroundMark x1="38636" y1="40107" x2="38636" y2="40107"/>
                        <a14:foregroundMark x1="38818" y1="38324" x2="38818" y2="38324"/>
                        <a14:foregroundMark x1="38636" y1="37077" x2="38636" y2="37077"/>
                        <a14:foregroundMark x1="38818" y1="36364" x2="38818" y2="36364"/>
                        <a14:foregroundMark x1="22909" y1="18538" x2="22909" y2="18538"/>
                        <a14:foregroundMark x1="22182" y1="18538" x2="22182" y2="18538"/>
                        <a14:foregroundMark x1="19636" y1="18360" x2="19636" y2="18360"/>
                        <a14:foregroundMark x1="24364" y1="18538" x2="24364" y2="18538"/>
                        <a14:foregroundMark x1="24545" y1="14795" x2="24545" y2="14795"/>
                        <a14:foregroundMark x1="24818" y1="16934" x2="24818" y2="16934"/>
                        <a14:foregroundMark x1="25636" y1="18538" x2="25636" y2="18538"/>
                        <a14:foregroundMark x1="25636" y1="20321" x2="25636" y2="20321"/>
                        <a14:foregroundMark x1="25909" y1="22816" x2="25909" y2="22816"/>
                        <a14:foregroundMark x1="25182" y1="18538" x2="27455" y2="32442"/>
                        <a14:foregroundMark x1="27364" y1="27094" x2="27818" y2="32264"/>
                        <a14:foregroundMark x1="27818" y1="28699" x2="25909" y2="21034"/>
                        <a14:foregroundMark x1="23364" y1="8200" x2="26182" y2="20856"/>
                        <a14:foregroundMark x1="27818" y1="32442" x2="27818" y2="32442"/>
                        <a14:foregroundMark x1="27545" y1="30481" x2="27545" y2="30481"/>
                        <a14:foregroundMark x1="28091" y1="32264" x2="27909" y2="29947"/>
                        <a14:foregroundMark x1="27909" y1="29055" x2="27909" y2="29055"/>
                        <a14:foregroundMark x1="43545" y1="29768" x2="43545" y2="297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232" y="515709"/>
            <a:ext cx="8371702" cy="42695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E27BC-5B01-91F6-16E4-D139CEE33A4F}"/>
              </a:ext>
            </a:extLst>
          </p:cNvPr>
          <p:cNvCxnSpPr/>
          <p:nvPr/>
        </p:nvCxnSpPr>
        <p:spPr>
          <a:xfrm>
            <a:off x="7574692" y="3478427"/>
            <a:ext cx="14210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62AA9-5261-1957-1E92-9D50FD5367DF}"/>
              </a:ext>
            </a:extLst>
          </p:cNvPr>
          <p:cNvSpPr txBox="1"/>
          <p:nvPr/>
        </p:nvSpPr>
        <p:spPr>
          <a:xfrm>
            <a:off x="7457304" y="4164413"/>
            <a:ext cx="174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FINAL DESTINATION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8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91316-F53F-8A6A-40BF-4A789AE9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37" y="657353"/>
            <a:ext cx="6191250" cy="416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C9B9F-1F21-3574-292A-E99BEF8C430D}"/>
              </a:ext>
            </a:extLst>
          </p:cNvPr>
          <p:cNvSpPr txBox="1"/>
          <p:nvPr/>
        </p:nvSpPr>
        <p:spPr>
          <a:xfrm>
            <a:off x="597757" y="219905"/>
            <a:ext cx="5174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Raleway Black" pitchFamily="2" charset="0"/>
              </a:rPr>
              <a:t>METHOD OF INVESTIGATION :</a:t>
            </a:r>
            <a:r>
              <a:rPr lang="en-IN" sz="1400" dirty="0">
                <a:solidFill>
                  <a:schemeClr val="tx1"/>
                </a:solidFill>
                <a:latin typeface="Raleway Black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86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D9E2A4-4214-9933-7F58-A3A2C7259BAD}"/>
              </a:ext>
            </a:extLst>
          </p:cNvPr>
          <p:cNvSpPr txBox="1"/>
          <p:nvPr/>
        </p:nvSpPr>
        <p:spPr>
          <a:xfrm>
            <a:off x="976376" y="1752096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Generally cryptocurrencies are designed with enhanced privacy features </a:t>
            </a:r>
            <a:r>
              <a:rPr lang="en-IN" dirty="0" err="1">
                <a:solidFill>
                  <a:schemeClr val="tx1"/>
                </a:solidFill>
              </a:rPr>
              <a:t>Hence,it</a:t>
            </a:r>
            <a:r>
              <a:rPr lang="en-IN" dirty="0">
                <a:solidFill>
                  <a:schemeClr val="tx1"/>
                </a:solidFill>
              </a:rPr>
              <a:t> is difficult to get user data </a:t>
            </a:r>
            <a:r>
              <a:rPr lang="en-IN" dirty="0" err="1">
                <a:solidFill>
                  <a:schemeClr val="tx1"/>
                </a:solidFill>
              </a:rPr>
              <a:t>eg.</a:t>
            </a:r>
            <a:r>
              <a:rPr lang="en-IN" dirty="0">
                <a:solidFill>
                  <a:schemeClr val="tx1"/>
                </a:solidFill>
              </a:rPr>
              <a:t> User info. , address and </a:t>
            </a:r>
            <a:r>
              <a:rPr lang="en-IN" dirty="0" err="1">
                <a:solidFill>
                  <a:schemeClr val="tx1"/>
                </a:solidFill>
              </a:rPr>
              <a:t>Kyc</a:t>
            </a:r>
            <a:r>
              <a:rPr lang="en-IN" dirty="0">
                <a:solidFill>
                  <a:schemeClr val="tx1"/>
                </a:solidFill>
              </a:rPr>
              <a:t>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CF540-44B9-91EA-C7F8-8BDBB78C6721}"/>
              </a:ext>
            </a:extLst>
          </p:cNvPr>
          <p:cNvSpPr txBox="1"/>
          <p:nvPr/>
        </p:nvSpPr>
        <p:spPr>
          <a:xfrm>
            <a:off x="861207" y="2900845"/>
            <a:ext cx="434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Raleway Black" pitchFamily="2" charset="0"/>
              </a:rPr>
              <a:t>2. Offline Transactions: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E93E-888C-89A1-0C1A-EABAE8A5D27C}"/>
              </a:ext>
            </a:extLst>
          </p:cNvPr>
          <p:cNvSpPr txBox="1"/>
          <p:nvPr/>
        </p:nvSpPr>
        <p:spPr>
          <a:xfrm>
            <a:off x="777894" y="3357097"/>
            <a:ext cx="4511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Transactions conducted through offline are peer to peer may not be easily traceable.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7A64F-2A8F-1DCB-BE53-8F1723B65165}"/>
              </a:ext>
            </a:extLst>
          </p:cNvPr>
          <p:cNvSpPr txBox="1"/>
          <p:nvPr/>
        </p:nvSpPr>
        <p:spPr>
          <a:xfrm>
            <a:off x="746039" y="535892"/>
            <a:ext cx="5174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Raleway Black" pitchFamily="2" charset="0"/>
              </a:rPr>
              <a:t>LIMITATIONS: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8EE16-D9B6-1DC8-4C22-0F3745E5545E}"/>
              </a:ext>
            </a:extLst>
          </p:cNvPr>
          <p:cNvSpPr txBox="1"/>
          <p:nvPr/>
        </p:nvSpPr>
        <p:spPr>
          <a:xfrm>
            <a:off x="746039" y="1318689"/>
            <a:ext cx="5170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Raleway Black" pitchFamily="2" charset="0"/>
              </a:rPr>
              <a:t>1. Anonymity: </a:t>
            </a:r>
            <a:endParaRPr lang="en-IN" sz="1400" dirty="0">
              <a:solidFill>
                <a:schemeClr val="tx1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9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CB2148-8C9D-3804-E369-BD106D38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REPRESENTATION OF FLOW: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7674B-6DD5-09EE-F905-BFA7BAEF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24" y="1248031"/>
            <a:ext cx="6323111" cy="2219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A4362-DF3C-073A-C549-E49F90C93EB8}"/>
              </a:ext>
            </a:extLst>
          </p:cNvPr>
          <p:cNvSpPr txBox="1"/>
          <p:nvPr/>
        </p:nvSpPr>
        <p:spPr>
          <a:xfrm>
            <a:off x="2122273" y="3698016"/>
            <a:ext cx="5208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X – axis shows the funds transferred to various accounts by transaction IDs.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651B1-3320-E2D1-8898-703D183E253B}"/>
              </a:ext>
            </a:extLst>
          </p:cNvPr>
          <p:cNvSpPr txBox="1"/>
          <p:nvPr/>
        </p:nvSpPr>
        <p:spPr>
          <a:xfrm>
            <a:off x="2122273" y="4229041"/>
            <a:ext cx="5208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Y – axis shows the actual amount that transferred.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ECBD76-096E-07F6-2B26-72D6ACAD562F}"/>
              </a:ext>
            </a:extLst>
          </p:cNvPr>
          <p:cNvCxnSpPr/>
          <p:nvPr/>
        </p:nvCxnSpPr>
        <p:spPr>
          <a:xfrm>
            <a:off x="5072447" y="1637270"/>
            <a:ext cx="55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8C2DE5-E2BE-F16B-D9BC-A5D6C54AD3CB}"/>
              </a:ext>
            </a:extLst>
          </p:cNvPr>
          <p:cNvSpPr txBox="1"/>
          <p:nvPr/>
        </p:nvSpPr>
        <p:spPr>
          <a:xfrm>
            <a:off x="5628501" y="1375660"/>
            <a:ext cx="121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Bulk fund transferred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9B2A7D0-82EE-1D38-6B76-8B11351F359A}"/>
              </a:ext>
            </a:extLst>
          </p:cNvPr>
          <p:cNvSpPr/>
          <p:nvPr/>
        </p:nvSpPr>
        <p:spPr>
          <a:xfrm>
            <a:off x="1037968" y="1315995"/>
            <a:ext cx="240956" cy="1346884"/>
          </a:xfrm>
          <a:prstGeom prst="leftBrace">
            <a:avLst>
              <a:gd name="adj1" fmla="val 8333"/>
              <a:gd name="adj2" fmla="val 477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B89D4-6408-717E-7F4B-DA69356698F1}"/>
              </a:ext>
            </a:extLst>
          </p:cNvPr>
          <p:cNvSpPr txBox="1"/>
          <p:nvPr/>
        </p:nvSpPr>
        <p:spPr>
          <a:xfrm>
            <a:off x="216242" y="1791730"/>
            <a:ext cx="1136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Quantity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0"/>
          <p:cNvSpPr txBox="1">
            <a:spLocks noGrp="1"/>
          </p:cNvSpPr>
          <p:nvPr>
            <p:ph type="title"/>
          </p:nvPr>
        </p:nvSpPr>
        <p:spPr>
          <a:xfrm>
            <a:off x="827903" y="1922089"/>
            <a:ext cx="7952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/>
              <a:t>Thanks!</a:t>
            </a:r>
            <a:endParaRPr sz="8000" dirty="0"/>
          </a:p>
        </p:txBody>
      </p:sp>
      <p:sp>
        <p:nvSpPr>
          <p:cNvPr id="1557" name="Google Shape;1557;p50"/>
          <p:cNvSpPr/>
          <p:nvPr/>
        </p:nvSpPr>
        <p:spPr>
          <a:xfrm rot="5400000">
            <a:off x="5960295" y="4190447"/>
            <a:ext cx="2997102" cy="353913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58" name="Google Shape;1558;p50"/>
          <p:cNvGrpSpPr/>
          <p:nvPr/>
        </p:nvGrpSpPr>
        <p:grpSpPr>
          <a:xfrm rot="10800000">
            <a:off x="7281900" y="4129800"/>
            <a:ext cx="3859204" cy="615399"/>
            <a:chOff x="-6675" y="307100"/>
            <a:chExt cx="9140700" cy="4634025"/>
          </a:xfrm>
        </p:grpSpPr>
        <p:cxnSp>
          <p:nvCxnSpPr>
            <p:cNvPr id="1559" name="Google Shape;1559;p50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50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50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50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50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50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50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50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50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50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9" name="Google Shape;1569;p50"/>
          <p:cNvGrpSpPr/>
          <p:nvPr/>
        </p:nvGrpSpPr>
        <p:grpSpPr>
          <a:xfrm>
            <a:off x="5923458" y="1569341"/>
            <a:ext cx="3360485" cy="1171564"/>
            <a:chOff x="5923458" y="2066691"/>
            <a:chExt cx="3360485" cy="1171564"/>
          </a:xfrm>
        </p:grpSpPr>
        <p:grpSp>
          <p:nvGrpSpPr>
            <p:cNvPr id="1570" name="Google Shape;1570;p50"/>
            <p:cNvGrpSpPr/>
            <p:nvPr/>
          </p:nvGrpSpPr>
          <p:grpSpPr>
            <a:xfrm rot="-5400000">
              <a:off x="7132284" y="1086595"/>
              <a:ext cx="942834" cy="3360485"/>
              <a:chOff x="6777434" y="2296620"/>
              <a:chExt cx="942834" cy="3360485"/>
            </a:xfrm>
          </p:grpSpPr>
          <p:grpSp>
            <p:nvGrpSpPr>
              <p:cNvPr id="1571" name="Google Shape;1571;p50"/>
              <p:cNvGrpSpPr/>
              <p:nvPr/>
            </p:nvGrpSpPr>
            <p:grpSpPr>
              <a:xfrm rot="10800000">
                <a:off x="6777434" y="2296620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572" name="Google Shape;1572;p5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3" name="Google Shape;1573;p5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74" name="Google Shape;1574;p5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5" name="Google Shape;1575;p50"/>
              <p:cNvSpPr/>
              <p:nvPr/>
            </p:nvSpPr>
            <p:spPr>
              <a:xfrm>
                <a:off x="7680212" y="3999936"/>
                <a:ext cx="40056" cy="4408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2620" extrusionOk="0">
                    <a:moveTo>
                      <a:pt x="573" y="1"/>
                    </a:moveTo>
                    <a:cubicBezTo>
                      <a:pt x="240" y="1"/>
                      <a:pt x="1" y="240"/>
                      <a:pt x="1" y="573"/>
                    </a:cubicBezTo>
                    <a:lnTo>
                      <a:pt x="1" y="12046"/>
                    </a:lnTo>
                    <a:cubicBezTo>
                      <a:pt x="1" y="12351"/>
                      <a:pt x="240" y="12619"/>
                      <a:pt x="573" y="12619"/>
                    </a:cubicBezTo>
                    <a:cubicBezTo>
                      <a:pt x="878" y="12619"/>
                      <a:pt x="1146" y="12351"/>
                      <a:pt x="1146" y="12046"/>
                    </a:cubicBezTo>
                    <a:lnTo>
                      <a:pt x="1146" y="573"/>
                    </a:lnTo>
                    <a:cubicBezTo>
                      <a:pt x="1146" y="240"/>
                      <a:pt x="878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 rot="10800000">
                <a:off x="7160463" y="4347766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 rot="10800000">
                <a:off x="6933883" y="36133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50"/>
            <p:cNvGrpSpPr/>
            <p:nvPr/>
          </p:nvGrpSpPr>
          <p:grpSpPr>
            <a:xfrm rot="5400000">
              <a:off x="7005414" y="2134696"/>
              <a:ext cx="493321" cy="357312"/>
              <a:chOff x="1722354" y="229144"/>
              <a:chExt cx="1748744" cy="1266614"/>
            </a:xfrm>
          </p:grpSpPr>
          <p:sp>
            <p:nvSpPr>
              <p:cNvPr id="1579" name="Google Shape;1579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DETAILS :</a:t>
            </a:r>
            <a:endParaRPr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People who made the program LIVE…</a:t>
            </a:r>
            <a:endParaRPr dirty="0"/>
          </a:p>
        </p:txBody>
      </p:sp>
      <p:graphicFrame>
        <p:nvGraphicFramePr>
          <p:cNvPr id="701" name="Google Shape;701;p29"/>
          <p:cNvGraphicFramePr/>
          <p:nvPr>
            <p:extLst>
              <p:ext uri="{D42A27DB-BD31-4B8C-83A1-F6EECF244321}">
                <p14:modId xmlns:p14="http://schemas.microsoft.com/office/powerpoint/2010/main" val="361124804"/>
              </p:ext>
            </p:extLst>
          </p:nvPr>
        </p:nvGraphicFramePr>
        <p:xfrm>
          <a:off x="745675" y="1651175"/>
          <a:ext cx="7620688" cy="2098200"/>
        </p:xfrm>
        <a:graphic>
          <a:graphicData uri="http://schemas.openxmlformats.org/drawingml/2006/table">
            <a:tbl>
              <a:tblPr>
                <a:noFill/>
                <a:tableStyleId>{A07D379F-671C-42AD-AF64-A92D9A843F74}</a:tableStyleId>
              </a:tblPr>
              <a:tblGrid>
                <a:gridCol w="235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TEAM NAME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TeamEternals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REGISTRATION ID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1401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sng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PROBLEM STATEMENT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Crypto Currency Flow Investigation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TEAM LEADER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Saran Kishore J S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TEAM MEMBERS</a:t>
                      </a:r>
                      <a:endParaRPr sz="900" u="sng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Sanjay K , </a:t>
                      </a:r>
                      <a:r>
                        <a:rPr lang="en-IN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Nithishwar</a:t>
                      </a:r>
                      <a:r>
                        <a:rPr lang="en-I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V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INSTITUTION NAME</a:t>
                      </a:r>
                      <a:endParaRPr sz="900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Sri Krishna College of Engineering and Technology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2" name="Google Shape;702;p29"/>
          <p:cNvSpPr txBox="1"/>
          <p:nvPr/>
        </p:nvSpPr>
        <p:spPr>
          <a:xfrm>
            <a:off x="1245162" y="4005201"/>
            <a:ext cx="2338297" cy="69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more info: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E-mail: sarankishoreoffl@gmail.com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861831" y="2153187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Difficulty in Investigation</a:t>
            </a:r>
            <a:endParaRPr dirty="0"/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Background</a:t>
            </a:r>
            <a:endParaRPr dirty="0"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61831" y="2524650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Investigating the flow of cryptocurrency becomes difficult due to various methods of hiding and mixing funds.</a:t>
            </a:r>
            <a:endParaRPr dirty="0"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833182" y="2524650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Cryptocurrency are being used in activities like fake dating profiles, ransomware, investment scams, darknet criminal businesses , and </a:t>
            </a:r>
            <a:r>
              <a:rPr lang="en-IN" dirty="0" err="1"/>
              <a:t>ponzi</a:t>
            </a:r>
            <a:r>
              <a:rPr lang="en-IN" dirty="0"/>
              <a:t> schemes.</a:t>
            </a:r>
            <a:endParaRPr dirty="0"/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671269" y="1924875"/>
            <a:ext cx="2815006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 in Illicit Activities </a:t>
            </a:r>
            <a:endParaRPr dirty="0"/>
          </a:p>
        </p:txBody>
      </p:sp>
      <p:sp>
        <p:nvSpPr>
          <p:cNvPr id="765" name="Google Shape;765;p33"/>
          <p:cNvSpPr/>
          <p:nvPr/>
        </p:nvSpPr>
        <p:spPr>
          <a:xfrm>
            <a:off x="4861831" y="157997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833182" y="1636999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861831" y="1955243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Tool</a:t>
            </a:r>
            <a:endParaRPr dirty="0"/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</a:t>
            </a:r>
            <a:endParaRPr dirty="0"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61831" y="2524650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 software like </a:t>
            </a:r>
            <a:r>
              <a:rPr lang="en-US" dirty="0" err="1"/>
              <a:t>Blockexplorer</a:t>
            </a:r>
            <a:r>
              <a:rPr lang="en-US" dirty="0"/>
              <a:t>, </a:t>
            </a:r>
            <a:r>
              <a:rPr lang="en-US" dirty="0" err="1"/>
              <a:t>Metasleuth</a:t>
            </a:r>
            <a:r>
              <a:rPr lang="en-US" dirty="0"/>
              <a:t>, and </a:t>
            </a:r>
            <a:r>
              <a:rPr lang="en-US" dirty="0" err="1"/>
              <a:t>Etherscan</a:t>
            </a:r>
            <a:r>
              <a:rPr lang="en-US" dirty="0"/>
              <a:t> have limitations in offering complete features for tracking and visualizing cryptocurrency flow.</a:t>
            </a:r>
            <a:endParaRPr dirty="0"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671269" y="2438243"/>
            <a:ext cx="2665288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Tracking the flow of cryptocurrency is difficult, especially when funds are hidden in mixers, coin swap services, privacy coins, DeFi services, and layering services.</a:t>
            </a:r>
            <a:endParaRPr dirty="0"/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671269" y="1924875"/>
            <a:ext cx="2815006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Tracking Difficulty</a:t>
            </a:r>
            <a:endParaRPr dirty="0"/>
          </a:p>
        </p:txBody>
      </p:sp>
      <p:sp>
        <p:nvSpPr>
          <p:cNvPr id="765" name="Google Shape;765;p33"/>
          <p:cNvSpPr/>
          <p:nvPr/>
        </p:nvSpPr>
        <p:spPr>
          <a:xfrm>
            <a:off x="4861831" y="157997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833182" y="1636999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43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OUR SOLUTION ?</a:t>
            </a:r>
            <a:endParaRPr dirty="0"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924047" y="181397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TRACKER</a:t>
            </a:r>
            <a:endParaRPr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501728" y="183577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970368" y="2245367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way of tracking the transaction became simplified by  the implementation of  flow of currencies </a:t>
            </a:r>
            <a:r>
              <a:rPr lang="en-IN" dirty="0" err="1"/>
              <a:t>accross</a:t>
            </a:r>
            <a:r>
              <a:rPr lang="en-IN" dirty="0"/>
              <a:t> various accounts.</a:t>
            </a:r>
            <a:endParaRPr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501728" y="2245367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Our program demonstrates the flow with the help of chart which displays the total amount of currency transacted.</a:t>
            </a:r>
            <a:endParaRPr dirty="0"/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13431" y="2245367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system of approach creates a easy understanding to the investigators to fetch data from the specific blockchain.</a:t>
            </a:r>
            <a:endParaRPr dirty="0"/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13431" y="181397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APPROACH</a:t>
            </a:r>
            <a:endParaRPr dirty="0"/>
          </a:p>
        </p:txBody>
      </p:sp>
      <p:grpSp>
        <p:nvGrpSpPr>
          <p:cNvPr id="778" name="Google Shape;778;p34"/>
          <p:cNvGrpSpPr/>
          <p:nvPr/>
        </p:nvGrpSpPr>
        <p:grpSpPr>
          <a:xfrm>
            <a:off x="5999450" y="1335774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592200" y="1382849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1090025" y="13857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AHEAD OF TRENDS</a:t>
            </a:r>
            <a:endParaRPr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 IN MARKET OPPORTUNITY</a:t>
            </a:r>
            <a:endParaRPr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existing customer needs and identify gaps in the market to find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opportunities</a:t>
            </a:r>
            <a:endParaRPr/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technology and customer feedback to come up with novel solutions that meet your customer’s demands or needs</a:t>
            </a:r>
            <a:endParaRPr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changes in the marketplace, such as shifts in consumer behavior or emerging technologies, to stay competitive and capitalize on new opportunities and trends</a:t>
            </a:r>
            <a:endParaRPr/>
          </a:p>
        </p:txBody>
      </p:sp>
      <p:sp>
        <p:nvSpPr>
          <p:cNvPr id="799" name="Google Shape;799;p35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times of year when demand for certain products may spike, such as holidays or special occasions, and use these times to target customers or maximize sales</a:t>
            </a:r>
            <a:endParaRPr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NEW MARKETS</a:t>
            </a:r>
            <a:endParaRPr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SOLUTIONS</a:t>
            </a:r>
            <a:endParaRPr/>
          </a:p>
        </p:txBody>
      </p:sp>
      <p:sp>
        <p:nvSpPr>
          <p:cNvPr id="802" name="Google Shape;802;p35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SPIKES</a:t>
            </a:r>
            <a:endParaRPr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9" name="Google Shape;809;p35"/>
          <p:cNvGrpSpPr/>
          <p:nvPr/>
        </p:nvGrpSpPr>
        <p:grpSpPr>
          <a:xfrm>
            <a:off x="4628575" y="2913438"/>
            <a:ext cx="345150" cy="345150"/>
            <a:chOff x="1696838" y="3797375"/>
            <a:chExt cx="345150" cy="345150"/>
          </a:xfrm>
        </p:grpSpPr>
        <p:sp>
          <p:nvSpPr>
            <p:cNvPr id="810" name="Google Shape;810;p35"/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838188" y="2913425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838" name="Google Shape;838;p36"/>
          <p:cNvSpPr txBox="1">
            <a:spLocks noGrp="1"/>
          </p:cNvSpPr>
          <p:nvPr>
            <p:ph type="subTitle" idx="7"/>
          </p:nvPr>
        </p:nvSpPr>
        <p:spPr>
          <a:xfrm>
            <a:off x="1340112" y="2109852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REACT JS</a:t>
            </a:r>
            <a:endParaRPr dirty="0"/>
          </a:p>
        </p:txBody>
      </p:sp>
      <p:sp>
        <p:nvSpPr>
          <p:cNvPr id="839" name="Google Shape;839;p36"/>
          <p:cNvSpPr txBox="1">
            <a:spLocks noGrp="1"/>
          </p:cNvSpPr>
          <p:nvPr>
            <p:ph type="subTitle" idx="8"/>
          </p:nvPr>
        </p:nvSpPr>
        <p:spPr>
          <a:xfrm>
            <a:off x="5736062" y="2109852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JSON</a:t>
            </a:r>
            <a:endParaRPr dirty="0"/>
          </a:p>
        </p:txBody>
      </p:sp>
      <p:sp>
        <p:nvSpPr>
          <p:cNvPr id="840" name="Google Shape;840;p36"/>
          <p:cNvSpPr txBox="1">
            <a:spLocks noGrp="1"/>
          </p:cNvSpPr>
          <p:nvPr>
            <p:ph type="subTitle" idx="9"/>
          </p:nvPr>
        </p:nvSpPr>
        <p:spPr>
          <a:xfrm>
            <a:off x="5893225" y="4103574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</a:t>
            </a:r>
            <a:endParaRPr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subTitle" idx="13"/>
          </p:nvPr>
        </p:nvSpPr>
        <p:spPr>
          <a:xfrm>
            <a:off x="1340112" y="4103574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QL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AD6748-B4F4-77E4-3E3F-296AEE2E5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22" y="2829784"/>
            <a:ext cx="1567589" cy="1567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E046F8-BD6F-4A1A-0B22-27DBFC03C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90" y="2952569"/>
            <a:ext cx="1823473" cy="13220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56F81D-0FF5-06F1-F16B-FAF2778F5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13" y="1215506"/>
            <a:ext cx="894346" cy="8943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752AE3-3A28-1023-FC98-45C712036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622" y="1134990"/>
            <a:ext cx="1892128" cy="10648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3"/>
          <p:cNvSpPr txBox="1">
            <a:spLocks noGrp="1"/>
          </p:cNvSpPr>
          <p:nvPr>
            <p:ph type="title"/>
          </p:nvPr>
        </p:nvSpPr>
        <p:spPr>
          <a:xfrm>
            <a:off x="621146" y="74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</a:t>
            </a:r>
            <a:endParaRPr dirty="0"/>
          </a:p>
        </p:txBody>
      </p:sp>
      <p:cxnSp>
        <p:nvCxnSpPr>
          <p:cNvPr id="1117" name="Google Shape;1117;p43"/>
          <p:cNvCxnSpPr>
            <a:stCxn id="1118" idx="2"/>
            <a:endCxn id="1119" idx="0"/>
          </p:cNvCxnSpPr>
          <p:nvPr/>
        </p:nvCxnSpPr>
        <p:spPr>
          <a:xfrm rot="16200000" flipH="1">
            <a:off x="5166836" y="136538"/>
            <a:ext cx="239337" cy="14290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cxnSp>
        <p:nvCxnSpPr>
          <p:cNvPr id="1120" name="Google Shape;1120;p43"/>
          <p:cNvCxnSpPr>
            <a:stCxn id="1121" idx="0"/>
            <a:endCxn id="1118" idx="2"/>
          </p:cNvCxnSpPr>
          <p:nvPr/>
        </p:nvCxnSpPr>
        <p:spPr>
          <a:xfrm rot="5400000" flipH="1" flipV="1">
            <a:off x="3655821" y="54533"/>
            <a:ext cx="239337" cy="15930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24" name="Google Shape;1124;p43"/>
          <p:cNvCxnSpPr>
            <a:cxnSpLocks/>
          </p:cNvCxnSpPr>
          <p:nvPr/>
        </p:nvCxnSpPr>
        <p:spPr>
          <a:xfrm rot="5400000" flipH="1" flipV="1">
            <a:off x="2643615" y="1654074"/>
            <a:ext cx="647926" cy="22801"/>
          </a:xfrm>
          <a:prstGeom prst="bentConnector3">
            <a:avLst>
              <a:gd name="adj1" fmla="val 100539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26" name="Google Shape;1126;p43"/>
          <p:cNvCxnSpPr>
            <a:cxnSpLocks/>
            <a:stCxn id="1135" idx="1"/>
            <a:endCxn id="1133" idx="3"/>
          </p:cNvCxnSpPr>
          <p:nvPr/>
        </p:nvCxnSpPr>
        <p:spPr>
          <a:xfrm rot="10800000">
            <a:off x="2729132" y="4239160"/>
            <a:ext cx="1254568" cy="167321"/>
          </a:xfrm>
          <a:prstGeom prst="bentConnector3">
            <a:avLst>
              <a:gd name="adj1" fmla="val 49508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cxnSp>
        <p:nvCxnSpPr>
          <p:cNvPr id="1128" name="Google Shape;1128;p43"/>
          <p:cNvCxnSpPr>
            <a:cxnSpLocks/>
            <a:stCxn id="1129" idx="0"/>
            <a:endCxn id="1119" idx="2"/>
          </p:cNvCxnSpPr>
          <p:nvPr/>
        </p:nvCxnSpPr>
        <p:spPr>
          <a:xfrm rot="16200000" flipV="1">
            <a:off x="5655803" y="1686718"/>
            <a:ext cx="696764" cy="63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0" name="Google Shape;1130;p43"/>
          <p:cNvCxnSpPr>
            <a:cxnSpLocks/>
            <a:stCxn id="1131" idx="0"/>
            <a:endCxn id="1125" idx="2"/>
          </p:cNvCxnSpPr>
          <p:nvPr/>
        </p:nvCxnSpPr>
        <p:spPr>
          <a:xfrm rot="5400000" flipH="1" flipV="1">
            <a:off x="2378663" y="2274149"/>
            <a:ext cx="342632" cy="8123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2" name="Google Shape;1132;p43"/>
          <p:cNvCxnSpPr>
            <a:cxnSpLocks/>
            <a:stCxn id="1133" idx="0"/>
            <a:endCxn id="1131" idx="2"/>
          </p:cNvCxnSpPr>
          <p:nvPr/>
        </p:nvCxnSpPr>
        <p:spPr>
          <a:xfrm rot="5400000" flipH="1" flipV="1">
            <a:off x="1810319" y="3552977"/>
            <a:ext cx="663975" cy="29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4" name="Google Shape;1134;p43"/>
          <p:cNvCxnSpPr>
            <a:cxnSpLocks/>
            <a:stCxn id="1135" idx="0"/>
            <a:endCxn id="1129" idx="2"/>
          </p:cNvCxnSpPr>
          <p:nvPr/>
        </p:nvCxnSpPr>
        <p:spPr>
          <a:xfrm rot="5400000" flipH="1" flipV="1">
            <a:off x="4432094" y="2645814"/>
            <a:ext cx="1715172" cy="14353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sp>
        <p:nvSpPr>
          <p:cNvPr id="1118" name="Google Shape;1118;p43"/>
          <p:cNvSpPr txBox="1"/>
          <p:nvPr/>
        </p:nvSpPr>
        <p:spPr>
          <a:xfrm>
            <a:off x="3899250" y="360575"/>
            <a:ext cx="13455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START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1" name="Google Shape;1121;p43"/>
          <p:cNvSpPr txBox="1"/>
          <p:nvPr/>
        </p:nvSpPr>
        <p:spPr>
          <a:xfrm>
            <a:off x="2307278" y="970712"/>
            <a:ext cx="13434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HOME - LOGIN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19" name="Google Shape;1119;p43"/>
          <p:cNvSpPr txBox="1"/>
          <p:nvPr/>
        </p:nvSpPr>
        <p:spPr>
          <a:xfrm>
            <a:off x="5329309" y="970712"/>
            <a:ext cx="13434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ANALYTICS</a:t>
            </a:r>
            <a:endParaRPr sz="10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9" name="Google Shape;1129;p43"/>
          <p:cNvSpPr txBox="1"/>
          <p:nvPr/>
        </p:nvSpPr>
        <p:spPr>
          <a:xfrm>
            <a:off x="5119563" y="2038276"/>
            <a:ext cx="1775593" cy="467632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VARIOUS CRYPTO CURRENCY DETAILS ARE DISPLAYED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3" name="Google Shape;1123;p43"/>
          <p:cNvSpPr txBox="1"/>
          <p:nvPr/>
        </p:nvSpPr>
        <p:spPr>
          <a:xfrm>
            <a:off x="3176123" y="2934950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NO DATA FOUND</a:t>
            </a:r>
          </a:p>
        </p:txBody>
      </p:sp>
      <p:sp>
        <p:nvSpPr>
          <p:cNvPr id="1125" name="Google Shape;1125;p43"/>
          <p:cNvSpPr txBox="1"/>
          <p:nvPr/>
        </p:nvSpPr>
        <p:spPr>
          <a:xfrm>
            <a:off x="2226951" y="1989439"/>
            <a:ext cx="1458452" cy="519592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ENTER USER’S TRANSACTION ID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5" name="Google Shape;1135;p43"/>
          <p:cNvSpPr txBox="1"/>
          <p:nvPr/>
        </p:nvSpPr>
        <p:spPr>
          <a:xfrm>
            <a:off x="3983700" y="4221080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END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3" name="Google Shape;1133;p43"/>
          <p:cNvSpPr txBox="1"/>
          <p:nvPr/>
        </p:nvSpPr>
        <p:spPr>
          <a:xfrm>
            <a:off x="1552532" y="3886438"/>
            <a:ext cx="1176600" cy="705442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DISPLAYS THE TRANSACTION DETAILS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(GRAPHS)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1" name="Google Shape;1131;p43"/>
          <p:cNvSpPr txBox="1"/>
          <p:nvPr/>
        </p:nvSpPr>
        <p:spPr>
          <a:xfrm>
            <a:off x="1555481" y="2851663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IF ID EXISTS</a:t>
            </a:r>
            <a:endParaRPr sz="1000" b="1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9" name="Google Shape;1132;p43">
            <a:extLst>
              <a:ext uri="{FF2B5EF4-FFF2-40B4-BE49-F238E27FC236}">
                <a16:creationId xmlns:a16="http://schemas.microsoft.com/office/drawing/2014/main" id="{5F2FD3BD-494B-CF39-D138-9223790B72D4}"/>
              </a:ext>
            </a:extLst>
          </p:cNvPr>
          <p:cNvCxnSpPr>
            <a:cxnSpLocks/>
          </p:cNvCxnSpPr>
          <p:nvPr/>
        </p:nvCxnSpPr>
        <p:spPr>
          <a:xfrm rot="10800000">
            <a:off x="2967577" y="2683740"/>
            <a:ext cx="804674" cy="262203"/>
          </a:xfrm>
          <a:prstGeom prst="bentConnector3">
            <a:avLst>
              <a:gd name="adj1" fmla="val 2396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7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No. of Ransomware crypto attacks per day in World</a:t>
            </a:r>
            <a:endParaRPr dirty="0"/>
          </a:p>
        </p:txBody>
      </p:sp>
      <p:sp>
        <p:nvSpPr>
          <p:cNvPr id="872" name="Google Shape;872;p37"/>
          <p:cNvSpPr txBox="1">
            <a:spLocks noGrp="1"/>
          </p:cNvSpPr>
          <p:nvPr>
            <p:ph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1.7 Million</a:t>
            </a:r>
            <a:endParaRPr dirty="0"/>
          </a:p>
        </p:txBody>
      </p:sp>
      <p:sp>
        <p:nvSpPr>
          <p:cNvPr id="873" name="Google Shape;873;p37"/>
          <p:cNvSpPr txBox="1">
            <a:spLocks noGrp="1"/>
          </p:cNvSpPr>
          <p:nvPr>
            <p:ph type="title" idx="2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5,50,000</a:t>
            </a:r>
            <a:endParaRPr dirty="0"/>
          </a:p>
        </p:txBody>
      </p:sp>
      <p:sp>
        <p:nvSpPr>
          <p:cNvPr id="874" name="Google Shape;874;p37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Avg. Crypto Transactions per Day in India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title" idx="4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91%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Avg. success rate of tracking fraud</a:t>
            </a:r>
            <a:endParaRPr dirty="0"/>
          </a:p>
        </p:txBody>
      </p:sp>
      <p:grpSp>
        <p:nvGrpSpPr>
          <p:cNvPr id="877" name="Google Shape;877;p3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78" name="Google Shape;878;p3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79" name="Google Shape;879;p3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1" name="Google Shape;881;p3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2" name="Google Shape;882;p3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avLst/>
              <a:gdLst/>
              <a:ahLst/>
              <a:cxnLst/>
              <a:rect l="l" t="t" r="r" b="b"/>
              <a:pathLst>
                <a:path w="62917" h="191668" extrusionOk="0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83" name="Google Shape;883;p37"/>
          <p:cNvSpPr/>
          <p:nvPr/>
        </p:nvSpPr>
        <p:spPr>
          <a:xfrm rot="-5400000">
            <a:off x="2702095" y="162508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 rot="-5400000">
            <a:off x="689075" y="3257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 rot="-5400000">
            <a:off x="4690700" y="3257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641</Words>
  <Application>Microsoft Office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Raleway Black</vt:lpstr>
      <vt:lpstr>Raleway ExtraBold</vt:lpstr>
      <vt:lpstr>Arial</vt:lpstr>
      <vt:lpstr>Söhne</vt:lpstr>
      <vt:lpstr>Nunito Light</vt:lpstr>
      <vt:lpstr>Bahnschrift SemiBold</vt:lpstr>
      <vt:lpstr>Hanken Grotesk</vt:lpstr>
      <vt:lpstr>Technology Market Research Pitch Deck by Slidesgo</vt:lpstr>
      <vt:lpstr>CRYPTOCURRENCY FLOW INVESTIGATION</vt:lpstr>
      <vt:lpstr>TEAM DETAILS :</vt:lpstr>
      <vt:lpstr>Problem Background</vt:lpstr>
      <vt:lpstr>CHALLENGES</vt:lpstr>
      <vt:lpstr>WHAT IS OUR SOLUTION ?</vt:lpstr>
      <vt:lpstr>KEY IDEAS IN MARKET OPPORTUNITY</vt:lpstr>
      <vt:lpstr>TECHNOLOGY STACK</vt:lpstr>
      <vt:lpstr>FLOW CHART</vt:lpstr>
      <vt:lpstr>1.7 Million</vt:lpstr>
      <vt:lpstr>NOVELTY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REPRESENTATION OF FLOW: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FLOW INVESTIGATION</dc:title>
  <dc:creator>SARAN KISHORE</dc:creator>
  <cp:lastModifiedBy>SARAN KISHORE</cp:lastModifiedBy>
  <cp:revision>5</cp:revision>
  <dcterms:modified xsi:type="dcterms:W3CDTF">2024-01-18T05:06:55Z</dcterms:modified>
</cp:coreProperties>
</file>