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bg object 16"/>
          <p:cNvSpPr/>
          <p:nvPr/>
        </p:nvSpPr>
        <p:spPr>
          <a:xfrm>
            <a:off x="0" y="9524"/>
            <a:ext cx="12182475" cy="6848475"/>
          </a:xfrm>
          <a:custGeom>
            <a:avLst/>
            <a:ahLst/>
            <a:rect l="l" t="t" r="r" b="b"/>
            <a:pathLst>
              <a:path w="12182475" h="6848475">
                <a:moveTo>
                  <a:pt x="12182475" y="0"/>
                </a:moveTo>
                <a:lnTo>
                  <a:pt x="0" y="0"/>
                </a:lnTo>
                <a:lnTo>
                  <a:pt x="0" y="6848475"/>
                </a:lnTo>
                <a:lnTo>
                  <a:pt x="12182475" y="6848475"/>
                </a:lnTo>
                <a:lnTo>
                  <a:pt x="12182475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bIns="0" lIns="0" rIns="0" rtlCol="0" tIns="0" wrap="square"/>
          <a:p/>
        </p:txBody>
      </p:sp>
      <p:sp>
        <p:nvSpPr>
          <p:cNvPr id="1048593" name="bg object 17"/>
          <p:cNvSpPr/>
          <p:nvPr/>
        </p:nvSpPr>
        <p:spPr>
          <a:xfrm>
            <a:off x="7469345" y="14350"/>
            <a:ext cx="4723130" cy="6844030"/>
          </a:xfrm>
          <a:custGeom>
            <a:avLst/>
            <a:ahLst/>
            <a:rect l="l" t="t" r="r" b="b"/>
            <a:pathLst>
              <a:path w="4723130" h="6844030">
                <a:moveTo>
                  <a:pt x="1927130" y="0"/>
                </a:moveTo>
                <a:lnTo>
                  <a:pt x="3135777" y="6843645"/>
                </a:lnTo>
              </a:path>
              <a:path w="4723130" h="6844030">
                <a:moveTo>
                  <a:pt x="4722654" y="3695656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94" name="bg object 18"/>
          <p:cNvSpPr/>
          <p:nvPr/>
        </p:nvSpPr>
        <p:spPr>
          <a:xfrm>
            <a:off x="8943975" y="0"/>
            <a:ext cx="3248025" cy="6848475"/>
          </a:xfrm>
          <a:custGeom>
            <a:avLst/>
            <a:ahLst/>
            <a:rect l="l" t="t" r="r" b="b"/>
            <a:pathLst>
              <a:path w="3248025" h="6848475">
                <a:moveTo>
                  <a:pt x="3248025" y="0"/>
                </a:moveTo>
                <a:lnTo>
                  <a:pt x="2292096" y="0"/>
                </a:lnTo>
                <a:lnTo>
                  <a:pt x="666750" y="0"/>
                </a:lnTo>
                <a:lnTo>
                  <a:pt x="1270863" y="3420897"/>
                </a:lnTo>
                <a:lnTo>
                  <a:pt x="379984" y="6405156"/>
                </a:lnTo>
                <a:lnTo>
                  <a:pt x="0" y="6848475"/>
                </a:lnTo>
                <a:lnTo>
                  <a:pt x="247650" y="6848475"/>
                </a:lnTo>
                <a:lnTo>
                  <a:pt x="1876171" y="6848475"/>
                </a:lnTo>
                <a:lnTo>
                  <a:pt x="3248025" y="6848475"/>
                </a:lnTo>
                <a:lnTo>
                  <a:pt x="3248025" y="3059112"/>
                </a:lnTo>
                <a:lnTo>
                  <a:pt x="3248025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bIns="0" lIns="0" rIns="0" rtlCol="0" tIns="0" wrap="square"/>
          <a:p/>
        </p:txBody>
      </p:sp>
      <p:pic>
        <p:nvPicPr>
          <p:cNvPr id="2097155" name="bg object 1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344025" y="0"/>
            <a:ext cx="2847975" cy="6848470"/>
          </a:xfrm>
          <a:prstGeom prst="rect"/>
        </p:spPr>
      </p:pic>
      <p:sp>
        <p:nvSpPr>
          <p:cNvPr id="1048595" name="bg object 20"/>
          <p:cNvSpPr/>
          <p:nvPr/>
        </p:nvSpPr>
        <p:spPr>
          <a:xfrm>
            <a:off x="10382250" y="0"/>
            <a:ext cx="1809750" cy="6848475"/>
          </a:xfrm>
          <a:custGeom>
            <a:avLst/>
            <a:ahLst/>
            <a:rect l="l" t="t" r="r" b="b"/>
            <a:pathLst>
              <a:path w="1809750" h="6848475">
                <a:moveTo>
                  <a:pt x="1809750" y="0"/>
                </a:moveTo>
                <a:lnTo>
                  <a:pt x="1546352" y="0"/>
                </a:lnTo>
                <a:lnTo>
                  <a:pt x="715022" y="5568175"/>
                </a:lnTo>
                <a:lnTo>
                  <a:pt x="0" y="6848475"/>
                </a:lnTo>
                <a:lnTo>
                  <a:pt x="523875" y="6848475"/>
                </a:lnTo>
                <a:lnTo>
                  <a:pt x="1809750" y="6848475"/>
                </a:lnTo>
                <a:lnTo>
                  <a:pt x="1809750" y="3607981"/>
                </a:lnTo>
                <a:lnTo>
                  <a:pt x="180975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bIns="0" lIns="0" rIns="0" rtlCol="0" tIns="0" wrap="square"/>
          <a:p/>
        </p:txBody>
      </p:sp>
      <p:sp>
        <p:nvSpPr>
          <p:cNvPr id="1048596" name="bg object 2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7" name="bg object 22"/>
          <p:cNvSpPr/>
          <p:nvPr/>
        </p:nvSpPr>
        <p:spPr>
          <a:xfrm>
            <a:off x="10620375" y="35242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598" name="bg object 23"/>
          <p:cNvSpPr/>
          <p:nvPr/>
        </p:nvSpPr>
        <p:spPr>
          <a:xfrm>
            <a:off x="7010400" y="1695450"/>
            <a:ext cx="66675" cy="47625"/>
          </a:xfrm>
          <a:custGeom>
            <a:avLst/>
            <a:ahLst/>
            <a:rect l="l" t="t" r="r" b="b"/>
            <a:pathLst>
              <a:path w="66675" h="47625">
                <a:moveTo>
                  <a:pt x="66675" y="0"/>
                </a:moveTo>
                <a:lnTo>
                  <a:pt x="0" y="0"/>
                </a:lnTo>
                <a:lnTo>
                  <a:pt x="0" y="47625"/>
                </a:lnTo>
                <a:lnTo>
                  <a:pt x="66675" y="47625"/>
                </a:lnTo>
                <a:lnTo>
                  <a:pt x="666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599" name="bg object 24"/>
          <p:cNvSpPr/>
          <p:nvPr/>
        </p:nvSpPr>
        <p:spPr>
          <a:xfrm>
            <a:off x="9505950" y="5895975"/>
            <a:ext cx="114300" cy="114300"/>
          </a:xfrm>
          <a:custGeom>
            <a:avLst/>
            <a:ah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00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0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74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5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75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5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5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743267" y="133349"/>
            <a:ext cx="10705464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499427" y="1534477"/>
            <a:ext cx="11193144" cy="44208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grpSp>
        <p:nvGrpSpPr>
          <p:cNvPr id="19" name="object 3"/>
          <p:cNvGrpSpPr/>
          <p:nvPr/>
        </p:nvGrpSpPr>
        <p:grpSpPr>
          <a:xfrm>
            <a:off x="1066800" y="1971675"/>
            <a:ext cx="47625" cy="200025"/>
            <a:chOff x="1066800" y="1971675"/>
            <a:chExt cx="47625" cy="200025"/>
          </a:xfrm>
        </p:grpSpPr>
        <p:sp>
          <p:nvSpPr>
            <p:cNvPr id="1048586" name="object 4"/>
            <p:cNvSpPr/>
            <p:nvPr/>
          </p:nvSpPr>
          <p:spPr>
            <a:xfrm>
              <a:off x="1066800" y="1971675"/>
              <a:ext cx="38100" cy="152400"/>
            </a:xfrm>
            <a:custGeom>
              <a:avLst/>
              <a:ahLst/>
              <a:rect l="l" t="t" r="r" b="b"/>
              <a:pathLst>
                <a:path w="38100" h="152400">
                  <a:moveTo>
                    <a:pt x="29908" y="0"/>
                  </a:moveTo>
                  <a:lnTo>
                    <a:pt x="8191" y="0"/>
                  </a:lnTo>
                  <a:lnTo>
                    <a:pt x="0" y="76200"/>
                  </a:lnTo>
                  <a:lnTo>
                    <a:pt x="8191" y="152400"/>
                  </a:lnTo>
                  <a:lnTo>
                    <a:pt x="29908" y="152400"/>
                  </a:lnTo>
                  <a:lnTo>
                    <a:pt x="38100" y="76200"/>
                  </a:lnTo>
                  <a:lnTo>
                    <a:pt x="2990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5"/>
            <p:cNvSpPr/>
            <p:nvPr/>
          </p:nvSpPr>
          <p:spPr>
            <a:xfrm>
              <a:off x="1095375" y="2085975"/>
              <a:ext cx="19050" cy="85725"/>
            </a:xfrm>
            <a:custGeom>
              <a:avLst/>
              <a:ahLst/>
              <a:rect l="l" t="t" r="r" b="b"/>
              <a:pathLst>
                <a:path w="19050" h="85725">
                  <a:moveTo>
                    <a:pt x="14922" y="0"/>
                  </a:moveTo>
                  <a:lnTo>
                    <a:pt x="4127" y="0"/>
                  </a:lnTo>
                  <a:lnTo>
                    <a:pt x="0" y="42925"/>
                  </a:lnTo>
                  <a:lnTo>
                    <a:pt x="4127" y="85725"/>
                  </a:lnTo>
                  <a:lnTo>
                    <a:pt x="14922" y="85725"/>
                  </a:lnTo>
                  <a:lnTo>
                    <a:pt x="19050" y="42925"/>
                  </a:lnTo>
                  <a:lnTo>
                    <a:pt x="14922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6"/>
          <p:cNvSpPr/>
          <p:nvPr/>
        </p:nvSpPr>
        <p:spPr>
          <a:xfrm>
            <a:off x="10048875" y="5172075"/>
            <a:ext cx="1838325" cy="1381125"/>
          </a:xfrm>
          <a:custGeom>
            <a:avLst/>
            <a:ahLst/>
            <a:rect l="l" t="t" r="r" b="b"/>
            <a:pathLst>
              <a:path w="1838325" h="1381125">
                <a:moveTo>
                  <a:pt x="1441830" y="0"/>
                </a:moveTo>
                <a:lnTo>
                  <a:pt x="396494" y="0"/>
                </a:lnTo>
                <a:lnTo>
                  <a:pt x="0" y="690499"/>
                </a:lnTo>
                <a:lnTo>
                  <a:pt x="396494" y="1381125"/>
                </a:lnTo>
                <a:lnTo>
                  <a:pt x="1441830" y="1381125"/>
                </a:lnTo>
                <a:lnTo>
                  <a:pt x="1838325" y="690499"/>
                </a:lnTo>
                <a:lnTo>
                  <a:pt x="1441830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589" name="object 7"/>
          <p:cNvSpPr txBox="1">
            <a:spLocks noGrp="1"/>
          </p:cNvSpPr>
          <p:nvPr>
            <p:ph type="title"/>
          </p:nvPr>
        </p:nvSpPr>
        <p:spPr>
          <a:xfrm>
            <a:off x="1283335" y="743521"/>
            <a:ext cx="9473565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Employee</a:t>
            </a:r>
            <a:r>
              <a:rPr dirty="0" spc="-55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dirty="0" spc="5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Data</a:t>
            </a:r>
            <a:r>
              <a:rPr dirty="0" spc="-15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dirty="0" spc="-5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Analysis</a:t>
            </a:r>
            <a:r>
              <a:rPr dirty="0" spc="-15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dirty="0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using</a:t>
            </a:r>
            <a:r>
              <a:rPr dirty="0" spc="-15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dirty="0" spc="-10" u="heavy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Excel</a:t>
            </a:r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23875" y="6305551"/>
            <a:ext cx="161925" cy="47623"/>
          </a:xfrm>
          <a:prstGeom prst="rect"/>
        </p:spPr>
      </p:pic>
      <p:sp>
        <p:nvSpPr>
          <p:cNvPr id="1048590" name="object 9"/>
          <p:cNvSpPr txBox="1"/>
          <p:nvPr/>
        </p:nvSpPr>
        <p:spPr>
          <a:xfrm>
            <a:off x="113874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1" name="object 10"/>
          <p:cNvSpPr txBox="1"/>
          <p:nvPr/>
        </p:nvSpPr>
        <p:spPr>
          <a:xfrm>
            <a:off x="2164079" y="2398649"/>
            <a:ext cx="8993778" cy="199263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 marR="2115185">
              <a:lnSpc>
                <a:spcPct val="100000"/>
              </a:lnSpc>
              <a:spcBef>
                <a:spcPts val="130"/>
              </a:spcBef>
              <a:tabLst>
                <a:tab algn="l" pos="2391410"/>
                <a:tab algn="l" pos="2886710"/>
              </a:tabLst>
            </a:pPr>
            <a:r>
              <a:rPr dirty="0" sz="3200" spc="-10">
                <a:latin typeface="Calibri"/>
                <a:cs typeface="Calibri"/>
              </a:rPr>
              <a:t>STUDENT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NAME	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altLang="en-IN" dirty="0" sz="3200" lang="en-US" spc="-35" err="1">
                <a:latin typeface="Calibri"/>
                <a:cs typeface="Calibri"/>
              </a:rPr>
              <a:t>S</a:t>
            </a:r>
            <a:r>
              <a:rPr altLang="en-IN" dirty="0" sz="3200" lang="en-US" spc="-35" err="1">
                <a:latin typeface="Calibri"/>
                <a:cs typeface="Calibri"/>
              </a:rPr>
              <a:t>A</a:t>
            </a:r>
            <a:r>
              <a:rPr altLang="en-IN" dirty="0" sz="3200" lang="en-US" spc="-35" err="1">
                <a:latin typeface="Calibri"/>
                <a:cs typeface="Calibri"/>
              </a:rPr>
              <a:t>R</a:t>
            </a:r>
            <a:r>
              <a:rPr altLang="en-IN" dirty="0" sz="3200" lang="en-US" spc="-35" err="1">
                <a:latin typeface="Calibri"/>
                <a:cs typeface="Calibri"/>
              </a:rPr>
              <a:t>A</a:t>
            </a:r>
            <a:r>
              <a:rPr altLang="en-IN" dirty="0" sz="3200" lang="en-US" spc="-35" err="1">
                <a:latin typeface="Calibri"/>
                <a:cs typeface="Calibri"/>
              </a:rPr>
              <a:t>N</a:t>
            </a:r>
            <a:r>
              <a:rPr altLang="en-IN" dirty="0" sz="3200" lang="en-US" spc="-35" err="1">
                <a:latin typeface="Calibri"/>
                <a:cs typeface="Calibri"/>
              </a:rPr>
              <a:t> </a:t>
            </a:r>
            <a:r>
              <a:rPr altLang="en-IN" dirty="0" sz="3200" lang="en-US" spc="-35" err="1">
                <a:latin typeface="Calibri"/>
                <a:cs typeface="Calibri"/>
              </a:rPr>
              <a:t>K</a:t>
            </a:r>
            <a:r>
              <a:rPr altLang="en-IN" dirty="0" sz="3200" lang="en-US" spc="-35" err="1">
                <a:latin typeface="Calibri"/>
                <a:cs typeface="Calibri"/>
              </a:rPr>
              <a:t>R</a:t>
            </a:r>
            <a:r>
              <a:rPr altLang="en-IN" dirty="0" sz="3200" lang="en-US" spc="-35" err="1">
                <a:latin typeface="Calibri"/>
                <a:cs typeface="Calibri"/>
              </a:rPr>
              <a:t>I</a:t>
            </a:r>
            <a:r>
              <a:rPr altLang="en-IN" dirty="0" sz="3200" lang="en-US" spc="-35" err="1">
                <a:latin typeface="Calibri"/>
                <a:cs typeface="Calibri"/>
              </a:rPr>
              <a:t>S</a:t>
            </a:r>
            <a:r>
              <a:rPr altLang="en-IN" dirty="0" sz="3200" lang="en-US" spc="-35" err="1">
                <a:latin typeface="Calibri"/>
                <a:cs typeface="Calibri"/>
              </a:rPr>
              <a:t>H</a:t>
            </a:r>
            <a:r>
              <a:rPr altLang="en-IN" dirty="0" sz="3200" lang="en-US" spc="-35" err="1">
                <a:latin typeface="Calibri"/>
                <a:cs typeface="Calibri"/>
              </a:rPr>
              <a:t>N</a:t>
            </a:r>
            <a:r>
              <a:rPr altLang="en-IN" dirty="0" sz="3200" lang="en-US" spc="-35" err="1">
                <a:latin typeface="Calibri"/>
                <a:cs typeface="Calibri"/>
              </a:rPr>
              <a:t>A</a:t>
            </a:r>
            <a:r>
              <a:rPr altLang="en-IN" dirty="0" sz="3200" lang="en-US" spc="-35" err="1">
                <a:latin typeface="Calibri"/>
                <a:cs typeface="Calibri"/>
              </a:rPr>
              <a:t>.</a:t>
            </a:r>
            <a:r>
              <a:rPr altLang="en-IN" dirty="0" sz="3200" lang="en-US" spc="-35" err="1">
                <a:latin typeface="Calibri"/>
                <a:cs typeface="Calibri"/>
              </a:rPr>
              <a:t>S</a:t>
            </a:r>
            <a:r>
              <a:rPr altLang="en-IN" dirty="0" sz="3200" lang="en-US" spc="-35" err="1">
                <a:latin typeface="Calibri"/>
                <a:cs typeface="Calibri"/>
              </a:rPr>
              <a:t>N</a:t>
            </a:r>
            <a:endParaRPr dirty="0" sz="3200" lang="en-GB" spc="15">
              <a:latin typeface="Calibri"/>
              <a:cs typeface="Calibri"/>
            </a:endParaRPr>
          </a:p>
          <a:p>
            <a:pPr marL="12700" marR="2115185">
              <a:lnSpc>
                <a:spcPct val="100000"/>
              </a:lnSpc>
              <a:spcBef>
                <a:spcPts val="130"/>
              </a:spcBef>
              <a:tabLst>
                <a:tab algn="l" pos="2391410"/>
                <a:tab algn="l" pos="2886710"/>
              </a:tabLst>
            </a:pPr>
            <a:r>
              <a:rPr dirty="0" sz="3200" spc="-10">
                <a:latin typeface="Calibri"/>
                <a:cs typeface="Calibri"/>
              </a:rPr>
              <a:t>REGISTER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NO	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 lang="en-GB" spc="-5">
                <a:latin typeface="Calibri"/>
                <a:cs typeface="Calibri"/>
              </a:rPr>
              <a:t>312211</a:t>
            </a:r>
            <a:r>
              <a:rPr altLang="en-IN" dirty="0" sz="3200" lang="en-US" spc="-5">
                <a:latin typeface="Calibri"/>
                <a:cs typeface="Calibri"/>
              </a:rPr>
              <a:t>6</a:t>
            </a:r>
            <a:r>
              <a:rPr altLang="en-IN" dirty="0" sz="3200" lang="en-US" spc="-5">
                <a:latin typeface="Calibri"/>
                <a:cs typeface="Calibri"/>
              </a:rPr>
              <a:t>6</a:t>
            </a:r>
            <a:r>
              <a:rPr altLang="en-IN" dirty="0" sz="3200" lang="en-US" spc="-5">
                <a:latin typeface="Calibri"/>
                <a:cs typeface="Calibri"/>
              </a:rPr>
              <a:t>9</a:t>
            </a:r>
            <a:endParaRPr dirty="0" sz="320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spcBef>
                <a:spcPts val="30"/>
              </a:spcBef>
              <a:tabLst>
                <a:tab algn="l" pos="1673225"/>
                <a:tab algn="l" pos="2478405"/>
              </a:tabLst>
            </a:pPr>
            <a:r>
              <a:rPr dirty="0" sz="3200" spc="-30">
                <a:latin typeface="Calibri"/>
                <a:cs typeface="Calibri"/>
              </a:rPr>
              <a:t>DEPARTMENT	</a:t>
            </a:r>
            <a:r>
              <a:rPr dirty="0" sz="3200" spc="5">
                <a:latin typeface="Calibri"/>
                <a:cs typeface="Calibri"/>
              </a:rPr>
              <a:t>: </a:t>
            </a:r>
            <a:r>
              <a:rPr dirty="0" sz="3200" spc="-5">
                <a:latin typeface="Calibri"/>
                <a:cs typeface="Calibri"/>
              </a:rPr>
              <a:t>B.COM(GENERAL)COMMERCE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COLLEGE	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THIRUTHANGAL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NADAR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COLLEGE</a:t>
            </a:r>
            <a:endParaRPr dirty="0"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49" name="object 4"/>
          <p:cNvSpPr txBox="1"/>
          <p:nvPr/>
        </p:nvSpPr>
        <p:spPr>
          <a:xfrm>
            <a:off x="11311255" y="6466840"/>
            <a:ext cx="177800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45">
                <a:latin typeface="Trebuchet MS"/>
                <a:cs typeface="Trebuchet MS"/>
              </a:rPr>
              <a:t>E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45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2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1048651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/>
          <p:nvPr/>
        </p:nvSpPr>
        <p:spPr>
          <a:xfrm>
            <a:off x="499427" y="1534477"/>
            <a:ext cx="6815455" cy="44208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b="1" dirty="0" sz="18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b="1" dirty="0" sz="1800" spc="-2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8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b="1" dirty="0" sz="180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indent="-343535" marL="355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10">
                <a:latin typeface="Times New Roman"/>
                <a:cs typeface="Times New Roman"/>
              </a:rPr>
              <a:t>Gather </a:t>
            </a:r>
            <a:r>
              <a:rPr dirty="0" sz="1800">
                <a:latin typeface="Times New Roman"/>
                <a:cs typeface="Times New Roman"/>
              </a:rPr>
              <a:t>relevant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employee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10">
                <a:latin typeface="Times New Roman"/>
                <a:cs typeface="Times New Roman"/>
              </a:rPr>
              <a:t>Job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titles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ts val="2130"/>
              </a:lnSpc>
              <a:spcBef>
                <a:spcPts val="20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5">
                <a:latin typeface="Times New Roman"/>
                <a:cs typeface="Times New Roman"/>
              </a:rPr>
              <a:t>Department.</a:t>
            </a:r>
            <a:endParaRPr sz="1800">
              <a:latin typeface="Times New Roman"/>
              <a:cs typeface="Times New Roman"/>
            </a:endParaRPr>
          </a:p>
          <a:p>
            <a:pPr marL="69850">
              <a:lnSpc>
                <a:spcPts val="2130"/>
              </a:lnSpc>
            </a:pPr>
            <a:r>
              <a:rPr dirty="0" sz="1800" spc="-5">
                <a:latin typeface="Times New Roman"/>
                <a:cs typeface="Times New Roman"/>
              </a:rPr>
              <a:t>2.</a:t>
            </a:r>
            <a:r>
              <a:rPr dirty="0" sz="18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800" spc="-1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b="1" dirty="0" sz="18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Metrics</a:t>
            </a:r>
            <a:r>
              <a:rPr b="1" dirty="0" sz="1800" spc="-3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8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b="1" dirty="0" sz="1800" spc="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8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Analyze: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5">
                <a:latin typeface="Times New Roman"/>
                <a:cs typeface="Times New Roman"/>
              </a:rPr>
              <a:t>Turnover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Rate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5">
                <a:latin typeface="Times New Roman"/>
                <a:cs typeface="Times New Roman"/>
              </a:rPr>
              <a:t>Turnover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ts val="2130"/>
              </a:lnSpc>
              <a:spcBef>
                <a:spcPts val="15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5">
                <a:latin typeface="Times New Roman"/>
                <a:cs typeface="Times New Roman"/>
              </a:rPr>
              <a:t>Turnover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Position.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b="1" dirty="0" sz="18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</a:t>
            </a:r>
            <a:r>
              <a:rPr b="1" dirty="0" sz="1800" spc="-2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8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b="1" dirty="0" sz="1800" spc="-2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8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Preparation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indent="-343535" marL="355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5">
                <a:latin typeface="Times New Roman"/>
                <a:cs typeface="Times New Roman"/>
              </a:rPr>
              <a:t>Ensure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cleanliness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10">
                <a:latin typeface="Times New Roman"/>
                <a:cs typeface="Times New Roman"/>
              </a:rPr>
              <a:t>Missing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5">
                <a:latin typeface="Times New Roman"/>
                <a:cs typeface="Times New Roman"/>
              </a:rPr>
              <a:t>Standardizing.</a:t>
            </a:r>
            <a:endParaRPr sz="1800">
              <a:latin typeface="Times New Roman"/>
              <a:cs typeface="Times New Roman"/>
            </a:endParaRPr>
          </a:p>
          <a:p>
            <a:pPr indent="-172720" marL="184785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algn="l" pos="185420"/>
              </a:tabLst>
            </a:pPr>
            <a:r>
              <a:rPr b="1" dirty="0" sz="18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Pivot</a:t>
            </a:r>
            <a:r>
              <a:rPr b="1" dirty="0" sz="1800" spc="-2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8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 </a:t>
            </a:r>
            <a:r>
              <a:rPr b="1" dirty="0" sz="18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Setup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ts val="2130"/>
              </a:lnSpc>
              <a:spcBef>
                <a:spcPts val="15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pivot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summarize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each</a:t>
            </a:r>
            <a:r>
              <a:rPr dirty="0" sz="1800">
                <a:latin typeface="Times New Roman"/>
                <a:cs typeface="Times New Roman"/>
              </a:rPr>
              <a:t> of </a:t>
            </a:r>
            <a:r>
              <a:rPr dirty="0" sz="1800" spc="-2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key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metrics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ts val="2130"/>
              </a:lnSpc>
              <a:buAutoNum type="arabicPeriod"/>
              <a:tabLst>
                <a:tab algn="l" pos="355600"/>
                <a:tab algn="l" pos="356235"/>
              </a:tabLst>
            </a:pPr>
            <a:r>
              <a:rPr dirty="0" sz="1800" spc="5">
                <a:latin typeface="Times New Roman"/>
                <a:cs typeface="Times New Roman"/>
              </a:rPr>
              <a:t>Use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filters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drill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down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into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specific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departments</a:t>
            </a:r>
            <a:endParaRPr sz="18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algn="l" pos="355600"/>
                <a:tab algn="l" pos="356235"/>
              </a:tabLst>
            </a:pPr>
            <a:r>
              <a:rPr dirty="0" sz="1800">
                <a:latin typeface="Times New Roman"/>
                <a:cs typeface="Times New Roman"/>
              </a:rPr>
              <a:t>Roles,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periods.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597534" y="993711"/>
            <a:ext cx="8792210" cy="308165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 sz="20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5.</a:t>
            </a:r>
            <a:r>
              <a:rPr b="1" dirty="0" sz="2000" spc="2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0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b="1" dirty="0" sz="2000" spc="-3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000" spc="2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b="1" dirty="0" sz="2000" spc="-1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Insights:</a:t>
            </a:r>
            <a:endParaRPr sz="2000">
              <a:latin typeface="Times New Roman"/>
              <a:cs typeface="Times New Roman"/>
            </a:endParaRPr>
          </a:p>
          <a:p>
            <a:pPr indent="-342900" marL="355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algn="l" pos="354965"/>
                <a:tab algn="l" pos="355600"/>
              </a:tabLst>
            </a:pPr>
            <a:r>
              <a:rPr dirty="0" sz="2000" spc="5">
                <a:latin typeface="Times New Roman"/>
                <a:cs typeface="Times New Roman"/>
              </a:rPr>
              <a:t>Analyse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trends</a:t>
            </a:r>
            <a:endParaRPr sz="2000">
              <a:latin typeface="Times New Roman"/>
              <a:cs typeface="Times New Roman"/>
            </a:endParaRPr>
          </a:p>
          <a:p>
            <a:pPr indent="-342900" marL="355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algn="l" pos="354965"/>
                <a:tab algn="l" pos="355600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turnover</a:t>
            </a:r>
            <a:endParaRPr sz="2000">
              <a:latin typeface="Times New Roman"/>
              <a:cs typeface="Times New Roman"/>
            </a:endParaRPr>
          </a:p>
          <a:p>
            <a:pPr indent="-342900" marL="355600">
              <a:lnSpc>
                <a:spcPct val="100000"/>
              </a:lnSpc>
              <a:buAutoNum type="arabicPeriod"/>
              <a:tabLst>
                <a:tab algn="l" pos="354965"/>
                <a:tab algn="l" pos="355600"/>
              </a:tabLst>
            </a:pPr>
            <a:r>
              <a:rPr dirty="0" sz="2000" spc="-5">
                <a:latin typeface="Times New Roman"/>
                <a:cs typeface="Times New Roman"/>
              </a:rPr>
              <a:t>Correlate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turnover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other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factors.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20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6.</a:t>
            </a:r>
            <a:r>
              <a:rPr b="1" dirty="0" sz="2000" spc="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0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Visualizations:</a:t>
            </a:r>
            <a:endParaRPr sz="2000">
              <a:latin typeface="Times New Roman"/>
              <a:cs typeface="Times New Roman"/>
            </a:endParaRPr>
          </a:p>
          <a:p>
            <a:pPr indent="-342900" marL="355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algn="l" pos="354965"/>
                <a:tab algn="l" pos="355600"/>
              </a:tabLst>
            </a:pPr>
            <a:r>
              <a:rPr dirty="0" sz="2000" spc="10">
                <a:latin typeface="Times New Roman"/>
                <a:cs typeface="Times New Roman"/>
              </a:rPr>
              <a:t>Use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graphs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based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pivot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indent="-342900" marL="355600">
              <a:lnSpc>
                <a:spcPct val="100000"/>
              </a:lnSpc>
              <a:buAutoNum type="arabicPeriod"/>
              <a:tabLst>
                <a:tab algn="l" pos="354965"/>
                <a:tab algn="l" pos="355600"/>
              </a:tabLst>
            </a:pPr>
            <a:r>
              <a:rPr dirty="0" sz="2000" spc="5">
                <a:latin typeface="Times New Roman"/>
                <a:cs typeface="Times New Roman"/>
              </a:rPr>
              <a:t>Create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dashboards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turnover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20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7.</a:t>
            </a:r>
            <a:r>
              <a:rPr b="1" dirty="0" sz="2000" spc="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0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Recommendations:</a:t>
            </a:r>
            <a:endParaRPr sz="2000">
              <a:latin typeface="Times New Roman"/>
              <a:cs typeface="Times New Roman"/>
            </a:endParaRPr>
          </a:p>
          <a:p>
            <a:pPr indent="-314325" marL="326390">
              <a:lnSpc>
                <a:spcPct val="100000"/>
              </a:lnSpc>
              <a:spcBef>
                <a:spcPts val="5"/>
              </a:spcBef>
              <a:buAutoNum type="arabicPeriod"/>
              <a:tabLst>
                <a:tab algn="l" pos="327025"/>
              </a:tabLst>
            </a:pP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indent="-314325" marL="326390">
              <a:lnSpc>
                <a:spcPct val="100000"/>
              </a:lnSpc>
              <a:buAutoNum type="arabicPeriod"/>
              <a:tabLst>
                <a:tab algn="l" pos="327025"/>
              </a:tabLst>
            </a:pPr>
            <a:r>
              <a:rPr dirty="0" sz="2000" spc="-5">
                <a:latin typeface="Times New Roman"/>
                <a:cs typeface="Times New Roman"/>
              </a:rPr>
              <a:t>Suggest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strategies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for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retention.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764857" y="636777"/>
            <a:ext cx="2209800" cy="57150"/>
          </a:xfrm>
          <a:custGeom>
            <a:avLst/>
            <a:ahLst/>
            <a:rect l="l" t="t" r="r" b="b"/>
            <a:pathLst>
              <a:path w="2209800" h="57150">
                <a:moveTo>
                  <a:pt x="2209736" y="0"/>
                </a:moveTo>
                <a:lnTo>
                  <a:pt x="0" y="0"/>
                </a:lnTo>
                <a:lnTo>
                  <a:pt x="0" y="57150"/>
                </a:lnTo>
                <a:lnTo>
                  <a:pt x="2209736" y="57150"/>
                </a:lnTo>
                <a:lnTo>
                  <a:pt x="2209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 txBox="1">
            <a:spLocks noGrp="1"/>
          </p:cNvSpPr>
          <p:nvPr>
            <p:ph type="title"/>
          </p:nvPr>
        </p:nvSpPr>
        <p:spPr>
          <a:xfrm>
            <a:off x="755967" y="0"/>
            <a:ext cx="2232025" cy="70104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 u="none">
                <a:latin typeface="Trebuchet MS"/>
                <a:cs typeface="Trebuchet MS"/>
              </a:rPr>
              <a:t>R</a:t>
            </a:r>
            <a:r>
              <a:rPr dirty="0" sz="4400" spc="-50" u="none">
                <a:latin typeface="Trebuchet MS"/>
                <a:cs typeface="Trebuchet MS"/>
              </a:rPr>
              <a:t>E</a:t>
            </a:r>
            <a:r>
              <a:rPr dirty="0" sz="4400" spc="15" u="none">
                <a:latin typeface="Trebuchet MS"/>
                <a:cs typeface="Trebuchet MS"/>
              </a:rPr>
              <a:t>S</a:t>
            </a:r>
            <a:r>
              <a:rPr dirty="0" sz="4400" spc="-25" u="none">
                <a:latin typeface="Trebuchet MS"/>
                <a:cs typeface="Trebuchet MS"/>
              </a:rPr>
              <a:t>U</a:t>
            </a:r>
            <a:r>
              <a:rPr dirty="0" sz="4400" spc="-400" u="none">
                <a:latin typeface="Trebuchet MS"/>
                <a:cs typeface="Trebuchet MS"/>
              </a:rPr>
              <a:t>L</a:t>
            </a:r>
            <a:r>
              <a:rPr dirty="0" sz="4400" spc="5" u="none">
                <a:latin typeface="Trebuchet MS"/>
                <a:cs typeface="Trebuchet MS"/>
              </a:rPr>
              <a:t>TS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048659" name="object 5"/>
          <p:cNvSpPr txBox="1"/>
          <p:nvPr/>
        </p:nvSpPr>
        <p:spPr>
          <a:xfrm>
            <a:off x="4665345" y="1137126"/>
            <a:ext cx="1196975" cy="28003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2075"/>
              </a:lnSpc>
            </a:pPr>
            <a:r>
              <a:rPr dirty="0" sz="1800" spc="-5">
                <a:latin typeface="Calibri"/>
                <a:cs typeface="Calibri"/>
              </a:rPr>
              <a:t>PIVOT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8660" name="object 6"/>
          <p:cNvSpPr txBox="1"/>
          <p:nvPr/>
        </p:nvSpPr>
        <p:spPr>
          <a:xfrm>
            <a:off x="11311255" y="6466840"/>
            <a:ext cx="177800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object 7"/>
          <p:cNvGraphicFramePr>
            <a:graphicFrameLocks noGrp="1"/>
          </p:cNvGraphicFramePr>
          <p:nvPr/>
        </p:nvGraphicFramePr>
        <p:xfrm>
          <a:off x="603250" y="818133"/>
          <a:ext cx="10734675" cy="583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"/>
                <a:gridCol w="172719"/>
                <a:gridCol w="2366644"/>
                <a:gridCol w="564514"/>
                <a:gridCol w="2287269"/>
                <a:gridCol w="172085"/>
                <a:gridCol w="1356360"/>
                <a:gridCol w="998220"/>
                <a:gridCol w="76834"/>
                <a:gridCol w="2413000"/>
              </a:tblGrid>
              <a:tr h="153415">
                <a:tc gridSpan="2">
                  <a:txBody>
                    <a:bodyPr/>
                    <a:p>
                      <a:pPr marL="3175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800" spc="-2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8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marL="5080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6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O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 marL="7620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6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800" spc="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800" spc="-6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800" spc="3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6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3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15">
                          <a:latin typeface="Calibri"/>
                          <a:cs typeface="Calibri"/>
                        </a:rPr>
                        <a:t>mp</a:t>
                      </a:r>
                      <a:r>
                        <a:rPr dirty="0" sz="800" spc="-4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800" spc="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800" spc="-3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7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800" spc="5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5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800" spc="3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800" spc="-6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</a:tr>
              <a:tr h="88773">
                <a:tc gridSpan="3">
                  <a:txBody>
                    <a:bodyPr/>
                    <a:p>
                      <a:pPr marL="3175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Bartholomew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42545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Khimich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83820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317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Bobby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4254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Rodgers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83820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317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Deepa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4254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Nguyen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83820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3175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Edward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42545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Buck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83820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3175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 spc="-10">
                          <a:latin typeface="Calibri"/>
                          <a:cs typeface="Calibri"/>
                        </a:rPr>
                        <a:t>Jac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42545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McKinzie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83820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3175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Jasmine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4254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Onque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83820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317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Joseph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4254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 spc="-10">
                          <a:latin typeface="Calibri"/>
                          <a:cs typeface="Calibri"/>
                        </a:rPr>
                        <a:t>Martins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83820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3175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 spc="-10">
                          <a:latin typeface="Calibri"/>
                          <a:cs typeface="Calibri"/>
                        </a:rPr>
                        <a:t>Kaylah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4254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 spc="5">
                          <a:latin typeface="Calibri"/>
                          <a:cs typeface="Calibri"/>
                        </a:rPr>
                        <a:t>Moon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83820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317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 spc="5">
                          <a:latin typeface="Calibri"/>
                          <a:cs typeface="Calibri"/>
                        </a:rPr>
                        <a:t>Kristen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4254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 spc="5">
                          <a:latin typeface="Calibri"/>
                          <a:cs typeface="Calibri"/>
                        </a:rPr>
                        <a:t>Tate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83820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3175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Latia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42545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Costa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5635">
                <a:tc gridSpan="3">
                  <a:txBody>
                    <a:bodyPr/>
                    <a:p>
                      <a:pPr marL="83820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3175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Maruk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42545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Fraval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83820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3175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Michael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42545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Riordan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83820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3175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Myriam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4254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Givens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83820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317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 spc="5">
                          <a:latin typeface="Calibri"/>
                          <a:cs typeface="Calibri"/>
                        </a:rPr>
                        <a:t>Paula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4254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Small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83820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2">
                <a:tc gridSpan="3">
                  <a:txBody>
                    <a:bodyPr/>
                    <a:p>
                      <a:pPr marL="3175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Prater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42545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 spc="5">
                          <a:latin typeface="Calibri"/>
                          <a:cs typeface="Calibri"/>
                        </a:rPr>
                        <a:t>Jeremy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79">
                <a:tc gridSpan="3">
                  <a:txBody>
                    <a:bodyPr/>
                    <a:p>
                      <a:pPr marL="83820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3175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dirty="0" sz="500" spc="10">
                          <a:latin typeface="Calibri"/>
                          <a:cs typeface="Calibri"/>
                        </a:rPr>
                        <a:t>Reid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80">
                <a:tc gridSpan="3">
                  <a:txBody>
                    <a:bodyPr/>
                    <a:p>
                      <a:pPr marL="42545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Park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53">
                <a:tc gridSpan="3">
                  <a:txBody>
                    <a:bodyPr/>
                    <a:p>
                      <a:pPr marL="83820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03">
                <a:tc gridSpan="3">
                  <a:txBody>
                    <a:bodyPr/>
                    <a:p>
                      <a:pPr marL="3175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 spc="-10">
                          <a:latin typeface="Calibri"/>
                          <a:cs typeface="Calibri"/>
                        </a:rPr>
                        <a:t>Sharlene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03">
                <a:tc gridSpan="3">
                  <a:txBody>
                    <a:bodyPr/>
                    <a:p>
                      <a:pPr marL="42545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Terry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03">
                <a:tc gridSpan="3">
                  <a:txBody>
                    <a:bodyPr/>
                    <a:p>
                      <a:pPr marL="83820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16">
                <a:tc gridSpan="3">
                  <a:txBody>
                    <a:bodyPr/>
                    <a:p>
                      <a:pPr marL="3175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Uriah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891">
                <a:tc gridSpan="3">
                  <a:txBody>
                    <a:bodyPr/>
                    <a:p>
                      <a:pPr marL="42545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 spc="5">
                          <a:latin typeface="Calibri"/>
                          <a:cs typeface="Calibri"/>
                        </a:rPr>
                        <a:t>Bridges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16">
                <a:tc gridSpan="3">
                  <a:txBody>
                    <a:bodyPr/>
                    <a:p>
                      <a:pPr marL="83820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03">
                <a:tc gridSpan="3">
                  <a:txBody>
                    <a:bodyPr/>
                    <a:p>
                      <a:pPr marL="3175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Xana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03">
                <a:tc gridSpan="3">
                  <a:txBody>
                    <a:bodyPr/>
                    <a:p>
                      <a:pPr marL="42545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 spc="-10">
                          <a:latin typeface="Calibri"/>
                          <a:cs typeface="Calibri"/>
                        </a:rPr>
                        <a:t>Potts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03">
                <a:tc gridSpan="3">
                  <a:txBody>
                    <a:bodyPr/>
                    <a:p>
                      <a:pPr marL="83820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 spc="-5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dirty="0" sz="50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7078">
                <a:tc>
                  <a:txBody>
                    <a:bodyPr/>
                    <a:p>
                      <a:pPr marL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dirty="0" sz="500" spc="-35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500" spc="4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500" spc="-3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5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5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500" spc="-3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5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500" spc="-30">
                          <a:latin typeface="Calibri"/>
                          <a:cs typeface="Calibri"/>
                        </a:rPr>
                        <a:t>ta</a:t>
                      </a:r>
                      <a:r>
                        <a:rPr dirty="0" sz="500">
                          <a:latin typeface="Calibri"/>
                          <a:cs typeface="Calibri"/>
                        </a:rPr>
                        <a:t>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 marL="4445" marR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dirty="0" sz="500" spc="-45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500" spc="3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500" spc="-45">
                          <a:latin typeface="Calibri"/>
                          <a:cs typeface="Calibri"/>
                        </a:rPr>
                        <a:t>28</a:t>
                      </a:r>
                      <a:r>
                        <a:rPr dirty="0" sz="50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 marL="6350" marR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dirty="0" sz="500" spc="-45">
                          <a:latin typeface="Calibri"/>
                          <a:cs typeface="Calibri"/>
                        </a:rPr>
                        <a:t>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0728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050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gridSpan="3"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286635" cy="70104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>
                <a:latin typeface="Trebuchet MS"/>
                <a:cs typeface="Trebuchet MS"/>
              </a:rPr>
              <a:t>RESULTS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43" name="object 3"/>
          <p:cNvGrpSpPr/>
          <p:nvPr/>
        </p:nvGrpSpPr>
        <p:grpSpPr>
          <a:xfrm>
            <a:off x="4788408" y="1691004"/>
            <a:ext cx="1807845" cy="1808480"/>
            <a:chOff x="4788408" y="1691004"/>
            <a:chExt cx="1807845" cy="1808480"/>
          </a:xfrm>
        </p:grpSpPr>
        <p:sp>
          <p:nvSpPr>
            <p:cNvPr id="1048662" name="object 4"/>
            <p:cNvSpPr/>
            <p:nvPr/>
          </p:nvSpPr>
          <p:spPr>
            <a:xfrm>
              <a:off x="5692267" y="1700529"/>
              <a:ext cx="0" cy="894715"/>
            </a:xfrm>
            <a:custGeom>
              <a:avLst/>
              <a:ahLst/>
              <a:rect l="l" t="t" r="r" b="b"/>
              <a:pathLst>
                <a:path h="894714">
                  <a:moveTo>
                    <a:pt x="0" y="0"/>
                  </a:moveTo>
                  <a:lnTo>
                    <a:pt x="0" y="89446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5"/>
            <p:cNvSpPr/>
            <p:nvPr/>
          </p:nvSpPr>
          <p:spPr>
            <a:xfrm>
              <a:off x="5692267" y="1700529"/>
              <a:ext cx="347980" cy="894715"/>
            </a:xfrm>
            <a:custGeom>
              <a:avLst/>
              <a:ahLst/>
              <a:rect l="l" t="t" r="r" b="b"/>
              <a:pathLst>
                <a:path w="347979" h="894714">
                  <a:moveTo>
                    <a:pt x="0" y="0"/>
                  </a:moveTo>
                  <a:lnTo>
                    <a:pt x="0" y="894461"/>
                  </a:lnTo>
                  <a:lnTo>
                    <a:pt x="347472" y="70231"/>
                  </a:lnTo>
                  <a:lnTo>
                    <a:pt x="299859" y="51744"/>
                  </a:lnTo>
                  <a:lnTo>
                    <a:pt x="251371" y="36035"/>
                  </a:lnTo>
                  <a:lnTo>
                    <a:pt x="202127" y="23128"/>
                  </a:lnTo>
                  <a:lnTo>
                    <a:pt x="152248" y="13046"/>
                  </a:lnTo>
                  <a:lnTo>
                    <a:pt x="101854" y="5814"/>
                  </a:lnTo>
                  <a:lnTo>
                    <a:pt x="51065" y="1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6"/>
            <p:cNvSpPr/>
            <p:nvPr/>
          </p:nvSpPr>
          <p:spPr>
            <a:xfrm>
              <a:off x="5692267" y="1700529"/>
              <a:ext cx="347980" cy="894715"/>
            </a:xfrm>
            <a:custGeom>
              <a:avLst/>
              <a:ahLst/>
              <a:rect l="l" t="t" r="r" b="b"/>
              <a:pathLst>
                <a:path w="347979" h="894714">
                  <a:moveTo>
                    <a:pt x="0" y="0"/>
                  </a:moveTo>
                  <a:lnTo>
                    <a:pt x="51065" y="1457"/>
                  </a:lnTo>
                  <a:lnTo>
                    <a:pt x="101854" y="5814"/>
                  </a:lnTo>
                  <a:lnTo>
                    <a:pt x="152248" y="13046"/>
                  </a:lnTo>
                  <a:lnTo>
                    <a:pt x="202127" y="23128"/>
                  </a:lnTo>
                  <a:lnTo>
                    <a:pt x="251371" y="36035"/>
                  </a:lnTo>
                  <a:lnTo>
                    <a:pt x="299859" y="51744"/>
                  </a:lnTo>
                  <a:lnTo>
                    <a:pt x="347472" y="70231"/>
                  </a:lnTo>
                  <a:lnTo>
                    <a:pt x="0" y="89446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7"/>
            <p:cNvSpPr/>
            <p:nvPr/>
          </p:nvSpPr>
          <p:spPr>
            <a:xfrm>
              <a:off x="5692267" y="1770760"/>
              <a:ext cx="575310" cy="824230"/>
            </a:xfrm>
            <a:custGeom>
              <a:avLst/>
              <a:ahLst/>
              <a:rect l="l" t="t" r="r" b="b"/>
              <a:pathLst>
                <a:path w="575310" h="824230">
                  <a:moveTo>
                    <a:pt x="347472" y="0"/>
                  </a:moveTo>
                  <a:lnTo>
                    <a:pt x="0" y="824229"/>
                  </a:lnTo>
                  <a:lnTo>
                    <a:pt x="575056" y="139064"/>
                  </a:lnTo>
                  <a:lnTo>
                    <a:pt x="532965" y="105838"/>
                  </a:lnTo>
                  <a:lnTo>
                    <a:pt x="489057" y="75245"/>
                  </a:lnTo>
                  <a:lnTo>
                    <a:pt x="443437" y="47359"/>
                  </a:lnTo>
                  <a:lnTo>
                    <a:pt x="396207" y="22253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8"/>
            <p:cNvSpPr/>
            <p:nvPr/>
          </p:nvSpPr>
          <p:spPr>
            <a:xfrm>
              <a:off x="5692267" y="1770760"/>
              <a:ext cx="575310" cy="824230"/>
            </a:xfrm>
            <a:custGeom>
              <a:avLst/>
              <a:ahLst/>
              <a:rect l="l" t="t" r="r" b="b"/>
              <a:pathLst>
                <a:path w="575310" h="824230">
                  <a:moveTo>
                    <a:pt x="347472" y="0"/>
                  </a:moveTo>
                  <a:lnTo>
                    <a:pt x="396207" y="22253"/>
                  </a:lnTo>
                  <a:lnTo>
                    <a:pt x="443437" y="47359"/>
                  </a:lnTo>
                  <a:lnTo>
                    <a:pt x="489057" y="75245"/>
                  </a:lnTo>
                  <a:lnTo>
                    <a:pt x="532965" y="105838"/>
                  </a:lnTo>
                  <a:lnTo>
                    <a:pt x="575056" y="139064"/>
                  </a:lnTo>
                  <a:lnTo>
                    <a:pt x="0" y="824229"/>
                  </a:lnTo>
                  <a:lnTo>
                    <a:pt x="347472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9"/>
            <p:cNvSpPr/>
            <p:nvPr/>
          </p:nvSpPr>
          <p:spPr>
            <a:xfrm>
              <a:off x="5692267" y="1909825"/>
              <a:ext cx="796290" cy="685165"/>
            </a:xfrm>
            <a:custGeom>
              <a:avLst/>
              <a:ahLst/>
              <a:rect l="l" t="t" r="r" b="b"/>
              <a:pathLst>
                <a:path w="796289" h="685164">
                  <a:moveTo>
                    <a:pt x="575056" y="0"/>
                  </a:moveTo>
                  <a:lnTo>
                    <a:pt x="0" y="685164"/>
                  </a:lnTo>
                  <a:lnTo>
                    <a:pt x="796036" y="277113"/>
                  </a:lnTo>
                  <a:lnTo>
                    <a:pt x="771438" y="232358"/>
                  </a:lnTo>
                  <a:lnTo>
                    <a:pt x="744395" y="189163"/>
                  </a:lnTo>
                  <a:lnTo>
                    <a:pt x="714979" y="147625"/>
                  </a:lnTo>
                  <a:lnTo>
                    <a:pt x="683264" y="107841"/>
                  </a:lnTo>
                  <a:lnTo>
                    <a:pt x="649323" y="69911"/>
                  </a:lnTo>
                  <a:lnTo>
                    <a:pt x="613229" y="33931"/>
                  </a:lnTo>
                  <a:lnTo>
                    <a:pt x="57505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0"/>
            <p:cNvSpPr/>
            <p:nvPr/>
          </p:nvSpPr>
          <p:spPr>
            <a:xfrm>
              <a:off x="5692267" y="1909825"/>
              <a:ext cx="796290" cy="685165"/>
            </a:xfrm>
            <a:custGeom>
              <a:avLst/>
              <a:ahLst/>
              <a:rect l="l" t="t" r="r" b="b"/>
              <a:pathLst>
                <a:path w="796289" h="685164">
                  <a:moveTo>
                    <a:pt x="575056" y="0"/>
                  </a:moveTo>
                  <a:lnTo>
                    <a:pt x="613229" y="33931"/>
                  </a:lnTo>
                  <a:lnTo>
                    <a:pt x="649323" y="69911"/>
                  </a:lnTo>
                  <a:lnTo>
                    <a:pt x="683264" y="107841"/>
                  </a:lnTo>
                  <a:lnTo>
                    <a:pt x="714979" y="147625"/>
                  </a:lnTo>
                  <a:lnTo>
                    <a:pt x="744395" y="189163"/>
                  </a:lnTo>
                  <a:lnTo>
                    <a:pt x="771438" y="232358"/>
                  </a:lnTo>
                  <a:lnTo>
                    <a:pt x="796036" y="277113"/>
                  </a:lnTo>
                  <a:lnTo>
                    <a:pt x="0" y="685164"/>
                  </a:lnTo>
                  <a:lnTo>
                    <a:pt x="575056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9" name="object 11"/>
            <p:cNvSpPr/>
            <p:nvPr/>
          </p:nvSpPr>
          <p:spPr>
            <a:xfrm>
              <a:off x="5692267" y="2186939"/>
              <a:ext cx="861060" cy="408305"/>
            </a:xfrm>
            <a:custGeom>
              <a:avLst/>
              <a:ahLst/>
              <a:rect l="l" t="t" r="r" b="b"/>
              <a:pathLst>
                <a:path w="861059" h="408305">
                  <a:moveTo>
                    <a:pt x="796036" y="0"/>
                  </a:moveTo>
                  <a:lnTo>
                    <a:pt x="0" y="408050"/>
                  </a:lnTo>
                  <a:lnTo>
                    <a:pt x="861060" y="165862"/>
                  </a:lnTo>
                  <a:lnTo>
                    <a:pt x="847971" y="123176"/>
                  </a:lnTo>
                  <a:lnTo>
                    <a:pt x="832738" y="81264"/>
                  </a:lnTo>
                  <a:lnTo>
                    <a:pt x="815411" y="4018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2"/>
            <p:cNvSpPr/>
            <p:nvPr/>
          </p:nvSpPr>
          <p:spPr>
            <a:xfrm>
              <a:off x="5692267" y="2186939"/>
              <a:ext cx="861060" cy="408305"/>
            </a:xfrm>
            <a:custGeom>
              <a:avLst/>
              <a:ahLst/>
              <a:rect l="l" t="t" r="r" b="b"/>
              <a:pathLst>
                <a:path w="861059" h="408305">
                  <a:moveTo>
                    <a:pt x="796036" y="0"/>
                  </a:moveTo>
                  <a:lnTo>
                    <a:pt x="815411" y="40185"/>
                  </a:lnTo>
                  <a:lnTo>
                    <a:pt x="832738" y="81264"/>
                  </a:lnTo>
                  <a:lnTo>
                    <a:pt x="847971" y="123176"/>
                  </a:lnTo>
                  <a:lnTo>
                    <a:pt x="861060" y="165862"/>
                  </a:lnTo>
                  <a:lnTo>
                    <a:pt x="0" y="408050"/>
                  </a:lnTo>
                  <a:lnTo>
                    <a:pt x="796036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1" name="object 13"/>
            <p:cNvSpPr/>
            <p:nvPr/>
          </p:nvSpPr>
          <p:spPr>
            <a:xfrm>
              <a:off x="5692267" y="2352801"/>
              <a:ext cx="894715" cy="264795"/>
            </a:xfrm>
            <a:custGeom>
              <a:avLst/>
              <a:ahLst/>
              <a:rect l="l" t="t" r="r" b="b"/>
              <a:pathLst>
                <a:path w="894715" h="264794">
                  <a:moveTo>
                    <a:pt x="861060" y="0"/>
                  </a:moveTo>
                  <a:lnTo>
                    <a:pt x="0" y="242188"/>
                  </a:lnTo>
                  <a:lnTo>
                    <a:pt x="894334" y="264540"/>
                  </a:lnTo>
                  <a:lnTo>
                    <a:pt x="894031" y="210950"/>
                  </a:lnTo>
                  <a:lnTo>
                    <a:pt x="890540" y="157560"/>
                  </a:lnTo>
                  <a:lnTo>
                    <a:pt x="883873" y="104511"/>
                  </a:lnTo>
                  <a:lnTo>
                    <a:pt x="874042" y="51945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4"/>
            <p:cNvSpPr/>
            <p:nvPr/>
          </p:nvSpPr>
          <p:spPr>
            <a:xfrm>
              <a:off x="5692267" y="2352801"/>
              <a:ext cx="894715" cy="264795"/>
            </a:xfrm>
            <a:custGeom>
              <a:avLst/>
              <a:ahLst/>
              <a:rect l="l" t="t" r="r" b="b"/>
              <a:pathLst>
                <a:path w="894715" h="264794">
                  <a:moveTo>
                    <a:pt x="861060" y="0"/>
                  </a:moveTo>
                  <a:lnTo>
                    <a:pt x="874042" y="51945"/>
                  </a:lnTo>
                  <a:lnTo>
                    <a:pt x="883873" y="104511"/>
                  </a:lnTo>
                  <a:lnTo>
                    <a:pt x="890540" y="157560"/>
                  </a:lnTo>
                  <a:lnTo>
                    <a:pt x="894031" y="210950"/>
                  </a:lnTo>
                  <a:lnTo>
                    <a:pt x="894334" y="264540"/>
                  </a:lnTo>
                  <a:lnTo>
                    <a:pt x="0" y="242188"/>
                  </a:lnTo>
                  <a:lnTo>
                    <a:pt x="86106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3" name="object 15"/>
            <p:cNvSpPr/>
            <p:nvPr/>
          </p:nvSpPr>
          <p:spPr>
            <a:xfrm>
              <a:off x="5692267" y="2594990"/>
              <a:ext cx="894715" cy="285115"/>
            </a:xfrm>
            <a:custGeom>
              <a:avLst/>
              <a:ahLst/>
              <a:rect l="l" t="t" r="r" b="b"/>
              <a:pathLst>
                <a:path w="894715" h="285114">
                  <a:moveTo>
                    <a:pt x="0" y="0"/>
                  </a:moveTo>
                  <a:lnTo>
                    <a:pt x="847979" y="284988"/>
                  </a:lnTo>
                  <a:lnTo>
                    <a:pt x="863504" y="233728"/>
                  </a:lnTo>
                  <a:lnTo>
                    <a:pt x="875927" y="181695"/>
                  </a:lnTo>
                  <a:lnTo>
                    <a:pt x="885222" y="129027"/>
                  </a:lnTo>
                  <a:lnTo>
                    <a:pt x="891366" y="75866"/>
                  </a:lnTo>
                  <a:lnTo>
                    <a:pt x="894334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6"/>
            <p:cNvSpPr/>
            <p:nvPr/>
          </p:nvSpPr>
          <p:spPr>
            <a:xfrm>
              <a:off x="5692267" y="2594990"/>
              <a:ext cx="894715" cy="285115"/>
            </a:xfrm>
            <a:custGeom>
              <a:avLst/>
              <a:ahLst/>
              <a:rect l="l" t="t" r="r" b="b"/>
              <a:pathLst>
                <a:path w="894715" h="285114">
                  <a:moveTo>
                    <a:pt x="894334" y="22351"/>
                  </a:moveTo>
                  <a:lnTo>
                    <a:pt x="891366" y="75866"/>
                  </a:lnTo>
                  <a:lnTo>
                    <a:pt x="885222" y="129027"/>
                  </a:lnTo>
                  <a:lnTo>
                    <a:pt x="875927" y="181695"/>
                  </a:lnTo>
                  <a:lnTo>
                    <a:pt x="863504" y="233728"/>
                  </a:lnTo>
                  <a:lnTo>
                    <a:pt x="847979" y="284988"/>
                  </a:lnTo>
                  <a:lnTo>
                    <a:pt x="0" y="0"/>
                  </a:lnTo>
                  <a:lnTo>
                    <a:pt x="894334" y="223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5" name="object 17"/>
            <p:cNvSpPr/>
            <p:nvPr/>
          </p:nvSpPr>
          <p:spPr>
            <a:xfrm>
              <a:off x="5692267" y="2594990"/>
              <a:ext cx="848360" cy="592455"/>
            </a:xfrm>
            <a:custGeom>
              <a:avLst/>
              <a:ahLst/>
              <a:rect l="l" t="t" r="r" b="b"/>
              <a:pathLst>
                <a:path w="848359" h="592455">
                  <a:moveTo>
                    <a:pt x="0" y="0"/>
                  </a:moveTo>
                  <a:lnTo>
                    <a:pt x="670687" y="591947"/>
                  </a:lnTo>
                  <a:lnTo>
                    <a:pt x="703387" y="552729"/>
                  </a:lnTo>
                  <a:lnTo>
                    <a:pt x="733738" y="511786"/>
                  </a:lnTo>
                  <a:lnTo>
                    <a:pt x="761673" y="469226"/>
                  </a:lnTo>
                  <a:lnTo>
                    <a:pt x="787130" y="425157"/>
                  </a:lnTo>
                  <a:lnTo>
                    <a:pt x="810042" y="379688"/>
                  </a:lnTo>
                  <a:lnTo>
                    <a:pt x="830347" y="332929"/>
                  </a:lnTo>
                  <a:lnTo>
                    <a:pt x="847979" y="284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6" name="object 18"/>
            <p:cNvSpPr/>
            <p:nvPr/>
          </p:nvSpPr>
          <p:spPr>
            <a:xfrm>
              <a:off x="5692267" y="2594990"/>
              <a:ext cx="848360" cy="592455"/>
            </a:xfrm>
            <a:custGeom>
              <a:avLst/>
              <a:ahLst/>
              <a:rect l="l" t="t" r="r" b="b"/>
              <a:pathLst>
                <a:path w="848359" h="592455">
                  <a:moveTo>
                    <a:pt x="847979" y="284988"/>
                  </a:moveTo>
                  <a:lnTo>
                    <a:pt x="830347" y="332929"/>
                  </a:lnTo>
                  <a:lnTo>
                    <a:pt x="810042" y="379688"/>
                  </a:lnTo>
                  <a:lnTo>
                    <a:pt x="787130" y="425157"/>
                  </a:lnTo>
                  <a:lnTo>
                    <a:pt x="761673" y="469226"/>
                  </a:lnTo>
                  <a:lnTo>
                    <a:pt x="733738" y="511786"/>
                  </a:lnTo>
                  <a:lnTo>
                    <a:pt x="703387" y="552729"/>
                  </a:lnTo>
                  <a:lnTo>
                    <a:pt x="670687" y="591947"/>
                  </a:lnTo>
                  <a:lnTo>
                    <a:pt x="0" y="0"/>
                  </a:lnTo>
                  <a:lnTo>
                    <a:pt x="847979" y="2849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7" name="object 19"/>
            <p:cNvSpPr/>
            <p:nvPr/>
          </p:nvSpPr>
          <p:spPr>
            <a:xfrm>
              <a:off x="5692267" y="2594990"/>
              <a:ext cx="671195" cy="713105"/>
            </a:xfrm>
            <a:custGeom>
              <a:avLst/>
              <a:ahLst/>
              <a:rect l="l" t="t" r="r" b="b"/>
              <a:pathLst>
                <a:path w="671195" h="713104">
                  <a:moveTo>
                    <a:pt x="0" y="0"/>
                  </a:moveTo>
                  <a:lnTo>
                    <a:pt x="540131" y="713105"/>
                  </a:lnTo>
                  <a:lnTo>
                    <a:pt x="575032" y="685297"/>
                  </a:lnTo>
                  <a:lnTo>
                    <a:pt x="608457" y="655812"/>
                  </a:lnTo>
                  <a:lnTo>
                    <a:pt x="640357" y="624683"/>
                  </a:lnTo>
                  <a:lnTo>
                    <a:pt x="670687" y="591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20"/>
            <p:cNvSpPr/>
            <p:nvPr/>
          </p:nvSpPr>
          <p:spPr>
            <a:xfrm>
              <a:off x="5692267" y="2594990"/>
              <a:ext cx="671195" cy="713105"/>
            </a:xfrm>
            <a:custGeom>
              <a:avLst/>
              <a:ahLst/>
              <a:rect l="l" t="t" r="r" b="b"/>
              <a:pathLst>
                <a:path w="671195" h="713104">
                  <a:moveTo>
                    <a:pt x="670687" y="591947"/>
                  </a:moveTo>
                  <a:lnTo>
                    <a:pt x="640357" y="624683"/>
                  </a:lnTo>
                  <a:lnTo>
                    <a:pt x="608457" y="655812"/>
                  </a:lnTo>
                  <a:lnTo>
                    <a:pt x="575032" y="685297"/>
                  </a:lnTo>
                  <a:lnTo>
                    <a:pt x="540131" y="713105"/>
                  </a:lnTo>
                  <a:lnTo>
                    <a:pt x="0" y="0"/>
                  </a:lnTo>
                  <a:lnTo>
                    <a:pt x="670687" y="59194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9" name="object 21"/>
            <p:cNvSpPr/>
            <p:nvPr/>
          </p:nvSpPr>
          <p:spPr>
            <a:xfrm>
              <a:off x="5692267" y="2594990"/>
              <a:ext cx="540385" cy="840740"/>
            </a:xfrm>
            <a:custGeom>
              <a:avLst/>
              <a:ahLst/>
              <a:rect l="l" t="t" r="r" b="b"/>
              <a:pathLst>
                <a:path w="540385" h="840739">
                  <a:moveTo>
                    <a:pt x="0" y="0"/>
                  </a:moveTo>
                  <a:lnTo>
                    <a:pt x="305943" y="840739"/>
                  </a:lnTo>
                  <a:lnTo>
                    <a:pt x="355694" y="820894"/>
                  </a:lnTo>
                  <a:lnTo>
                    <a:pt x="404123" y="798135"/>
                  </a:lnTo>
                  <a:lnTo>
                    <a:pt x="451094" y="772534"/>
                  </a:lnTo>
                  <a:lnTo>
                    <a:pt x="496475" y="744167"/>
                  </a:lnTo>
                  <a:lnTo>
                    <a:pt x="540131" y="713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22"/>
            <p:cNvSpPr/>
            <p:nvPr/>
          </p:nvSpPr>
          <p:spPr>
            <a:xfrm>
              <a:off x="5692267" y="2594990"/>
              <a:ext cx="540385" cy="840740"/>
            </a:xfrm>
            <a:custGeom>
              <a:avLst/>
              <a:ahLst/>
              <a:rect l="l" t="t" r="r" b="b"/>
              <a:pathLst>
                <a:path w="540385" h="840739">
                  <a:moveTo>
                    <a:pt x="540131" y="713105"/>
                  </a:moveTo>
                  <a:lnTo>
                    <a:pt x="496475" y="744167"/>
                  </a:lnTo>
                  <a:lnTo>
                    <a:pt x="451094" y="772534"/>
                  </a:lnTo>
                  <a:lnTo>
                    <a:pt x="404123" y="798135"/>
                  </a:lnTo>
                  <a:lnTo>
                    <a:pt x="355694" y="820894"/>
                  </a:lnTo>
                  <a:lnTo>
                    <a:pt x="305943" y="840739"/>
                  </a:lnTo>
                  <a:lnTo>
                    <a:pt x="0" y="0"/>
                  </a:lnTo>
                  <a:lnTo>
                    <a:pt x="540131" y="71310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1" name="object 23"/>
            <p:cNvSpPr/>
            <p:nvPr/>
          </p:nvSpPr>
          <p:spPr>
            <a:xfrm>
              <a:off x="5558917" y="2594990"/>
              <a:ext cx="439420" cy="894715"/>
            </a:xfrm>
            <a:custGeom>
              <a:avLst/>
              <a:ahLst/>
              <a:rect l="l" t="t" r="r" b="b"/>
              <a:pathLst>
                <a:path w="439420" h="894714">
                  <a:moveTo>
                    <a:pt x="133350" y="0"/>
                  </a:moveTo>
                  <a:lnTo>
                    <a:pt x="0" y="884682"/>
                  </a:lnTo>
                  <a:lnTo>
                    <a:pt x="49374" y="890709"/>
                  </a:lnTo>
                  <a:lnTo>
                    <a:pt x="98871" y="893982"/>
                  </a:lnTo>
                  <a:lnTo>
                    <a:pt x="148378" y="894512"/>
                  </a:lnTo>
                  <a:lnTo>
                    <a:pt x="197781" y="892311"/>
                  </a:lnTo>
                  <a:lnTo>
                    <a:pt x="246967" y="887390"/>
                  </a:lnTo>
                  <a:lnTo>
                    <a:pt x="295825" y="879761"/>
                  </a:lnTo>
                  <a:lnTo>
                    <a:pt x="344240" y="869436"/>
                  </a:lnTo>
                  <a:lnTo>
                    <a:pt x="392100" y="856424"/>
                  </a:lnTo>
                  <a:lnTo>
                    <a:pt x="439293" y="84073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76A7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24"/>
            <p:cNvSpPr/>
            <p:nvPr/>
          </p:nvSpPr>
          <p:spPr>
            <a:xfrm>
              <a:off x="5558917" y="2594990"/>
              <a:ext cx="439420" cy="894715"/>
            </a:xfrm>
            <a:custGeom>
              <a:avLst/>
              <a:ahLst/>
              <a:rect l="l" t="t" r="r" b="b"/>
              <a:pathLst>
                <a:path w="439420" h="894714">
                  <a:moveTo>
                    <a:pt x="439293" y="840739"/>
                  </a:moveTo>
                  <a:lnTo>
                    <a:pt x="392100" y="856424"/>
                  </a:lnTo>
                  <a:lnTo>
                    <a:pt x="344240" y="869436"/>
                  </a:lnTo>
                  <a:lnTo>
                    <a:pt x="295825" y="879761"/>
                  </a:lnTo>
                  <a:lnTo>
                    <a:pt x="246967" y="887390"/>
                  </a:lnTo>
                  <a:lnTo>
                    <a:pt x="197781" y="892311"/>
                  </a:lnTo>
                  <a:lnTo>
                    <a:pt x="148378" y="894512"/>
                  </a:lnTo>
                  <a:lnTo>
                    <a:pt x="98871" y="893982"/>
                  </a:lnTo>
                  <a:lnTo>
                    <a:pt x="49374" y="890709"/>
                  </a:lnTo>
                  <a:lnTo>
                    <a:pt x="0" y="884682"/>
                  </a:lnTo>
                  <a:lnTo>
                    <a:pt x="133350" y="0"/>
                  </a:lnTo>
                  <a:lnTo>
                    <a:pt x="439293" y="84073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3" name="object 25"/>
            <p:cNvSpPr/>
            <p:nvPr/>
          </p:nvSpPr>
          <p:spPr>
            <a:xfrm>
              <a:off x="5152136" y="2594990"/>
              <a:ext cx="540385" cy="885190"/>
            </a:xfrm>
            <a:custGeom>
              <a:avLst/>
              <a:ahLst/>
              <a:rect l="l" t="t" r="r" b="b"/>
              <a:pathLst>
                <a:path w="540385" h="885189">
                  <a:moveTo>
                    <a:pt x="540130" y="0"/>
                  </a:moveTo>
                  <a:lnTo>
                    <a:pt x="0" y="713105"/>
                  </a:lnTo>
                  <a:lnTo>
                    <a:pt x="40457" y="742035"/>
                  </a:lnTo>
                  <a:lnTo>
                    <a:pt x="82344" y="768598"/>
                  </a:lnTo>
                  <a:lnTo>
                    <a:pt x="125555" y="792752"/>
                  </a:lnTo>
                  <a:lnTo>
                    <a:pt x="169986" y="814454"/>
                  </a:lnTo>
                  <a:lnTo>
                    <a:pt x="215533" y="833661"/>
                  </a:lnTo>
                  <a:lnTo>
                    <a:pt x="262090" y="850330"/>
                  </a:lnTo>
                  <a:lnTo>
                    <a:pt x="309553" y="864419"/>
                  </a:lnTo>
                  <a:lnTo>
                    <a:pt x="357818" y="875883"/>
                  </a:lnTo>
                  <a:lnTo>
                    <a:pt x="406780" y="884682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B6560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4" name="object 26"/>
            <p:cNvSpPr/>
            <p:nvPr/>
          </p:nvSpPr>
          <p:spPr>
            <a:xfrm>
              <a:off x="5152136" y="2594990"/>
              <a:ext cx="540385" cy="885190"/>
            </a:xfrm>
            <a:custGeom>
              <a:avLst/>
              <a:ahLst/>
              <a:rect l="l" t="t" r="r" b="b"/>
              <a:pathLst>
                <a:path w="540385" h="885189">
                  <a:moveTo>
                    <a:pt x="406780" y="884682"/>
                  </a:moveTo>
                  <a:lnTo>
                    <a:pt x="357818" y="875883"/>
                  </a:lnTo>
                  <a:lnTo>
                    <a:pt x="309553" y="864419"/>
                  </a:lnTo>
                  <a:lnTo>
                    <a:pt x="262090" y="850330"/>
                  </a:lnTo>
                  <a:lnTo>
                    <a:pt x="215533" y="833661"/>
                  </a:lnTo>
                  <a:lnTo>
                    <a:pt x="169986" y="814454"/>
                  </a:lnTo>
                  <a:lnTo>
                    <a:pt x="125555" y="792752"/>
                  </a:lnTo>
                  <a:lnTo>
                    <a:pt x="82344" y="768598"/>
                  </a:lnTo>
                  <a:lnTo>
                    <a:pt x="40457" y="742035"/>
                  </a:lnTo>
                  <a:lnTo>
                    <a:pt x="0" y="713105"/>
                  </a:lnTo>
                  <a:lnTo>
                    <a:pt x="540130" y="0"/>
                  </a:lnTo>
                  <a:lnTo>
                    <a:pt x="406780" y="88468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5" name="object 27"/>
            <p:cNvSpPr/>
            <p:nvPr/>
          </p:nvSpPr>
          <p:spPr>
            <a:xfrm>
              <a:off x="4965954" y="2594990"/>
              <a:ext cx="726440" cy="713105"/>
            </a:xfrm>
            <a:custGeom>
              <a:avLst/>
              <a:ahLst/>
              <a:rect l="l" t="t" r="r" b="b"/>
              <a:pathLst>
                <a:path w="726439" h="713104">
                  <a:moveTo>
                    <a:pt x="726313" y="0"/>
                  </a:moveTo>
                  <a:lnTo>
                    <a:pt x="0" y="522224"/>
                  </a:lnTo>
                  <a:lnTo>
                    <a:pt x="32566" y="564789"/>
                  </a:lnTo>
                  <a:lnTo>
                    <a:pt x="67566" y="605251"/>
                  </a:lnTo>
                  <a:lnTo>
                    <a:pt x="104899" y="643519"/>
                  </a:lnTo>
                  <a:lnTo>
                    <a:pt x="144471" y="679500"/>
                  </a:lnTo>
                  <a:lnTo>
                    <a:pt x="186182" y="713105"/>
                  </a:lnTo>
                  <a:lnTo>
                    <a:pt x="726313" y="0"/>
                  </a:lnTo>
                  <a:close/>
                </a:path>
              </a:pathLst>
            </a:custGeom>
            <a:solidFill>
              <a:srgbClr val="719AC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6" name="object 28"/>
            <p:cNvSpPr/>
            <p:nvPr/>
          </p:nvSpPr>
          <p:spPr>
            <a:xfrm>
              <a:off x="4965954" y="2594990"/>
              <a:ext cx="726440" cy="713105"/>
            </a:xfrm>
            <a:custGeom>
              <a:avLst/>
              <a:ahLst/>
              <a:rect l="l" t="t" r="r" b="b"/>
              <a:pathLst>
                <a:path w="726439" h="713104">
                  <a:moveTo>
                    <a:pt x="186182" y="713105"/>
                  </a:moveTo>
                  <a:lnTo>
                    <a:pt x="144471" y="679500"/>
                  </a:lnTo>
                  <a:lnTo>
                    <a:pt x="104899" y="643519"/>
                  </a:lnTo>
                  <a:lnTo>
                    <a:pt x="67566" y="605251"/>
                  </a:lnTo>
                  <a:lnTo>
                    <a:pt x="32566" y="564789"/>
                  </a:lnTo>
                  <a:lnTo>
                    <a:pt x="0" y="522224"/>
                  </a:lnTo>
                  <a:lnTo>
                    <a:pt x="726313" y="0"/>
                  </a:lnTo>
                  <a:lnTo>
                    <a:pt x="186182" y="71310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7" name="object 29"/>
            <p:cNvSpPr/>
            <p:nvPr/>
          </p:nvSpPr>
          <p:spPr>
            <a:xfrm>
              <a:off x="4844288" y="2594990"/>
              <a:ext cx="848360" cy="522605"/>
            </a:xfrm>
            <a:custGeom>
              <a:avLst/>
              <a:ahLst/>
              <a:rect l="l" t="t" r="r" b="b"/>
              <a:pathLst>
                <a:path w="848360" h="522605">
                  <a:moveTo>
                    <a:pt x="847978" y="0"/>
                  </a:moveTo>
                  <a:lnTo>
                    <a:pt x="0" y="284988"/>
                  </a:lnTo>
                  <a:lnTo>
                    <a:pt x="18566" y="335227"/>
                  </a:lnTo>
                  <a:lnTo>
                    <a:pt x="40083" y="384204"/>
                  </a:lnTo>
                  <a:lnTo>
                    <a:pt x="64483" y="431785"/>
                  </a:lnTo>
                  <a:lnTo>
                    <a:pt x="91700" y="477836"/>
                  </a:lnTo>
                  <a:lnTo>
                    <a:pt x="121665" y="522224"/>
                  </a:lnTo>
                  <a:lnTo>
                    <a:pt x="847978" y="0"/>
                  </a:lnTo>
                  <a:close/>
                </a:path>
              </a:pathLst>
            </a:custGeom>
            <a:solidFill>
              <a:srgbClr val="CD737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8" name="object 30"/>
            <p:cNvSpPr/>
            <p:nvPr/>
          </p:nvSpPr>
          <p:spPr>
            <a:xfrm>
              <a:off x="4844288" y="2594990"/>
              <a:ext cx="848360" cy="522605"/>
            </a:xfrm>
            <a:custGeom>
              <a:avLst/>
              <a:ahLst/>
              <a:rect l="l" t="t" r="r" b="b"/>
              <a:pathLst>
                <a:path w="848360" h="522605">
                  <a:moveTo>
                    <a:pt x="121665" y="522224"/>
                  </a:moveTo>
                  <a:lnTo>
                    <a:pt x="91700" y="477836"/>
                  </a:lnTo>
                  <a:lnTo>
                    <a:pt x="64483" y="431785"/>
                  </a:lnTo>
                  <a:lnTo>
                    <a:pt x="40083" y="384204"/>
                  </a:lnTo>
                  <a:lnTo>
                    <a:pt x="18566" y="335227"/>
                  </a:lnTo>
                  <a:lnTo>
                    <a:pt x="0" y="284988"/>
                  </a:lnTo>
                  <a:lnTo>
                    <a:pt x="847978" y="0"/>
                  </a:lnTo>
                  <a:lnTo>
                    <a:pt x="121665" y="52222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9" name="object 31"/>
            <p:cNvSpPr/>
            <p:nvPr/>
          </p:nvSpPr>
          <p:spPr>
            <a:xfrm>
              <a:off x="4797933" y="2594990"/>
              <a:ext cx="894715" cy="285115"/>
            </a:xfrm>
            <a:custGeom>
              <a:avLst/>
              <a:ahLst/>
              <a:rect l="l" t="t" r="r" b="b"/>
              <a:pathLst>
                <a:path w="894714" h="285114">
                  <a:moveTo>
                    <a:pt x="894333" y="0"/>
                  </a:moveTo>
                  <a:lnTo>
                    <a:pt x="0" y="22351"/>
                  </a:lnTo>
                  <a:lnTo>
                    <a:pt x="2967" y="75866"/>
                  </a:lnTo>
                  <a:lnTo>
                    <a:pt x="9111" y="129027"/>
                  </a:lnTo>
                  <a:lnTo>
                    <a:pt x="18406" y="181695"/>
                  </a:lnTo>
                  <a:lnTo>
                    <a:pt x="30829" y="233728"/>
                  </a:lnTo>
                  <a:lnTo>
                    <a:pt x="46354" y="284988"/>
                  </a:lnTo>
                  <a:lnTo>
                    <a:pt x="894333" y="0"/>
                  </a:lnTo>
                  <a:close/>
                </a:path>
              </a:pathLst>
            </a:custGeom>
            <a:solidFill>
              <a:srgbClr val="AEC87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0" name="object 32"/>
            <p:cNvSpPr/>
            <p:nvPr/>
          </p:nvSpPr>
          <p:spPr>
            <a:xfrm>
              <a:off x="4797933" y="2594990"/>
              <a:ext cx="894715" cy="285115"/>
            </a:xfrm>
            <a:custGeom>
              <a:avLst/>
              <a:ahLst/>
              <a:rect l="l" t="t" r="r" b="b"/>
              <a:pathLst>
                <a:path w="894714" h="285114">
                  <a:moveTo>
                    <a:pt x="46354" y="284988"/>
                  </a:moveTo>
                  <a:lnTo>
                    <a:pt x="30829" y="233728"/>
                  </a:lnTo>
                  <a:lnTo>
                    <a:pt x="18406" y="181695"/>
                  </a:lnTo>
                  <a:lnTo>
                    <a:pt x="9111" y="129027"/>
                  </a:lnTo>
                  <a:lnTo>
                    <a:pt x="2967" y="75866"/>
                  </a:lnTo>
                  <a:lnTo>
                    <a:pt x="0" y="22351"/>
                  </a:lnTo>
                  <a:lnTo>
                    <a:pt x="894333" y="0"/>
                  </a:lnTo>
                  <a:lnTo>
                    <a:pt x="46354" y="2849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1" name="object 33"/>
            <p:cNvSpPr/>
            <p:nvPr/>
          </p:nvSpPr>
          <p:spPr>
            <a:xfrm>
              <a:off x="4797933" y="2268219"/>
              <a:ext cx="894715" cy="349250"/>
            </a:xfrm>
            <a:custGeom>
              <a:avLst/>
              <a:ahLst/>
              <a:rect l="l" t="t" r="r" b="b"/>
              <a:pathLst>
                <a:path w="894714" h="349250">
                  <a:moveTo>
                    <a:pt x="61594" y="0"/>
                  </a:moveTo>
                  <a:lnTo>
                    <a:pt x="44313" y="48070"/>
                  </a:lnTo>
                  <a:lnTo>
                    <a:pt x="29822" y="96950"/>
                  </a:lnTo>
                  <a:lnTo>
                    <a:pt x="18144" y="146513"/>
                  </a:lnTo>
                  <a:lnTo>
                    <a:pt x="9300" y="196637"/>
                  </a:lnTo>
                  <a:lnTo>
                    <a:pt x="3313" y="247196"/>
                  </a:lnTo>
                  <a:lnTo>
                    <a:pt x="206" y="298066"/>
                  </a:lnTo>
                  <a:lnTo>
                    <a:pt x="0" y="349122"/>
                  </a:lnTo>
                  <a:lnTo>
                    <a:pt x="894333" y="326770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9983B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34"/>
            <p:cNvSpPr/>
            <p:nvPr/>
          </p:nvSpPr>
          <p:spPr>
            <a:xfrm>
              <a:off x="4797933" y="2268219"/>
              <a:ext cx="894715" cy="349250"/>
            </a:xfrm>
            <a:custGeom>
              <a:avLst/>
              <a:ahLst/>
              <a:rect l="l" t="t" r="r" b="b"/>
              <a:pathLst>
                <a:path w="894714" h="349250">
                  <a:moveTo>
                    <a:pt x="0" y="349122"/>
                  </a:moveTo>
                  <a:lnTo>
                    <a:pt x="206" y="298066"/>
                  </a:lnTo>
                  <a:lnTo>
                    <a:pt x="3313" y="247196"/>
                  </a:lnTo>
                  <a:lnTo>
                    <a:pt x="9300" y="196637"/>
                  </a:lnTo>
                  <a:lnTo>
                    <a:pt x="18144" y="146513"/>
                  </a:lnTo>
                  <a:lnTo>
                    <a:pt x="29822" y="96950"/>
                  </a:lnTo>
                  <a:lnTo>
                    <a:pt x="44313" y="48070"/>
                  </a:lnTo>
                  <a:lnTo>
                    <a:pt x="61594" y="0"/>
                  </a:lnTo>
                  <a:lnTo>
                    <a:pt x="894333" y="326770"/>
                  </a:lnTo>
                  <a:lnTo>
                    <a:pt x="0" y="34912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3" name="object 35"/>
            <p:cNvSpPr/>
            <p:nvPr/>
          </p:nvSpPr>
          <p:spPr>
            <a:xfrm>
              <a:off x="4859528" y="2109723"/>
              <a:ext cx="833119" cy="485775"/>
            </a:xfrm>
            <a:custGeom>
              <a:avLst/>
              <a:ahLst/>
              <a:rect l="l" t="t" r="r" b="b"/>
              <a:pathLst>
                <a:path w="833120" h="485775">
                  <a:moveTo>
                    <a:pt x="81280" y="0"/>
                  </a:moveTo>
                  <a:lnTo>
                    <a:pt x="58025" y="38088"/>
                  </a:lnTo>
                  <a:lnTo>
                    <a:pt x="36687" y="77247"/>
                  </a:lnTo>
                  <a:lnTo>
                    <a:pt x="17325" y="117407"/>
                  </a:lnTo>
                  <a:lnTo>
                    <a:pt x="0" y="158496"/>
                  </a:lnTo>
                  <a:lnTo>
                    <a:pt x="832738" y="485266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BCD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36"/>
            <p:cNvSpPr/>
            <p:nvPr/>
          </p:nvSpPr>
          <p:spPr>
            <a:xfrm>
              <a:off x="4859528" y="2109723"/>
              <a:ext cx="833119" cy="485775"/>
            </a:xfrm>
            <a:custGeom>
              <a:avLst/>
              <a:ahLst/>
              <a:rect l="l" t="t" r="r" b="b"/>
              <a:pathLst>
                <a:path w="833120" h="485775">
                  <a:moveTo>
                    <a:pt x="0" y="158496"/>
                  </a:moveTo>
                  <a:lnTo>
                    <a:pt x="17325" y="117407"/>
                  </a:lnTo>
                  <a:lnTo>
                    <a:pt x="36687" y="77247"/>
                  </a:lnTo>
                  <a:lnTo>
                    <a:pt x="58025" y="38088"/>
                  </a:lnTo>
                  <a:lnTo>
                    <a:pt x="81280" y="0"/>
                  </a:lnTo>
                  <a:lnTo>
                    <a:pt x="832738" y="485266"/>
                  </a:lnTo>
                  <a:lnTo>
                    <a:pt x="0" y="15849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5" name="object 37"/>
            <p:cNvSpPr/>
            <p:nvPr/>
          </p:nvSpPr>
          <p:spPr>
            <a:xfrm>
              <a:off x="4940808" y="1909825"/>
              <a:ext cx="751840" cy="685165"/>
            </a:xfrm>
            <a:custGeom>
              <a:avLst/>
              <a:ahLst/>
              <a:rect l="l" t="t" r="r" b="b"/>
              <a:pathLst>
                <a:path w="751839" h="685164">
                  <a:moveTo>
                    <a:pt x="176402" y="0"/>
                  </a:moveTo>
                  <a:lnTo>
                    <a:pt x="136428" y="35627"/>
                  </a:lnTo>
                  <a:lnTo>
                    <a:pt x="98709" y="73546"/>
                  </a:lnTo>
                  <a:lnTo>
                    <a:pt x="63337" y="113641"/>
                  </a:lnTo>
                  <a:lnTo>
                    <a:pt x="30403" y="155797"/>
                  </a:lnTo>
                  <a:lnTo>
                    <a:pt x="0" y="199898"/>
                  </a:lnTo>
                  <a:lnTo>
                    <a:pt x="751458" y="685164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8AB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6" name="object 38"/>
            <p:cNvSpPr/>
            <p:nvPr/>
          </p:nvSpPr>
          <p:spPr>
            <a:xfrm>
              <a:off x="4940808" y="1909825"/>
              <a:ext cx="751840" cy="685165"/>
            </a:xfrm>
            <a:custGeom>
              <a:avLst/>
              <a:ahLst/>
              <a:rect l="l" t="t" r="r" b="b"/>
              <a:pathLst>
                <a:path w="751839" h="685164">
                  <a:moveTo>
                    <a:pt x="0" y="199898"/>
                  </a:moveTo>
                  <a:lnTo>
                    <a:pt x="30403" y="155797"/>
                  </a:lnTo>
                  <a:lnTo>
                    <a:pt x="63337" y="113641"/>
                  </a:lnTo>
                  <a:lnTo>
                    <a:pt x="98709" y="73546"/>
                  </a:lnTo>
                  <a:lnTo>
                    <a:pt x="136428" y="35627"/>
                  </a:lnTo>
                  <a:lnTo>
                    <a:pt x="176402" y="0"/>
                  </a:lnTo>
                  <a:lnTo>
                    <a:pt x="751458" y="685164"/>
                  </a:lnTo>
                  <a:lnTo>
                    <a:pt x="0" y="19989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7" name="object 39"/>
            <p:cNvSpPr/>
            <p:nvPr/>
          </p:nvSpPr>
          <p:spPr>
            <a:xfrm>
              <a:off x="5117211" y="1770760"/>
              <a:ext cx="575310" cy="824230"/>
            </a:xfrm>
            <a:custGeom>
              <a:avLst/>
              <a:ahLst/>
              <a:rect l="l" t="t" r="r" b="b"/>
              <a:pathLst>
                <a:path w="575310" h="824230">
                  <a:moveTo>
                    <a:pt x="227584" y="0"/>
                  </a:moveTo>
                  <a:lnTo>
                    <a:pt x="178836" y="22253"/>
                  </a:lnTo>
                  <a:lnTo>
                    <a:pt x="131582" y="47359"/>
                  </a:lnTo>
                  <a:lnTo>
                    <a:pt x="85943" y="75245"/>
                  </a:lnTo>
                  <a:lnTo>
                    <a:pt x="42042" y="105838"/>
                  </a:lnTo>
                  <a:lnTo>
                    <a:pt x="0" y="139064"/>
                  </a:lnTo>
                  <a:lnTo>
                    <a:pt x="575055" y="824229"/>
                  </a:lnTo>
                  <a:lnTo>
                    <a:pt x="227584" y="0"/>
                  </a:lnTo>
                  <a:close/>
                </a:path>
              </a:pathLst>
            </a:custGeom>
            <a:solidFill>
              <a:srgbClr val="39679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8" name="object 40"/>
            <p:cNvSpPr/>
            <p:nvPr/>
          </p:nvSpPr>
          <p:spPr>
            <a:xfrm>
              <a:off x="5117211" y="1770760"/>
              <a:ext cx="575310" cy="824230"/>
            </a:xfrm>
            <a:custGeom>
              <a:avLst/>
              <a:ahLst/>
              <a:rect l="l" t="t" r="r" b="b"/>
              <a:pathLst>
                <a:path w="575310" h="824230">
                  <a:moveTo>
                    <a:pt x="0" y="139064"/>
                  </a:moveTo>
                  <a:lnTo>
                    <a:pt x="42042" y="105838"/>
                  </a:lnTo>
                  <a:lnTo>
                    <a:pt x="85943" y="75245"/>
                  </a:lnTo>
                  <a:lnTo>
                    <a:pt x="131582" y="47359"/>
                  </a:lnTo>
                  <a:lnTo>
                    <a:pt x="178836" y="22253"/>
                  </a:lnTo>
                  <a:lnTo>
                    <a:pt x="227584" y="0"/>
                  </a:lnTo>
                  <a:lnTo>
                    <a:pt x="575055" y="824229"/>
                  </a:lnTo>
                  <a:lnTo>
                    <a:pt x="0" y="1390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9" name="object 41"/>
            <p:cNvSpPr/>
            <p:nvPr/>
          </p:nvSpPr>
          <p:spPr>
            <a:xfrm>
              <a:off x="5344795" y="1700529"/>
              <a:ext cx="347980" cy="894715"/>
            </a:xfrm>
            <a:custGeom>
              <a:avLst/>
              <a:ahLst/>
              <a:rect l="l" t="t" r="r" b="b"/>
              <a:pathLst>
                <a:path w="347979" h="894714">
                  <a:moveTo>
                    <a:pt x="347471" y="0"/>
                  </a:moveTo>
                  <a:lnTo>
                    <a:pt x="296406" y="1457"/>
                  </a:lnTo>
                  <a:lnTo>
                    <a:pt x="245617" y="5814"/>
                  </a:lnTo>
                  <a:lnTo>
                    <a:pt x="195223" y="13046"/>
                  </a:lnTo>
                  <a:lnTo>
                    <a:pt x="145344" y="23128"/>
                  </a:lnTo>
                  <a:lnTo>
                    <a:pt x="96100" y="36035"/>
                  </a:lnTo>
                  <a:lnTo>
                    <a:pt x="47612" y="51744"/>
                  </a:lnTo>
                  <a:lnTo>
                    <a:pt x="0" y="70231"/>
                  </a:lnTo>
                  <a:lnTo>
                    <a:pt x="347471" y="894461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9F3A3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0" name="object 42"/>
            <p:cNvSpPr/>
            <p:nvPr/>
          </p:nvSpPr>
          <p:spPr>
            <a:xfrm>
              <a:off x="5344795" y="1700529"/>
              <a:ext cx="347980" cy="894715"/>
            </a:xfrm>
            <a:custGeom>
              <a:avLst/>
              <a:ahLst/>
              <a:rect l="l" t="t" r="r" b="b"/>
              <a:pathLst>
                <a:path w="347979" h="894714">
                  <a:moveTo>
                    <a:pt x="0" y="70231"/>
                  </a:moveTo>
                  <a:lnTo>
                    <a:pt x="47612" y="51744"/>
                  </a:lnTo>
                  <a:lnTo>
                    <a:pt x="96100" y="36035"/>
                  </a:lnTo>
                  <a:lnTo>
                    <a:pt x="145344" y="23128"/>
                  </a:lnTo>
                  <a:lnTo>
                    <a:pt x="195223" y="13046"/>
                  </a:lnTo>
                  <a:lnTo>
                    <a:pt x="245617" y="5814"/>
                  </a:lnTo>
                  <a:lnTo>
                    <a:pt x="296406" y="1457"/>
                  </a:lnTo>
                  <a:lnTo>
                    <a:pt x="347471" y="0"/>
                  </a:lnTo>
                  <a:lnTo>
                    <a:pt x="347471" y="894461"/>
                  </a:lnTo>
                  <a:lnTo>
                    <a:pt x="0" y="7023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01" name="object 43"/>
          <p:cNvSpPr txBox="1"/>
          <p:nvPr/>
        </p:nvSpPr>
        <p:spPr>
          <a:xfrm>
            <a:off x="4512690" y="1304353"/>
            <a:ext cx="2365375" cy="24320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5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dirty="0" sz="14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TURNOVER</a:t>
            </a:r>
            <a:r>
              <a:rPr dirty="0" sz="1400" spc="-6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48050" y="3657600"/>
            <a:ext cx="76200" cy="85725"/>
            <a:chOff x="3448050" y="3657600"/>
            <a:chExt cx="76200" cy="85725"/>
          </a:xfrm>
        </p:grpSpPr>
        <p:sp>
          <p:nvSpPr>
            <p:cNvPr id="1048702" name="object 45"/>
            <p:cNvSpPr/>
            <p:nvPr/>
          </p:nvSpPr>
          <p:spPr>
            <a:xfrm>
              <a:off x="3457575" y="36671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3" name="object 46"/>
            <p:cNvSpPr/>
            <p:nvPr/>
          </p:nvSpPr>
          <p:spPr>
            <a:xfrm>
              <a:off x="3457575" y="36671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5" name="object 47"/>
          <p:cNvGrpSpPr/>
          <p:nvPr/>
        </p:nvGrpSpPr>
        <p:grpSpPr>
          <a:xfrm>
            <a:off x="3448050" y="3800475"/>
            <a:ext cx="76200" cy="76200"/>
            <a:chOff x="3448050" y="3800475"/>
            <a:chExt cx="76200" cy="76200"/>
          </a:xfrm>
        </p:grpSpPr>
        <p:sp>
          <p:nvSpPr>
            <p:cNvPr id="1048704" name="object 48"/>
            <p:cNvSpPr/>
            <p:nvPr/>
          </p:nvSpPr>
          <p:spPr>
            <a:xfrm>
              <a:off x="3457575" y="38100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5" name="object 49"/>
            <p:cNvSpPr/>
            <p:nvPr/>
          </p:nvSpPr>
          <p:spPr>
            <a:xfrm>
              <a:off x="3457575" y="38100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6" name="object 50"/>
          <p:cNvGrpSpPr/>
          <p:nvPr/>
        </p:nvGrpSpPr>
        <p:grpSpPr>
          <a:xfrm>
            <a:off x="3448050" y="3933825"/>
            <a:ext cx="76200" cy="85725"/>
            <a:chOff x="3448050" y="3933825"/>
            <a:chExt cx="76200" cy="85725"/>
          </a:xfrm>
        </p:grpSpPr>
        <p:sp>
          <p:nvSpPr>
            <p:cNvPr id="1048706" name="object 51"/>
            <p:cNvSpPr/>
            <p:nvPr/>
          </p:nvSpPr>
          <p:spPr>
            <a:xfrm>
              <a:off x="3457575" y="394335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7" name="object 52"/>
            <p:cNvSpPr/>
            <p:nvPr/>
          </p:nvSpPr>
          <p:spPr>
            <a:xfrm>
              <a:off x="3457575" y="394335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7" name="object 53"/>
          <p:cNvGrpSpPr/>
          <p:nvPr/>
        </p:nvGrpSpPr>
        <p:grpSpPr>
          <a:xfrm>
            <a:off x="3448050" y="4076700"/>
            <a:ext cx="76200" cy="76200"/>
            <a:chOff x="3448050" y="4076700"/>
            <a:chExt cx="76200" cy="76200"/>
          </a:xfrm>
        </p:grpSpPr>
        <p:sp>
          <p:nvSpPr>
            <p:cNvPr id="1048708" name="object 54"/>
            <p:cNvSpPr/>
            <p:nvPr/>
          </p:nvSpPr>
          <p:spPr>
            <a:xfrm>
              <a:off x="3457575" y="408622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9" name="object 55"/>
            <p:cNvSpPr/>
            <p:nvPr/>
          </p:nvSpPr>
          <p:spPr>
            <a:xfrm>
              <a:off x="3457575" y="408622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8" name="object 56"/>
          <p:cNvGrpSpPr/>
          <p:nvPr/>
        </p:nvGrpSpPr>
        <p:grpSpPr>
          <a:xfrm>
            <a:off x="3448050" y="4210050"/>
            <a:ext cx="76200" cy="85725"/>
            <a:chOff x="3448050" y="4210050"/>
            <a:chExt cx="76200" cy="85725"/>
          </a:xfrm>
        </p:grpSpPr>
        <p:sp>
          <p:nvSpPr>
            <p:cNvPr id="1048710" name="object 57"/>
            <p:cNvSpPr/>
            <p:nvPr/>
          </p:nvSpPr>
          <p:spPr>
            <a:xfrm>
              <a:off x="3457575" y="421957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1" name="object 58"/>
            <p:cNvSpPr/>
            <p:nvPr/>
          </p:nvSpPr>
          <p:spPr>
            <a:xfrm>
              <a:off x="3457575" y="421957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9" name="object 59"/>
          <p:cNvGrpSpPr/>
          <p:nvPr/>
        </p:nvGrpSpPr>
        <p:grpSpPr>
          <a:xfrm>
            <a:off x="3448050" y="4352925"/>
            <a:ext cx="76200" cy="76200"/>
            <a:chOff x="3448050" y="4352925"/>
            <a:chExt cx="76200" cy="76200"/>
          </a:xfrm>
        </p:grpSpPr>
        <p:sp>
          <p:nvSpPr>
            <p:cNvPr id="1048712" name="object 60"/>
            <p:cNvSpPr/>
            <p:nvPr/>
          </p:nvSpPr>
          <p:spPr>
            <a:xfrm>
              <a:off x="3457575" y="436245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3" name="object 61"/>
            <p:cNvSpPr/>
            <p:nvPr/>
          </p:nvSpPr>
          <p:spPr>
            <a:xfrm>
              <a:off x="3457575" y="436245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0" name="object 62"/>
          <p:cNvGrpSpPr/>
          <p:nvPr/>
        </p:nvGrpSpPr>
        <p:grpSpPr>
          <a:xfrm>
            <a:off x="3448050" y="4486275"/>
            <a:ext cx="76200" cy="85725"/>
            <a:chOff x="3448050" y="4486275"/>
            <a:chExt cx="76200" cy="85725"/>
          </a:xfrm>
        </p:grpSpPr>
        <p:sp>
          <p:nvSpPr>
            <p:cNvPr id="1048714" name="object 63"/>
            <p:cNvSpPr/>
            <p:nvPr/>
          </p:nvSpPr>
          <p:spPr>
            <a:xfrm>
              <a:off x="3457575" y="449580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5" name="object 64"/>
            <p:cNvSpPr/>
            <p:nvPr/>
          </p:nvSpPr>
          <p:spPr>
            <a:xfrm>
              <a:off x="3457575" y="449580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1" name="object 65"/>
          <p:cNvGrpSpPr/>
          <p:nvPr/>
        </p:nvGrpSpPr>
        <p:grpSpPr>
          <a:xfrm>
            <a:off x="3448050" y="4629150"/>
            <a:ext cx="76200" cy="76200"/>
            <a:chOff x="3448050" y="4629150"/>
            <a:chExt cx="76200" cy="76200"/>
          </a:xfrm>
        </p:grpSpPr>
        <p:sp>
          <p:nvSpPr>
            <p:cNvPr id="1048716" name="object 66"/>
            <p:cNvSpPr/>
            <p:nvPr/>
          </p:nvSpPr>
          <p:spPr>
            <a:xfrm>
              <a:off x="3457575" y="46386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7" name="object 67"/>
            <p:cNvSpPr/>
            <p:nvPr/>
          </p:nvSpPr>
          <p:spPr>
            <a:xfrm>
              <a:off x="3457575" y="46386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2" name="object 68"/>
          <p:cNvGrpSpPr/>
          <p:nvPr/>
        </p:nvGrpSpPr>
        <p:grpSpPr>
          <a:xfrm>
            <a:off x="3448050" y="4762500"/>
            <a:ext cx="76200" cy="85725"/>
            <a:chOff x="3448050" y="4762500"/>
            <a:chExt cx="76200" cy="85725"/>
          </a:xfrm>
        </p:grpSpPr>
        <p:sp>
          <p:nvSpPr>
            <p:cNvPr id="1048718" name="object 69"/>
            <p:cNvSpPr/>
            <p:nvPr/>
          </p:nvSpPr>
          <p:spPr>
            <a:xfrm>
              <a:off x="3457575" y="47720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9" name="object 70"/>
            <p:cNvSpPr/>
            <p:nvPr/>
          </p:nvSpPr>
          <p:spPr>
            <a:xfrm>
              <a:off x="3457575" y="47720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3" name="object 71"/>
          <p:cNvGrpSpPr/>
          <p:nvPr/>
        </p:nvGrpSpPr>
        <p:grpSpPr>
          <a:xfrm>
            <a:off x="3448050" y="4905375"/>
            <a:ext cx="76200" cy="76200"/>
            <a:chOff x="3448050" y="4905375"/>
            <a:chExt cx="76200" cy="76200"/>
          </a:xfrm>
        </p:grpSpPr>
        <p:sp>
          <p:nvSpPr>
            <p:cNvPr id="1048720" name="object 72"/>
            <p:cNvSpPr/>
            <p:nvPr/>
          </p:nvSpPr>
          <p:spPr>
            <a:xfrm>
              <a:off x="3457575" y="49149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1" name="object 73"/>
            <p:cNvSpPr/>
            <p:nvPr/>
          </p:nvSpPr>
          <p:spPr>
            <a:xfrm>
              <a:off x="3457575" y="49149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4" name="object 74"/>
          <p:cNvGrpSpPr/>
          <p:nvPr/>
        </p:nvGrpSpPr>
        <p:grpSpPr>
          <a:xfrm>
            <a:off x="3448050" y="5038725"/>
            <a:ext cx="76200" cy="85725"/>
            <a:chOff x="3448050" y="5038725"/>
            <a:chExt cx="76200" cy="85725"/>
          </a:xfrm>
        </p:grpSpPr>
        <p:sp>
          <p:nvSpPr>
            <p:cNvPr id="1048722" name="object 75"/>
            <p:cNvSpPr/>
            <p:nvPr/>
          </p:nvSpPr>
          <p:spPr>
            <a:xfrm>
              <a:off x="3457575" y="504825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276A7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3" name="object 76"/>
            <p:cNvSpPr/>
            <p:nvPr/>
          </p:nvSpPr>
          <p:spPr>
            <a:xfrm>
              <a:off x="3457575" y="504825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5" name="object 77"/>
          <p:cNvGrpSpPr/>
          <p:nvPr/>
        </p:nvGrpSpPr>
        <p:grpSpPr>
          <a:xfrm>
            <a:off x="3448050" y="5181600"/>
            <a:ext cx="76200" cy="76200"/>
            <a:chOff x="3448050" y="5181600"/>
            <a:chExt cx="76200" cy="76200"/>
          </a:xfrm>
        </p:grpSpPr>
        <p:sp>
          <p:nvSpPr>
            <p:cNvPr id="1048724" name="object 78"/>
            <p:cNvSpPr/>
            <p:nvPr/>
          </p:nvSpPr>
          <p:spPr>
            <a:xfrm>
              <a:off x="3457575" y="519112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6560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5" name="object 79"/>
            <p:cNvSpPr/>
            <p:nvPr/>
          </p:nvSpPr>
          <p:spPr>
            <a:xfrm>
              <a:off x="3457575" y="519112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6" name="object 80"/>
          <p:cNvGrpSpPr/>
          <p:nvPr/>
        </p:nvGrpSpPr>
        <p:grpSpPr>
          <a:xfrm>
            <a:off x="3448050" y="5314950"/>
            <a:ext cx="76200" cy="85725"/>
            <a:chOff x="3448050" y="5314950"/>
            <a:chExt cx="76200" cy="85725"/>
          </a:xfrm>
        </p:grpSpPr>
        <p:sp>
          <p:nvSpPr>
            <p:cNvPr id="1048726" name="object 81"/>
            <p:cNvSpPr/>
            <p:nvPr/>
          </p:nvSpPr>
          <p:spPr>
            <a:xfrm>
              <a:off x="3457575" y="532447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19AC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7" name="object 82"/>
            <p:cNvSpPr/>
            <p:nvPr/>
          </p:nvSpPr>
          <p:spPr>
            <a:xfrm>
              <a:off x="3457575" y="532447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7" name="object 83"/>
          <p:cNvGrpSpPr/>
          <p:nvPr/>
        </p:nvGrpSpPr>
        <p:grpSpPr>
          <a:xfrm>
            <a:off x="3448050" y="5457825"/>
            <a:ext cx="76200" cy="76200"/>
            <a:chOff x="3448050" y="5457825"/>
            <a:chExt cx="76200" cy="76200"/>
          </a:xfrm>
        </p:grpSpPr>
        <p:sp>
          <p:nvSpPr>
            <p:cNvPr id="1048728" name="object 84"/>
            <p:cNvSpPr/>
            <p:nvPr/>
          </p:nvSpPr>
          <p:spPr>
            <a:xfrm>
              <a:off x="3457575" y="546735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D737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9" name="object 85"/>
            <p:cNvSpPr/>
            <p:nvPr/>
          </p:nvSpPr>
          <p:spPr>
            <a:xfrm>
              <a:off x="3457575" y="546735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8" name="object 86"/>
          <p:cNvGrpSpPr/>
          <p:nvPr/>
        </p:nvGrpSpPr>
        <p:grpSpPr>
          <a:xfrm>
            <a:off x="3448050" y="5591175"/>
            <a:ext cx="76200" cy="85725"/>
            <a:chOff x="3448050" y="5591175"/>
            <a:chExt cx="76200" cy="85725"/>
          </a:xfrm>
        </p:grpSpPr>
        <p:sp>
          <p:nvSpPr>
            <p:cNvPr id="1048730" name="object 87"/>
            <p:cNvSpPr/>
            <p:nvPr/>
          </p:nvSpPr>
          <p:spPr>
            <a:xfrm>
              <a:off x="3457575" y="560070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EC87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1" name="object 88"/>
            <p:cNvSpPr/>
            <p:nvPr/>
          </p:nvSpPr>
          <p:spPr>
            <a:xfrm>
              <a:off x="3457575" y="560070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59" name="object 89"/>
          <p:cNvGrpSpPr/>
          <p:nvPr/>
        </p:nvGrpSpPr>
        <p:grpSpPr>
          <a:xfrm>
            <a:off x="3448050" y="5734050"/>
            <a:ext cx="76200" cy="76200"/>
            <a:chOff x="3448050" y="5734050"/>
            <a:chExt cx="76200" cy="76200"/>
          </a:xfrm>
        </p:grpSpPr>
        <p:sp>
          <p:nvSpPr>
            <p:cNvPr id="1048732" name="object 90"/>
            <p:cNvSpPr/>
            <p:nvPr/>
          </p:nvSpPr>
          <p:spPr>
            <a:xfrm>
              <a:off x="3457575" y="57435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983B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3" name="object 91"/>
            <p:cNvSpPr/>
            <p:nvPr/>
          </p:nvSpPr>
          <p:spPr>
            <a:xfrm>
              <a:off x="3457575" y="57435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60" name="object 92"/>
          <p:cNvGrpSpPr/>
          <p:nvPr/>
        </p:nvGrpSpPr>
        <p:grpSpPr>
          <a:xfrm>
            <a:off x="3448050" y="5867400"/>
            <a:ext cx="76200" cy="85725"/>
            <a:chOff x="3448050" y="5867400"/>
            <a:chExt cx="76200" cy="85725"/>
          </a:xfrm>
        </p:grpSpPr>
        <p:sp>
          <p:nvSpPr>
            <p:cNvPr id="1048734" name="object 93"/>
            <p:cNvSpPr/>
            <p:nvPr/>
          </p:nvSpPr>
          <p:spPr>
            <a:xfrm>
              <a:off x="3457575" y="58769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6EBCD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5" name="object 94"/>
            <p:cNvSpPr/>
            <p:nvPr/>
          </p:nvSpPr>
          <p:spPr>
            <a:xfrm>
              <a:off x="3457575" y="58769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61" name="object 95"/>
          <p:cNvGrpSpPr/>
          <p:nvPr/>
        </p:nvGrpSpPr>
        <p:grpSpPr>
          <a:xfrm>
            <a:off x="3448050" y="6010275"/>
            <a:ext cx="76200" cy="85725"/>
            <a:chOff x="3448050" y="6010275"/>
            <a:chExt cx="76200" cy="85725"/>
          </a:xfrm>
        </p:grpSpPr>
        <p:sp>
          <p:nvSpPr>
            <p:cNvPr id="1048736" name="object 96"/>
            <p:cNvSpPr/>
            <p:nvPr/>
          </p:nvSpPr>
          <p:spPr>
            <a:xfrm>
              <a:off x="3457575" y="601980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8AB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7" name="object 97"/>
            <p:cNvSpPr/>
            <p:nvPr/>
          </p:nvSpPr>
          <p:spPr>
            <a:xfrm>
              <a:off x="3457575" y="601980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62" name="object 98"/>
          <p:cNvGrpSpPr/>
          <p:nvPr/>
        </p:nvGrpSpPr>
        <p:grpSpPr>
          <a:xfrm>
            <a:off x="3448050" y="6143625"/>
            <a:ext cx="76200" cy="85725"/>
            <a:chOff x="3448050" y="6143625"/>
            <a:chExt cx="76200" cy="85725"/>
          </a:xfrm>
        </p:grpSpPr>
        <p:sp>
          <p:nvSpPr>
            <p:cNvPr id="1048738" name="object 99"/>
            <p:cNvSpPr/>
            <p:nvPr/>
          </p:nvSpPr>
          <p:spPr>
            <a:xfrm>
              <a:off x="3457575" y="615315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39679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9" name="object 100"/>
            <p:cNvSpPr/>
            <p:nvPr/>
          </p:nvSpPr>
          <p:spPr>
            <a:xfrm>
              <a:off x="3457575" y="6153150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63" name="object 101"/>
          <p:cNvGrpSpPr/>
          <p:nvPr/>
        </p:nvGrpSpPr>
        <p:grpSpPr>
          <a:xfrm>
            <a:off x="3448050" y="6286500"/>
            <a:ext cx="76200" cy="85725"/>
            <a:chOff x="3448050" y="6286500"/>
            <a:chExt cx="76200" cy="85725"/>
          </a:xfrm>
        </p:grpSpPr>
        <p:sp>
          <p:nvSpPr>
            <p:cNvPr id="1048740" name="object 102"/>
            <p:cNvSpPr/>
            <p:nvPr/>
          </p:nvSpPr>
          <p:spPr>
            <a:xfrm>
              <a:off x="3457575" y="62960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F3A3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1" name="object 103"/>
            <p:cNvSpPr/>
            <p:nvPr/>
          </p:nvSpPr>
          <p:spPr>
            <a:xfrm>
              <a:off x="3457575" y="6296025"/>
              <a:ext cx="57150" cy="66675"/>
            </a:xfrm>
            <a:custGeom>
              <a:avLst/>
              <a:ah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42" name="object 104"/>
          <p:cNvSpPr txBox="1"/>
          <p:nvPr/>
        </p:nvSpPr>
        <p:spPr>
          <a:xfrm>
            <a:off x="3534028" y="3605529"/>
            <a:ext cx="5001895" cy="279527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ID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FirstName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LastName StartDate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EmployeeStatus EmployeeType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PayZone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EmployeeClassificationType </a:t>
            </a:r>
            <a:r>
              <a:rPr dirty="0" sz="900" spc="-1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3427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Uriah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Bridges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20-Sep-19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Temporary</a:t>
            </a:r>
            <a:endParaRPr sz="900">
              <a:latin typeface="Calibri"/>
              <a:cs typeface="Calibri"/>
            </a:endParaRPr>
          </a:p>
          <a:p>
            <a:pPr marL="12700" marR="1911350">
              <a:lnSpc>
                <a:spcPct val="101000"/>
              </a:lnSpc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3428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Paula</a:t>
            </a:r>
            <a:r>
              <a:rPr dirty="0" sz="900" spc="1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Small</a:t>
            </a:r>
            <a:r>
              <a:rPr dirty="0" sz="900" spc="17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11-Feb-23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 Contract 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342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900" spc="3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 spc="5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4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-65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dirty="0" sz="900" spc="5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 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3430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Michael</a:t>
            </a:r>
            <a:r>
              <a:rPr dirty="0" sz="900" spc="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Riordan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 21-Jun-21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3431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Jasmine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Onque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29-Jun-19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dirty="0" sz="900" spc="-1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3432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 Maruk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Fraval</a:t>
            </a:r>
            <a:r>
              <a:rPr dirty="0" sz="900" spc="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17-Jan-20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45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dirty="0" sz="900" spc="7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06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dirty="0" sz="900" spc="5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dirty="0" sz="900" spc="45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45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 spc="45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y 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3434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Sharlene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Terry 06-Nov-20 Active Contract 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 Full-Time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J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zi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65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4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4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55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5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 spc="7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900" spc="-45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12700" marR="1827530">
              <a:lnSpc>
                <a:spcPct val="101000"/>
              </a:lnSpc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3436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Joseph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Martins</a:t>
            </a:r>
            <a:r>
              <a:rPr dirty="0" sz="90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21-Jan-22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Part-Time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3437 Myriam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Givens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04-Aug-23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Active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Contract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3438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Dheepa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Nguyen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10-Aug-18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Temporary</a:t>
            </a:r>
            <a:endParaRPr sz="900">
              <a:latin typeface="Calibri"/>
              <a:cs typeface="Calibri"/>
            </a:endParaRPr>
          </a:p>
          <a:p>
            <a:pPr marL="12700" marR="1387475">
              <a:lnSpc>
                <a:spcPct val="100899"/>
              </a:lnSpc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3439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Bartholemew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Khemmich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25-May-22 Active Full-Time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 Temporary </a:t>
            </a:r>
            <a:r>
              <a:rPr dirty="0" sz="900" spc="-1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3440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Xana</a:t>
            </a:r>
            <a:r>
              <a:rPr dirty="0" sz="900" spc="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Potts</a:t>
            </a:r>
            <a:r>
              <a:rPr dirty="0" sz="900" spc="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05-Dec-19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endParaRPr sz="900">
              <a:latin typeface="Calibri"/>
              <a:cs typeface="Calibri"/>
            </a:endParaRPr>
          </a:p>
          <a:p>
            <a:pPr marL="12700" marR="1945639">
              <a:lnSpc>
                <a:spcPct val="101000"/>
              </a:lnSpc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3441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Prater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Jeremy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28-Apr-19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Part-Time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3442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Kaylah Moon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09-Jul-19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3443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Kristen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Tate</a:t>
            </a:r>
            <a:r>
              <a:rPr dirty="0" sz="900" spc="-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05-Apr-21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3444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Bobby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Rodgers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28-Nov-21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dirty="0" sz="900" spc="-18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3445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Reid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 Park</a:t>
            </a:r>
            <a:r>
              <a:rPr dirty="0" sz="90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16-Jan-21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dirty="0" sz="9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object 2"/>
          <p:cNvSpPr txBox="1">
            <a:spLocks noGrp="1"/>
          </p:cNvSpPr>
          <p:nvPr>
            <p:ph type="title"/>
          </p:nvPr>
        </p:nvSpPr>
        <p:spPr>
          <a:xfrm>
            <a:off x="743267" y="133349"/>
            <a:ext cx="277368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c</a:t>
            </a:r>
            <a:r>
              <a:rPr dirty="0"/>
              <a:t>o</a:t>
            </a:r>
            <a:r>
              <a:rPr dirty="0" spc="20"/>
              <a:t>n</a:t>
            </a:r>
            <a:r>
              <a:rPr dirty="0" spc="-35"/>
              <a:t>c</a:t>
            </a:r>
            <a:r>
              <a:rPr dirty="0"/>
              <a:t>l</a:t>
            </a:r>
            <a:r>
              <a:rPr dirty="0" spc="35"/>
              <a:t>u</a:t>
            </a:r>
            <a:r>
              <a:rPr dirty="0"/>
              <a:t>s</a:t>
            </a:r>
            <a:r>
              <a:rPr dirty="0" spc="10"/>
              <a:t>i</a:t>
            </a:r>
            <a:r>
              <a:rPr dirty="0"/>
              <a:t>on</a:t>
            </a:r>
          </a:p>
        </p:txBody>
      </p:sp>
      <p:sp>
        <p:nvSpPr>
          <p:cNvPr id="1048744" name="object 3"/>
          <p:cNvSpPr txBox="1"/>
          <p:nvPr/>
        </p:nvSpPr>
        <p:spPr>
          <a:xfrm>
            <a:off x="597534" y="1113155"/>
            <a:ext cx="8726170" cy="516128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b="1" dirty="0" sz="2400" spc="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Pivot</a:t>
            </a:r>
            <a:r>
              <a:rPr b="1" dirty="0" sz="2400" spc="-4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400" spc="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Tables</a:t>
            </a:r>
            <a:r>
              <a:rPr b="1" dirty="0" sz="2400" spc="-2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400" spc="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b="1" dirty="0" sz="2400" spc="-1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4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Employee</a:t>
            </a:r>
            <a:r>
              <a:rPr b="1" dirty="0" sz="2400" spc="-1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4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Turnover </a:t>
            </a:r>
            <a:r>
              <a:rPr b="1" dirty="0" sz="2400" spc="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b="1" dirty="0" sz="2400" spc="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indent="-342900" marL="3556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algn="l" pos="354965"/>
                <a:tab algn="l" pos="355600"/>
              </a:tabLst>
            </a:pP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tables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provide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powerful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flexible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for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analyzing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dirty="0" sz="2400" spc="-5">
                <a:latin typeface="Times New Roman"/>
                <a:cs typeface="Times New Roman"/>
              </a:rPr>
              <a:t>employee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turnover.</a:t>
            </a:r>
            <a:endParaRPr sz="2400">
              <a:latin typeface="Times New Roman"/>
              <a:cs typeface="Times New Roman"/>
            </a:endParaRPr>
          </a:p>
          <a:p>
            <a:pPr indent="-342900" marL="355600" marR="167005">
              <a:lnSpc>
                <a:spcPts val="2930"/>
              </a:lnSpc>
              <a:spcBef>
                <a:spcPts val="45"/>
              </a:spcBef>
              <a:buFont typeface="Arial"/>
              <a:buChar char="•"/>
              <a:tabLst>
                <a:tab algn="l" pos="354965"/>
                <a:tab algn="l" pos="355600"/>
              </a:tabLst>
            </a:pPr>
            <a:r>
              <a:rPr dirty="0" sz="2400" spc="-1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 transforming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raw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into</a:t>
            </a:r>
            <a:r>
              <a:rPr dirty="0" sz="2400">
                <a:latin typeface="Times New Roman"/>
                <a:cs typeface="Times New Roman"/>
              </a:rPr>
              <a:t> meaningful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insights,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organizations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easily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identify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trends,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areas,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potential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dirty="0" sz="2400">
                <a:latin typeface="Times New Roman"/>
                <a:cs typeface="Times New Roman"/>
              </a:rPr>
              <a:t>causes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exits.</a:t>
            </a:r>
            <a:endParaRPr sz="2400">
              <a:latin typeface="Times New Roman"/>
              <a:cs typeface="Times New Roman"/>
            </a:endParaRPr>
          </a:p>
          <a:p>
            <a:pPr indent="-342900" marL="355600">
              <a:lnSpc>
                <a:spcPts val="2870"/>
              </a:lnSpc>
              <a:buFont typeface="Arial"/>
              <a:buChar char="•"/>
              <a:tabLst>
                <a:tab algn="l" pos="354965"/>
                <a:tab algn="l" pos="355600"/>
              </a:tabLst>
            </a:pPr>
            <a:r>
              <a:rPr dirty="0" sz="2400" spc="-5">
                <a:latin typeface="Times New Roman"/>
                <a:cs typeface="Times New Roman"/>
              </a:rPr>
              <a:t>Through</a:t>
            </a:r>
            <a:r>
              <a:rPr dirty="0" sz="2400">
                <a:latin typeface="Times New Roman"/>
                <a:cs typeface="Times New Roman"/>
              </a:rPr>
              <a:t> customized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views,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HR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teams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rates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dirty="0" sz="2400">
                <a:latin typeface="Times New Roman"/>
                <a:cs typeface="Times New Roman"/>
              </a:rPr>
              <a:t>department, </a:t>
            </a:r>
            <a:r>
              <a:rPr dirty="0" sz="2400" spc="-15">
                <a:latin typeface="Times New Roman"/>
                <a:cs typeface="Times New Roman"/>
              </a:rPr>
              <a:t>role,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tenure,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demographics,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enabling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targeted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dirty="0" sz="2400">
                <a:latin typeface="Times New Roman"/>
                <a:cs typeface="Times New Roman"/>
              </a:rPr>
              <a:t>retention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  <a:p>
            <a:pPr indent="-342900" marL="355600" marR="687705">
              <a:lnSpc>
                <a:spcPct val="99100"/>
              </a:lnSpc>
              <a:spcBef>
                <a:spcPts val="80"/>
              </a:spcBef>
              <a:buFont typeface="Arial"/>
              <a:buChar char="•"/>
              <a:tabLst>
                <a:tab algn="l" pos="354965"/>
                <a:tab algn="l" pos="355600"/>
              </a:tabLst>
            </a:pPr>
            <a:r>
              <a:rPr dirty="0" sz="2400" spc="1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analysis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 helps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costs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disruptions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associated </a:t>
            </a:r>
            <a:r>
              <a:rPr dirty="0" sz="2400">
                <a:latin typeface="Times New Roman"/>
                <a:cs typeface="Times New Roman"/>
              </a:rPr>
              <a:t>with turnover but </a:t>
            </a:r>
            <a:r>
              <a:rPr dirty="0" sz="2400" spc="5">
                <a:latin typeface="Times New Roman"/>
                <a:cs typeface="Times New Roman"/>
              </a:rPr>
              <a:t>also </a:t>
            </a:r>
            <a:r>
              <a:rPr dirty="0" sz="2400">
                <a:latin typeface="Times New Roman"/>
                <a:cs typeface="Times New Roman"/>
              </a:rPr>
              <a:t>supports proactive </a:t>
            </a:r>
            <a:r>
              <a:rPr dirty="0" sz="2400" spc="5">
                <a:latin typeface="Times New Roman"/>
                <a:cs typeface="Times New Roman"/>
              </a:rPr>
              <a:t>workforce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planning</a:t>
            </a:r>
            <a:endParaRPr sz="2400">
              <a:latin typeface="Times New Roman"/>
              <a:cs typeface="Times New Roman"/>
            </a:endParaRPr>
          </a:p>
          <a:p>
            <a:pPr indent="-342900" marL="3556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algn="l" pos="354965"/>
                <a:tab algn="l" pos="355600"/>
              </a:tabLst>
            </a:pPr>
            <a:r>
              <a:rPr dirty="0" sz="2400" spc="-5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most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challenges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human</a:t>
            </a:r>
            <a:r>
              <a:rPr dirty="0" sz="2400" spc="5">
                <a:latin typeface="Times New Roman"/>
                <a:cs typeface="Times New Roman"/>
              </a:rPr>
              <a:t> resource</a:t>
            </a:r>
            <a:r>
              <a:rPr dirty="0" sz="2400" spc="-5">
                <a:latin typeface="Times New Roman"/>
                <a:cs typeface="Times New Roman"/>
              </a:rPr>
              <a:t> management: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dirty="0" sz="2400" spc="-5">
                <a:latin typeface="Times New Roman"/>
                <a:cs typeface="Times New Roman"/>
              </a:rPr>
              <a:t>employee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retention.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40409" y="815593"/>
            <a:ext cx="3897629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PROJECT</a:t>
            </a:r>
            <a:r>
              <a:rPr b="1" dirty="0" sz="4250" spc="-13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b="1" dirty="0" sz="4250" spc="2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6" name="object 6"/>
          <p:cNvSpPr txBox="1"/>
          <p:nvPr/>
        </p:nvSpPr>
        <p:spPr>
          <a:xfrm>
            <a:off x="113874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7"/>
          <p:cNvSpPr txBox="1"/>
          <p:nvPr/>
        </p:nvSpPr>
        <p:spPr>
          <a:xfrm>
            <a:off x="1196339" y="2119883"/>
            <a:ext cx="7461250" cy="2034540"/>
          </a:xfrm>
          <a:prstGeom prst="rect"/>
        </p:spPr>
        <p:txBody>
          <a:bodyPr bIns="0" lIns="0" rIns="0" rtlCol="0" tIns="34290" vert="horz" wrap="square">
            <a:spAutoFit/>
          </a:bodyPr>
          <a:p>
            <a:pPr indent="-1655445" marL="1668145" marR="5080">
              <a:lnSpc>
                <a:spcPts val="5250"/>
              </a:lnSpc>
              <a:spcBef>
                <a:spcPts val="270"/>
              </a:spcBef>
            </a:pPr>
            <a:r>
              <a:rPr dirty="0" sz="4400" spc="5">
                <a:latin typeface="Times New Roman"/>
                <a:cs typeface="Times New Roman"/>
              </a:rPr>
              <a:t>Using</a:t>
            </a:r>
            <a:r>
              <a:rPr dirty="0" sz="4400" spc="-2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Pivot</a:t>
            </a:r>
            <a:r>
              <a:rPr dirty="0" sz="4400" spc="-165">
                <a:latin typeface="Times New Roman"/>
                <a:cs typeface="Times New Roman"/>
              </a:rPr>
              <a:t> </a:t>
            </a:r>
            <a:r>
              <a:rPr dirty="0" sz="4400" spc="-45">
                <a:latin typeface="Times New Roman"/>
                <a:cs typeface="Times New Roman"/>
              </a:rPr>
              <a:t>Tables</a:t>
            </a:r>
            <a:r>
              <a:rPr dirty="0" sz="4400" spc="-6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for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Employee </a:t>
            </a:r>
            <a:r>
              <a:rPr dirty="0" sz="4400" spc="-1085">
                <a:latin typeface="Times New Roman"/>
                <a:cs typeface="Times New Roman"/>
              </a:rPr>
              <a:t> </a:t>
            </a:r>
            <a:r>
              <a:rPr dirty="0" sz="4400" spc="-140">
                <a:latin typeface="Times New Roman"/>
                <a:cs typeface="Times New Roman"/>
              </a:rPr>
              <a:t>T</a:t>
            </a:r>
            <a:r>
              <a:rPr dirty="0" sz="4400" spc="-25">
                <a:latin typeface="Times New Roman"/>
                <a:cs typeface="Times New Roman"/>
              </a:rPr>
              <a:t>u</a:t>
            </a:r>
            <a:r>
              <a:rPr dirty="0" sz="4400" spc="25">
                <a:latin typeface="Times New Roman"/>
                <a:cs typeface="Times New Roman"/>
              </a:rPr>
              <a:t>r</a:t>
            </a:r>
            <a:r>
              <a:rPr dirty="0" sz="4400" spc="-25">
                <a:latin typeface="Times New Roman"/>
                <a:cs typeface="Times New Roman"/>
              </a:rPr>
              <a:t>no</a:t>
            </a:r>
            <a:r>
              <a:rPr dirty="0" sz="4400" spc="45">
                <a:latin typeface="Times New Roman"/>
                <a:cs typeface="Times New Roman"/>
              </a:rPr>
              <a:t>v</a:t>
            </a:r>
            <a:r>
              <a:rPr dirty="0" sz="4400" spc="-10">
                <a:latin typeface="Times New Roman"/>
                <a:cs typeface="Times New Roman"/>
              </a:rPr>
              <a:t>e</a:t>
            </a:r>
            <a:r>
              <a:rPr dirty="0" sz="4400" spc="10">
                <a:latin typeface="Times New Roman"/>
                <a:cs typeface="Times New Roman"/>
              </a:rPr>
              <a:t>r</a:t>
            </a:r>
            <a:r>
              <a:rPr dirty="0" sz="4400" spc="-254">
                <a:latin typeface="Times New Roman"/>
                <a:cs typeface="Times New Roman"/>
              </a:rPr>
              <a:t> </a:t>
            </a:r>
            <a:r>
              <a:rPr dirty="0" sz="4400" spc="-30">
                <a:latin typeface="Times New Roman"/>
                <a:cs typeface="Times New Roman"/>
              </a:rPr>
              <a:t>A</a:t>
            </a:r>
            <a:r>
              <a:rPr dirty="0" sz="4400" spc="-25">
                <a:latin typeface="Times New Roman"/>
                <a:cs typeface="Times New Roman"/>
              </a:rPr>
              <a:t>n</a:t>
            </a:r>
            <a:r>
              <a:rPr dirty="0" sz="4400" spc="-10">
                <a:latin typeface="Times New Roman"/>
                <a:cs typeface="Times New Roman"/>
              </a:rPr>
              <a:t>a</a:t>
            </a:r>
            <a:r>
              <a:rPr dirty="0" sz="4400" spc="45">
                <a:latin typeface="Times New Roman"/>
                <a:cs typeface="Times New Roman"/>
              </a:rPr>
              <a:t>l</a:t>
            </a:r>
            <a:r>
              <a:rPr dirty="0" sz="4400" spc="-25">
                <a:latin typeface="Times New Roman"/>
                <a:cs typeface="Times New Roman"/>
              </a:rPr>
              <a:t>y</a:t>
            </a:r>
            <a:r>
              <a:rPr dirty="0" sz="4400" spc="10">
                <a:latin typeface="Times New Roman"/>
                <a:cs typeface="Times New Roman"/>
              </a:rPr>
              <a:t>s</a:t>
            </a:r>
            <a:r>
              <a:rPr dirty="0" sz="4400" spc="-30">
                <a:latin typeface="Times New Roman"/>
                <a:cs typeface="Times New Roman"/>
              </a:rPr>
              <a:t>i</a:t>
            </a:r>
            <a:r>
              <a:rPr dirty="0" sz="4400" spc="1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grpSp>
        <p:nvGrpSpPr>
          <p:cNvPr id="28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1048608" name="object 4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ah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11017330" y="14350"/>
              <a:ext cx="1174750" cy="6844030"/>
            </a:xfrm>
            <a:custGeom>
              <a:avLst/>
              <a:ahLst/>
              <a:rect l="l" t="t" r="r" b="b"/>
              <a:pathLst>
                <a:path w="1174750" h="6844030">
                  <a:moveTo>
                    <a:pt x="484170" y="0"/>
                  </a:moveTo>
                  <a:lnTo>
                    <a:pt x="788648" y="6843645"/>
                  </a:lnTo>
                </a:path>
                <a:path w="1174750" h="6844030">
                  <a:moveTo>
                    <a:pt x="1174669" y="3698755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pic>
          <p:nvPicPr>
            <p:cNvPr id="2097159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382375" y="0"/>
              <a:ext cx="809625" cy="6858000"/>
            </a:xfrm>
            <a:prstGeom prst="rect"/>
          </p:spPr>
        </p:pic>
        <p:pic>
          <p:nvPicPr>
            <p:cNvPr id="2097160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1868150" y="0"/>
              <a:ext cx="323850" cy="6857995"/>
            </a:xfrm>
            <a:prstGeom prst="rect"/>
          </p:spPr>
        </p:pic>
        <p:pic>
          <p:nvPicPr>
            <p:cNvPr id="2097161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1744325" y="3590925"/>
              <a:ext cx="447675" cy="3267075"/>
            </a:xfrm>
            <a:prstGeom prst="rect"/>
          </p:spPr>
        </p:pic>
        <p:sp>
          <p:nvSpPr>
            <p:cNvPr id="1048610" name="object 9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ah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0"/>
          <p:cNvSpPr txBox="1"/>
          <p:nvPr/>
        </p:nvSpPr>
        <p:spPr>
          <a:xfrm>
            <a:off x="740409" y="6472554"/>
            <a:ext cx="1790064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8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9" name="object 11"/>
          <p:cNvGrpSpPr/>
          <p:nvPr/>
        </p:nvGrpSpPr>
        <p:grpSpPr>
          <a:xfrm>
            <a:off x="7362825" y="447675"/>
            <a:ext cx="4295775" cy="5934075"/>
            <a:chOff x="7362825" y="447675"/>
            <a:chExt cx="4295775" cy="5934075"/>
          </a:xfrm>
        </p:grpSpPr>
        <p:sp>
          <p:nvSpPr>
            <p:cNvPr id="1048612" name="object 12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3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ah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14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/>
          </p:spPr>
        </p:pic>
      </p:grpSp>
      <p:sp>
        <p:nvSpPr>
          <p:cNvPr id="1048614" name="object 15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048615" name="object 16"/>
          <p:cNvSpPr txBox="1"/>
          <p:nvPr/>
        </p:nvSpPr>
        <p:spPr>
          <a:xfrm>
            <a:off x="113874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17"/>
          <p:cNvSpPr txBox="1"/>
          <p:nvPr/>
        </p:nvSpPr>
        <p:spPr>
          <a:xfrm>
            <a:off x="3460115" y="1413252"/>
            <a:ext cx="4467225" cy="5711266"/>
          </a:xfrm>
          <a:prstGeom prst="rect"/>
        </p:spPr>
        <p:txBody>
          <a:bodyPr bIns="0" lIns="0" rIns="0" rtlCol="0" tIns="7620" vert="horz" wrap="square">
            <a:spAutoFit/>
          </a:bodyPr>
          <a:p>
            <a:pPr marL="12700" marR="1463675">
              <a:lnSpc>
                <a:spcPct val="153600"/>
              </a:lnSpc>
              <a:spcBef>
                <a:spcPts val="60"/>
              </a:spcBef>
            </a:pP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75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Overview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5030"/>
              </a:lnSpc>
              <a:spcBef>
                <a:spcPts val="455"/>
              </a:spcBef>
            </a:pP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4.Our 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Solution 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750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dirty="0" sz="275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10534650" y="6105525"/>
            <a:ext cx="219075" cy="85725"/>
            <a:chOff x="10534650" y="6105525"/>
            <a:chExt cx="219075" cy="85725"/>
          </a:xfrm>
        </p:grpSpPr>
        <p:sp>
          <p:nvSpPr>
            <p:cNvPr id="1048617" name="object 3"/>
            <p:cNvSpPr/>
            <p:nvPr/>
          </p:nvSpPr>
          <p:spPr>
            <a:xfrm>
              <a:off x="10648950" y="6172200"/>
              <a:ext cx="28575" cy="9525"/>
            </a:xfrm>
            <a:custGeom>
              <a:avLst/>
              <a:ahLst/>
              <a:rect l="l" t="t" r="r" b="b"/>
              <a:pathLst>
                <a:path w="28575" h="9525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0648950" y="6181725"/>
              <a:ext cx="9525" cy="9525"/>
            </a:xfrm>
            <a:custGeom>
              <a:avLst/>
              <a:ah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0534650" y="6105525"/>
              <a:ext cx="219075" cy="85725"/>
            </a:xfrm>
            <a:prstGeom prst="rect"/>
          </p:spPr>
        </p:pic>
      </p:grpSp>
      <p:sp>
        <p:nvSpPr>
          <p:cNvPr id="1048619" name="object 6"/>
          <p:cNvSpPr txBox="1">
            <a:spLocks noGrp="1"/>
          </p:cNvSpPr>
          <p:nvPr>
            <p:ph type="title"/>
          </p:nvPr>
        </p:nvSpPr>
        <p:spPr>
          <a:xfrm>
            <a:off x="755967" y="370840"/>
            <a:ext cx="563372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9865"/>
              </a:tabLst>
            </a:pPr>
            <a:r>
              <a:rPr dirty="0" sz="4250" spc="-15">
                <a:latin typeface="Trebuchet MS"/>
                <a:cs typeface="Trebuchet MS"/>
              </a:rPr>
              <a:t>P</a:t>
            </a:r>
            <a:r>
              <a:rPr dirty="0" sz="4250" spc="15">
                <a:latin typeface="Trebuchet MS"/>
                <a:cs typeface="Trebuchet MS"/>
              </a:rPr>
              <a:t>RO</a:t>
            </a:r>
            <a:r>
              <a:rPr dirty="0" sz="4250" spc="5">
                <a:latin typeface="Trebuchet MS"/>
                <a:cs typeface="Trebuchet MS"/>
              </a:rPr>
              <a:t>B</a:t>
            </a:r>
            <a:r>
              <a:rPr dirty="0" sz="4250" spc="55">
                <a:latin typeface="Trebuchet MS"/>
                <a:cs typeface="Trebuchet MS"/>
              </a:rPr>
              <a:t>L</a:t>
            </a:r>
            <a:r>
              <a:rPr dirty="0" sz="4250" spc="-25">
                <a:latin typeface="Trebuchet MS"/>
                <a:cs typeface="Trebuchet MS"/>
              </a:rPr>
              <a:t>E</a:t>
            </a:r>
            <a:r>
              <a:rPr dirty="0" sz="4250" spc="20">
                <a:latin typeface="Trebuchet MS"/>
                <a:cs typeface="Trebuchet MS"/>
              </a:rPr>
              <a:t>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10">
                <a:latin typeface="Trebuchet MS"/>
                <a:cs typeface="Trebuchet MS"/>
              </a:rPr>
              <a:t>S</a:t>
            </a:r>
            <a:r>
              <a:rPr dirty="0" sz="4250" spc="-375">
                <a:latin typeface="Trebuchet MS"/>
                <a:cs typeface="Trebuchet MS"/>
              </a:rPr>
              <a:t>T</a:t>
            </a:r>
            <a:r>
              <a:rPr dirty="0" sz="4250" spc="-380">
                <a:latin typeface="Trebuchet MS"/>
                <a:cs typeface="Trebuchet MS"/>
              </a:rPr>
              <a:t>A</a:t>
            </a:r>
            <a:r>
              <a:rPr dirty="0" sz="4250" spc="10">
                <a:latin typeface="Trebuchet MS"/>
                <a:cs typeface="Trebuchet MS"/>
              </a:rPr>
              <a:t>T</a:t>
            </a:r>
            <a:r>
              <a:rPr dirty="0" sz="4250" spc="-15">
                <a:latin typeface="Trebuchet MS"/>
                <a:cs typeface="Trebuchet MS"/>
              </a:rPr>
              <a:t>E</a:t>
            </a:r>
            <a:r>
              <a:rPr dirty="0" sz="4250" spc="-20">
                <a:latin typeface="Trebuchet MS"/>
                <a:cs typeface="Trebuchet MS"/>
              </a:rPr>
              <a:t>M</a:t>
            </a:r>
            <a:r>
              <a:rPr dirty="0" sz="4250" spc="-35">
                <a:latin typeface="Trebuchet MS"/>
                <a:cs typeface="Trebuchet MS"/>
              </a:rPr>
              <a:t>E</a:t>
            </a:r>
            <a:r>
              <a:rPr dirty="0" sz="4250" spc="10">
                <a:latin typeface="Trebuchet MS"/>
                <a:cs typeface="Trebuchet MS"/>
              </a:rPr>
              <a:t>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20" name="object 7"/>
          <p:cNvSpPr txBox="1"/>
          <p:nvPr/>
        </p:nvSpPr>
        <p:spPr>
          <a:xfrm>
            <a:off x="425767" y="1394523"/>
            <a:ext cx="7439659" cy="554012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3535" marL="355600" marR="82550">
              <a:lnSpc>
                <a:spcPct val="150200"/>
              </a:lnSpc>
              <a:spcBef>
                <a:spcPts val="95"/>
              </a:spcBef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000" spc="-5">
                <a:latin typeface="Times New Roman"/>
                <a:cs typeface="Times New Roman"/>
              </a:rPr>
              <a:t>Employee turnover </a:t>
            </a:r>
            <a:r>
              <a:rPr dirty="0" sz="2000" spc="-15">
                <a:latin typeface="Times New Roman"/>
                <a:cs typeface="Times New Roman"/>
              </a:rPr>
              <a:t>is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critical </a:t>
            </a:r>
            <a:r>
              <a:rPr dirty="0" sz="2000" spc="-10">
                <a:latin typeface="Times New Roman"/>
                <a:cs typeface="Times New Roman"/>
              </a:rPr>
              <a:t>issue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organizations, </a:t>
            </a:r>
            <a:r>
              <a:rPr dirty="0" sz="2000" spc="1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high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turnover </a:t>
            </a:r>
            <a:r>
              <a:rPr dirty="0" sz="2000">
                <a:latin typeface="Times New Roman"/>
                <a:cs typeface="Times New Roman"/>
              </a:rPr>
              <a:t>rates </a:t>
            </a:r>
            <a:r>
              <a:rPr dirty="0" sz="2000" spc="-1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lead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increased costs, </a:t>
            </a:r>
            <a:r>
              <a:rPr dirty="0" sz="2000">
                <a:latin typeface="Times New Roman"/>
                <a:cs typeface="Times New Roman"/>
              </a:rPr>
              <a:t>decreased </a:t>
            </a:r>
            <a:r>
              <a:rPr dirty="0" sz="2000" spc="-5">
                <a:latin typeface="Times New Roman"/>
                <a:cs typeface="Times New Roman"/>
              </a:rPr>
              <a:t>morale, and loss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knowledge.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algn="just" indent="-343535" marL="355600" marR="26034">
              <a:lnSpc>
                <a:spcPct val="150200"/>
              </a:lnSpc>
              <a:buFont typeface="Arial"/>
              <a:buChar char="•"/>
              <a:tabLst>
                <a:tab algn="l" pos="356235"/>
              </a:tabLst>
            </a:pP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better </a:t>
            </a:r>
            <a:r>
              <a:rPr dirty="0" sz="2000" spc="-10">
                <a:latin typeface="Times New Roman"/>
                <a:cs typeface="Times New Roman"/>
              </a:rPr>
              <a:t>understand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manage </a:t>
            </a:r>
            <a:r>
              <a:rPr dirty="0" sz="2000" spc="-10">
                <a:latin typeface="Times New Roman"/>
                <a:cs typeface="Times New Roman"/>
              </a:rPr>
              <a:t>employee </a:t>
            </a:r>
            <a:r>
              <a:rPr dirty="0" sz="2000" spc="-5">
                <a:latin typeface="Times New Roman"/>
                <a:cs typeface="Times New Roman"/>
              </a:rPr>
              <a:t>turnover, </a:t>
            </a:r>
            <a:r>
              <a:rPr dirty="0" sz="2000" spc="20">
                <a:latin typeface="Times New Roman"/>
                <a:cs typeface="Times New Roman"/>
              </a:rPr>
              <a:t>it </a:t>
            </a:r>
            <a:r>
              <a:rPr dirty="0" sz="2000" spc="-15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essential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analyse various factors </a:t>
            </a:r>
            <a:r>
              <a:rPr dirty="0" sz="2000" spc="-10">
                <a:latin typeface="Times New Roman"/>
                <a:cs typeface="Times New Roman"/>
              </a:rPr>
              <a:t>such </a:t>
            </a:r>
            <a:r>
              <a:rPr dirty="0" sz="2000" spc="1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department, </a:t>
            </a:r>
            <a:r>
              <a:rPr dirty="0" sz="2000" spc="-10">
                <a:latin typeface="Times New Roman"/>
                <a:cs typeface="Times New Roman"/>
              </a:rPr>
              <a:t>tenure, </a:t>
            </a:r>
            <a:r>
              <a:rPr dirty="0" sz="2000">
                <a:latin typeface="Times New Roman"/>
                <a:cs typeface="Times New Roman"/>
              </a:rPr>
              <a:t>age, </a:t>
            </a:r>
            <a:r>
              <a:rPr dirty="0" sz="2000" spc="5">
                <a:latin typeface="Times New Roman"/>
                <a:cs typeface="Times New Roman"/>
              </a:rPr>
              <a:t>job </a:t>
            </a:r>
            <a:r>
              <a:rPr dirty="0" sz="2000" spc="-10">
                <a:latin typeface="Times New Roman"/>
                <a:cs typeface="Times New Roman"/>
              </a:rPr>
              <a:t>role,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leaving.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indent="-343535" marL="355600" marR="5080">
              <a:lnSpc>
                <a:spcPct val="150200"/>
              </a:lnSpc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000" spc="-5">
                <a:latin typeface="Times New Roman"/>
                <a:cs typeface="Times New Roman"/>
              </a:rPr>
              <a:t>Using </a:t>
            </a:r>
            <a:r>
              <a:rPr dirty="0" sz="2000" spc="5">
                <a:latin typeface="Times New Roman"/>
                <a:cs typeface="Times New Roman"/>
              </a:rPr>
              <a:t>pivot </a:t>
            </a:r>
            <a:r>
              <a:rPr dirty="0" sz="2000" spc="-15">
                <a:latin typeface="Times New Roman"/>
                <a:cs typeface="Times New Roman"/>
              </a:rPr>
              <a:t>tables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allow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dynamic </a:t>
            </a:r>
            <a:r>
              <a:rPr dirty="0" sz="2000" spc="-5">
                <a:latin typeface="Times New Roman"/>
                <a:cs typeface="Times New Roman"/>
              </a:rPr>
              <a:t>organization 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summarization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datasets, </a:t>
            </a:r>
            <a:r>
              <a:rPr dirty="0" sz="2000" spc="-5">
                <a:latin typeface="Times New Roman"/>
                <a:cs typeface="Times New Roman"/>
              </a:rPr>
              <a:t>enabling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gain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insights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factors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contributing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employee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turnover.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621" name="object 8"/>
          <p:cNvSpPr txBox="1"/>
          <p:nvPr/>
        </p:nvSpPr>
        <p:spPr>
          <a:xfrm>
            <a:off x="113874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06000" y="438150"/>
            <a:ext cx="304800" cy="57150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4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4140"/>
              </a:tabLst>
            </a:pPr>
            <a:r>
              <a:rPr dirty="0" sz="4250">
                <a:latin typeface="Trebuchet MS"/>
                <a:cs typeface="Trebuchet MS"/>
              </a:rPr>
              <a:t>PROJECT	</a:t>
            </a:r>
            <a:r>
              <a:rPr dirty="0" sz="4250" spc="-2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2097165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6"/>
          <p:cNvSpPr txBox="1"/>
          <p:nvPr/>
        </p:nvSpPr>
        <p:spPr>
          <a:xfrm>
            <a:off x="113874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5" name="object 7"/>
          <p:cNvSpPr txBox="1"/>
          <p:nvPr/>
        </p:nvSpPr>
        <p:spPr>
          <a:xfrm>
            <a:off x="1136650" y="1783020"/>
            <a:ext cx="7686675" cy="5416905"/>
          </a:xfrm>
          <a:prstGeom prst="rect"/>
        </p:spPr>
        <p:txBody>
          <a:bodyPr bIns="0" lIns="0" rIns="0" rtlCol="0" tIns="199390" vert="horz" wrap="square">
            <a:spAutoFit/>
          </a:bodyPr>
          <a:p>
            <a:pPr indent="-343535" marL="355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goal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dirty="0" sz="24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analyze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75"/>
              </a:spcBef>
            </a:pP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indent="-343535" marL="355600" marR="5080">
              <a:lnSpc>
                <a:spcPct val="151300"/>
              </a:lnSpc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400" spc="-1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identify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trends,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patterns,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potential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causes</a:t>
            </a:r>
            <a:r>
              <a:rPr dirty="0" sz="2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24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turnover </a:t>
            </a:r>
            <a:r>
              <a:rPr dirty="0" sz="2400" spc="-5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D0D0D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leveraging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tables,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05"/>
              </a:spcBef>
            </a:pP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clearer</a:t>
            </a:r>
            <a:r>
              <a:rPr dirty="0" sz="24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dirty="0" sz="24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dirty="0" sz="24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rates</a:t>
            </a:r>
            <a:r>
              <a:rPr dirty="0" sz="2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26" name="object 8"/>
          <p:cNvSpPr txBox="1"/>
          <p:nvPr/>
        </p:nvSpPr>
        <p:spPr>
          <a:xfrm>
            <a:off x="1479803" y="6366509"/>
            <a:ext cx="6005195" cy="723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departments,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positions,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demographic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factors.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2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0" name="object 5"/>
          <p:cNvSpPr txBox="1">
            <a:spLocks noGrp="1"/>
          </p:cNvSpPr>
          <p:nvPr>
            <p:ph type="title"/>
          </p:nvPr>
        </p:nvSpPr>
        <p:spPr>
          <a:xfrm>
            <a:off x="530859" y="7619"/>
            <a:ext cx="501142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latin typeface="Trebuchet MS"/>
                <a:cs typeface="Trebuchet MS"/>
              </a:rPr>
              <a:t>W</a:t>
            </a:r>
            <a:r>
              <a:rPr dirty="0" sz="3200" spc="-20">
                <a:latin typeface="Trebuchet MS"/>
                <a:cs typeface="Trebuchet MS"/>
              </a:rPr>
              <a:t>H</a:t>
            </a:r>
            <a:r>
              <a:rPr dirty="0" sz="3200" spc="20">
                <a:latin typeface="Trebuchet MS"/>
                <a:cs typeface="Trebuchet MS"/>
              </a:rPr>
              <a:t>O</a:t>
            </a:r>
            <a:r>
              <a:rPr dirty="0" sz="3200" spc="-24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</a:t>
            </a:r>
            <a:r>
              <a:rPr dirty="0" sz="3200" spc="-25">
                <a:latin typeface="Trebuchet MS"/>
                <a:cs typeface="Trebuchet MS"/>
              </a:rPr>
              <a:t>R</a:t>
            </a:r>
            <a:r>
              <a:rPr dirty="0" sz="3200" spc="15">
                <a:latin typeface="Trebuchet MS"/>
                <a:cs typeface="Trebuchet MS"/>
              </a:rPr>
              <a:t>E</a:t>
            </a:r>
            <a:r>
              <a:rPr dirty="0" sz="3200" spc="-3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T</a:t>
            </a:r>
            <a:r>
              <a:rPr dirty="0" sz="3200" spc="-15">
                <a:latin typeface="Trebuchet MS"/>
                <a:cs typeface="Trebuchet MS"/>
              </a:rPr>
              <a:t>H</a:t>
            </a:r>
            <a:r>
              <a:rPr dirty="0" sz="3200" spc="15">
                <a:latin typeface="Trebuchet MS"/>
                <a:cs typeface="Trebuchet MS"/>
              </a:rPr>
              <a:t>E</a:t>
            </a:r>
            <a:r>
              <a:rPr dirty="0" sz="3200" spc="-3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E</a:t>
            </a:r>
            <a:r>
              <a:rPr dirty="0" sz="3200" spc="30">
                <a:latin typeface="Trebuchet MS"/>
                <a:cs typeface="Trebuchet MS"/>
              </a:rPr>
              <a:t>N</a:t>
            </a:r>
            <a:r>
              <a:rPr dirty="0" sz="3200" spc="15">
                <a:latin typeface="Trebuchet MS"/>
                <a:cs typeface="Trebuchet MS"/>
              </a:rPr>
              <a:t>D</a:t>
            </a:r>
            <a:r>
              <a:rPr dirty="0" sz="3200" spc="-45">
                <a:latin typeface="Trebuchet MS"/>
                <a:cs typeface="Trebuchet MS"/>
              </a:rPr>
              <a:t> </a:t>
            </a:r>
            <a:r>
              <a:rPr dirty="0" sz="3200" spc="5">
                <a:latin typeface="Trebuchet MS"/>
                <a:cs typeface="Trebuchet MS"/>
              </a:rPr>
              <a:t>U</a:t>
            </a:r>
            <a:r>
              <a:rPr dirty="0" sz="3200" spc="10">
                <a:latin typeface="Trebuchet MS"/>
                <a:cs typeface="Trebuchet MS"/>
              </a:rPr>
              <a:t>S</a:t>
            </a:r>
            <a:r>
              <a:rPr dirty="0" sz="3200" spc="-20">
                <a:latin typeface="Trebuchet MS"/>
                <a:cs typeface="Trebuchet MS"/>
              </a:rPr>
              <a:t>ER</a:t>
            </a:r>
            <a:r>
              <a:rPr dirty="0" sz="3200" spc="1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631" name="object 6"/>
          <p:cNvSpPr txBox="1"/>
          <p:nvPr/>
        </p:nvSpPr>
        <p:spPr>
          <a:xfrm>
            <a:off x="743267" y="983361"/>
            <a:ext cx="5080635" cy="6739255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286385" marL="298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algn="l" pos="298450"/>
                <a:tab algn="l" pos="299085"/>
              </a:tabLst>
            </a:pPr>
            <a:r>
              <a:rPr dirty="0" sz="2750" spc="15">
                <a:latin typeface="Times New Roman"/>
                <a:cs typeface="Times New Roman"/>
              </a:rPr>
              <a:t>Human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Resources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(HR)</a:t>
            </a:r>
            <a:r>
              <a:rPr dirty="0" sz="2750" spc="30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Team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indent="-286385" marL="298450">
              <a:lnSpc>
                <a:spcPct val="100000"/>
              </a:lnSpc>
              <a:buFont typeface="Arial"/>
              <a:buChar char="•"/>
              <a:tabLst>
                <a:tab algn="l" pos="298450"/>
                <a:tab algn="l" pos="299085"/>
              </a:tabLst>
            </a:pPr>
            <a:r>
              <a:rPr dirty="0" sz="2750" spc="25">
                <a:latin typeface="Times New Roman"/>
                <a:cs typeface="Times New Roman"/>
              </a:rPr>
              <a:t>HR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Managers/Directors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indent="-286385" marL="298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algn="l" pos="298450"/>
                <a:tab algn="l" pos="299085"/>
              </a:tabLst>
            </a:pPr>
            <a:r>
              <a:rPr dirty="0" sz="2750" spc="20">
                <a:latin typeface="Times New Roman"/>
                <a:cs typeface="Times New Roman"/>
              </a:rPr>
              <a:t>Department</a:t>
            </a:r>
            <a:r>
              <a:rPr dirty="0" sz="2750" spc="-65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Heads/Team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Leaders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indent="-286385" marL="298450">
              <a:lnSpc>
                <a:spcPct val="100000"/>
              </a:lnSpc>
              <a:buFont typeface="Arial"/>
              <a:buChar char="•"/>
              <a:tabLst>
                <a:tab algn="l" pos="298450"/>
                <a:tab algn="l" pos="299085"/>
              </a:tabLst>
            </a:pPr>
            <a:r>
              <a:rPr dirty="0" sz="2750" spc="15">
                <a:latin typeface="Times New Roman"/>
                <a:cs typeface="Times New Roman"/>
              </a:rPr>
              <a:t>Senior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Leadership/Executives: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indent="-286385" marL="298450">
              <a:lnSpc>
                <a:spcPct val="100000"/>
              </a:lnSpc>
              <a:buFont typeface="Arial"/>
              <a:buChar char="•"/>
              <a:tabLst>
                <a:tab algn="l" pos="298450"/>
                <a:tab algn="l" pos="299085"/>
              </a:tabLst>
            </a:pPr>
            <a:r>
              <a:rPr dirty="0" sz="2750" spc="15">
                <a:latin typeface="Times New Roman"/>
                <a:cs typeface="Times New Roman"/>
              </a:rPr>
              <a:t>Business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Analysts/Data</a:t>
            </a:r>
            <a:r>
              <a:rPr dirty="0" sz="2750" spc="-7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Analysts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indent="-286385" marL="298450">
              <a:lnSpc>
                <a:spcPct val="100000"/>
              </a:lnSpc>
              <a:buFont typeface="Arial"/>
              <a:buChar char="•"/>
              <a:tabLst>
                <a:tab algn="l" pos="298450"/>
                <a:tab algn="l" pos="299085"/>
              </a:tabLst>
            </a:pPr>
            <a:r>
              <a:rPr dirty="0" sz="2750" spc="15">
                <a:latin typeface="Times New Roman"/>
                <a:cs typeface="Times New Roman"/>
              </a:rPr>
              <a:t>Compensation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&amp;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Benefits </a:t>
            </a:r>
            <a:r>
              <a:rPr dirty="0" sz="2750" spc="5">
                <a:latin typeface="Times New Roman"/>
                <a:cs typeface="Times New Roman"/>
              </a:rPr>
              <a:t>Teams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indent="-286385" marL="298450">
              <a:lnSpc>
                <a:spcPct val="100000"/>
              </a:lnSpc>
              <a:buFont typeface="Arial"/>
              <a:buChar char="•"/>
              <a:tabLst>
                <a:tab algn="l" pos="298450"/>
                <a:tab algn="l" pos="299085"/>
              </a:tabLst>
            </a:pPr>
            <a:r>
              <a:rPr dirty="0" sz="2750" spc="15">
                <a:latin typeface="Times New Roman"/>
                <a:cs typeface="Times New Roman"/>
              </a:rPr>
              <a:t>Recruitment</a:t>
            </a:r>
            <a:r>
              <a:rPr dirty="0" sz="2750" spc="5">
                <a:latin typeface="Times New Roman"/>
                <a:cs typeface="Times New Roman"/>
              </a:rPr>
              <a:t> Teams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48632" name="object 7"/>
          <p:cNvSpPr txBox="1"/>
          <p:nvPr/>
        </p:nvSpPr>
        <p:spPr>
          <a:xfrm>
            <a:off x="113874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23875" y="5895975"/>
            <a:ext cx="200025" cy="2762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4705350"/>
            <a:ext cx="228599" cy="66675"/>
          </a:xfrm>
          <a:prstGeom prst="rect"/>
        </p:spPr>
      </p:pic>
      <p:sp>
        <p:nvSpPr>
          <p:cNvPr id="104863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3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3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 txBox="1">
            <a:spLocks noGrp="1"/>
          </p:cNvSpPr>
          <p:nvPr>
            <p:ph type="title"/>
          </p:nvPr>
        </p:nvSpPr>
        <p:spPr>
          <a:xfrm>
            <a:off x="755967" y="377190"/>
            <a:ext cx="947356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">
                <a:latin typeface="Trebuchet MS"/>
                <a:cs typeface="Trebuchet MS"/>
              </a:rPr>
              <a:t>OU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30">
                <a:latin typeface="Trebuchet MS"/>
                <a:cs typeface="Trebuchet MS"/>
              </a:rPr>
              <a:t> </a:t>
            </a:r>
            <a:r>
              <a:rPr dirty="0" sz="3600" spc="20">
                <a:latin typeface="Trebuchet MS"/>
                <a:cs typeface="Trebuchet MS"/>
              </a:rPr>
              <a:t>S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30">
                <a:latin typeface="Trebuchet MS"/>
                <a:cs typeface="Trebuchet MS"/>
              </a:rPr>
              <a:t>L</a:t>
            </a:r>
            <a:r>
              <a:rPr dirty="0" sz="3600" spc="5">
                <a:latin typeface="Trebuchet MS"/>
                <a:cs typeface="Trebuchet MS"/>
              </a:rPr>
              <a:t>U</a:t>
            </a:r>
            <a:r>
              <a:rPr dirty="0" sz="3600" spc="-40">
                <a:latin typeface="Trebuchet MS"/>
                <a:cs typeface="Trebuchet MS"/>
              </a:rPr>
              <a:t>T</a:t>
            </a:r>
            <a:r>
              <a:rPr dirty="0" sz="3600" spc="-35">
                <a:latin typeface="Trebuchet MS"/>
                <a:cs typeface="Trebuchet MS"/>
              </a:rPr>
              <a:t>I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45">
                <a:latin typeface="Trebuchet MS"/>
                <a:cs typeface="Trebuchet MS"/>
              </a:rPr>
              <a:t>A</a:t>
            </a:r>
            <a:r>
              <a:rPr dirty="0" sz="3600" spc="-15">
                <a:latin typeface="Trebuchet MS"/>
                <a:cs typeface="Trebuchet MS"/>
              </a:rPr>
              <a:t>N</a:t>
            </a:r>
            <a:r>
              <a:rPr dirty="0" sz="3600">
                <a:latin typeface="Trebuchet MS"/>
                <a:cs typeface="Trebuchet MS"/>
              </a:rPr>
              <a:t>D</a:t>
            </a:r>
            <a:r>
              <a:rPr dirty="0" sz="3600" spc="35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I</a:t>
            </a:r>
            <a:r>
              <a:rPr dirty="0" sz="3600" spc="-45">
                <a:latin typeface="Trebuchet MS"/>
                <a:cs typeface="Trebuchet MS"/>
              </a:rPr>
              <a:t>T</a:t>
            </a:r>
            <a:r>
              <a:rPr dirty="0" sz="3600">
                <a:latin typeface="Trebuchet MS"/>
                <a:cs typeface="Trebuchet MS"/>
              </a:rPr>
              <a:t>S</a:t>
            </a:r>
            <a:r>
              <a:rPr dirty="0" sz="3600" spc="55">
                <a:latin typeface="Trebuchet MS"/>
                <a:cs typeface="Trebuchet MS"/>
              </a:rPr>
              <a:t> </a:t>
            </a:r>
            <a:r>
              <a:rPr dirty="0" sz="3600" spc="-300">
                <a:latin typeface="Trebuchet MS"/>
                <a:cs typeface="Trebuchet MS"/>
              </a:rPr>
              <a:t>V</a:t>
            </a:r>
            <a:r>
              <a:rPr dirty="0" sz="3600" spc="-40">
                <a:latin typeface="Trebuchet MS"/>
                <a:cs typeface="Trebuchet MS"/>
              </a:rPr>
              <a:t>A</a:t>
            </a:r>
            <a:r>
              <a:rPr dirty="0" sz="3600" spc="30">
                <a:latin typeface="Trebuchet MS"/>
                <a:cs typeface="Trebuchet MS"/>
              </a:rPr>
              <a:t>L</a:t>
            </a:r>
            <a:r>
              <a:rPr dirty="0" sz="3600" spc="5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P</a:t>
            </a:r>
            <a:r>
              <a:rPr dirty="0" sz="3600" spc="-35">
                <a:latin typeface="Trebuchet MS"/>
                <a:cs typeface="Trebuchet MS"/>
              </a:rPr>
              <a:t>R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-20">
                <a:latin typeface="Trebuchet MS"/>
                <a:cs typeface="Trebuchet MS"/>
              </a:rPr>
              <a:t>P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20">
                <a:latin typeface="Trebuchet MS"/>
                <a:cs typeface="Trebuchet MS"/>
              </a:rPr>
              <a:t>S</a:t>
            </a:r>
            <a:r>
              <a:rPr dirty="0" sz="3600" spc="-35">
                <a:latin typeface="Trebuchet MS"/>
                <a:cs typeface="Trebuchet MS"/>
              </a:rPr>
              <a:t>I</a:t>
            </a:r>
            <a:r>
              <a:rPr dirty="0" sz="3600" spc="-40">
                <a:latin typeface="Trebuchet MS"/>
                <a:cs typeface="Trebuchet MS"/>
              </a:rPr>
              <a:t>T</a:t>
            </a:r>
            <a:r>
              <a:rPr dirty="0" sz="3600" spc="-35">
                <a:latin typeface="Trebuchet MS"/>
                <a:cs typeface="Trebuchet MS"/>
              </a:rPr>
              <a:t>I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48637" name="object 7"/>
          <p:cNvSpPr txBox="1"/>
          <p:nvPr/>
        </p:nvSpPr>
        <p:spPr>
          <a:xfrm>
            <a:off x="3037585" y="2210117"/>
            <a:ext cx="4944110" cy="38639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343535" marL="355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750" spc="15">
                <a:latin typeface="Times New Roman"/>
                <a:cs typeface="Times New Roman"/>
              </a:rPr>
              <a:t>Conditional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formatting- </a:t>
            </a:r>
            <a:r>
              <a:rPr dirty="0" sz="2750" spc="10">
                <a:latin typeface="Times New Roman"/>
                <a:cs typeface="Times New Roman"/>
              </a:rPr>
              <a:t>missing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750" spc="10">
                <a:latin typeface="Times New Roman"/>
                <a:cs typeface="Times New Roman"/>
              </a:rPr>
              <a:t>Filter-</a:t>
            </a:r>
            <a:r>
              <a:rPr dirty="0" sz="2750" spc="-5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remove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750" spc="20">
                <a:latin typeface="Times New Roman"/>
                <a:cs typeface="Times New Roman"/>
              </a:rPr>
              <a:t>Formula-</a:t>
            </a:r>
            <a:r>
              <a:rPr dirty="0" sz="275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performance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750" spc="15">
                <a:latin typeface="Times New Roman"/>
                <a:cs typeface="Times New Roman"/>
              </a:rPr>
              <a:t>Pivot-summary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indent="-343535" marL="355600">
              <a:lnSpc>
                <a:spcPct val="100000"/>
              </a:lnSpc>
              <a:buFont typeface="Arial"/>
              <a:buChar char="•"/>
              <a:tabLst>
                <a:tab algn="l" pos="355600"/>
                <a:tab algn="l" pos="356235"/>
              </a:tabLst>
            </a:pPr>
            <a:r>
              <a:rPr dirty="0" sz="2750" spc="20">
                <a:latin typeface="Times New Roman"/>
                <a:cs typeface="Times New Roman"/>
              </a:rPr>
              <a:t>Graph-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data</a:t>
            </a:r>
            <a:r>
              <a:rPr dirty="0" sz="2750" spc="-3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visualiztion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48638" name="object 8"/>
          <p:cNvSpPr txBox="1"/>
          <p:nvPr/>
        </p:nvSpPr>
        <p:spPr>
          <a:xfrm>
            <a:off x="113874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689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50" u="none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1048640" name="object 3"/>
          <p:cNvSpPr txBox="1"/>
          <p:nvPr/>
        </p:nvSpPr>
        <p:spPr>
          <a:xfrm>
            <a:off x="597534" y="1547812"/>
            <a:ext cx="3009900" cy="521843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5">
                <a:latin typeface="Calibri"/>
                <a:cs typeface="Calibri"/>
              </a:rPr>
              <a:t>ID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algn="just" marL="12700" marR="1861185">
              <a:lnSpc>
                <a:spcPct val="200199"/>
              </a:lnSpc>
              <a:spcBef>
                <a:spcPts val="5"/>
              </a:spcBef>
            </a:pPr>
            <a:r>
              <a:rPr dirty="0" sz="2000" spc="-5">
                <a:latin typeface="Calibri"/>
                <a:cs typeface="Calibri"/>
              </a:rPr>
              <a:t>First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Name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Last </a:t>
            </a:r>
            <a:r>
              <a:rPr dirty="0" sz="2000" spc="-5">
                <a:latin typeface="Calibri"/>
                <a:cs typeface="Calibri"/>
              </a:rPr>
              <a:t>Name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Start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marL="12700" marR="1268730">
              <a:lnSpc>
                <a:spcPct val="200300"/>
              </a:lnSpc>
            </a:pP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Status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 Type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Pay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Zone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Classification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Current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Rating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/>
          <p:nvPr/>
        </p:nvSpPr>
        <p:spPr>
          <a:xfrm>
            <a:off x="740409" y="6472554"/>
            <a:ext cx="1790064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8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4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7" name="object 6"/>
          <p:cNvGrpSpPr/>
          <p:nvPr/>
        </p:nvGrpSpPr>
        <p:grpSpPr>
          <a:xfrm>
            <a:off x="0" y="5610225"/>
            <a:ext cx="581660" cy="676275"/>
            <a:chOff x="0" y="5610225"/>
            <a:chExt cx="581660" cy="676275"/>
          </a:xfrm>
        </p:grpSpPr>
        <p:pic>
          <p:nvPicPr>
            <p:cNvPr id="2097169" name="object 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5610225"/>
              <a:ext cx="581139" cy="676275"/>
            </a:xfrm>
            <a:prstGeom prst="rect"/>
          </p:spPr>
        </p:pic>
        <p:pic>
          <p:nvPicPr>
            <p:cNvPr id="2097170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25" y="5819775"/>
              <a:ext cx="180974" cy="76200"/>
            </a:xfrm>
            <a:prstGeom prst="rect"/>
          </p:spPr>
        </p:pic>
      </p:grpSp>
      <p:sp>
        <p:nvSpPr>
          <p:cNvPr id="1048645" name="object 9"/>
          <p:cNvSpPr txBox="1">
            <a:spLocks noGrp="1"/>
          </p:cNvSpPr>
          <p:nvPr>
            <p:ph type="title"/>
          </p:nvPr>
        </p:nvSpPr>
        <p:spPr>
          <a:xfrm>
            <a:off x="1301114" y="502538"/>
            <a:ext cx="759396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"WOW"</a:t>
            </a:r>
            <a:r>
              <a:rPr dirty="0" sz="4250" spc="70">
                <a:latin typeface="Trebuchet MS"/>
                <a:cs typeface="Trebuchet MS"/>
              </a:rPr>
              <a:t> </a:t>
            </a:r>
            <a:r>
              <a:rPr dirty="0" sz="4250" spc="15">
                <a:latin typeface="Trebuchet MS"/>
                <a:cs typeface="Trebuchet MS"/>
              </a:rPr>
              <a:t>IN</a:t>
            </a:r>
            <a:r>
              <a:rPr dirty="0" sz="4250" spc="-40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OUR</a:t>
            </a:r>
            <a:r>
              <a:rPr dirty="0" sz="4250" spc="-55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46" name="object 10"/>
          <p:cNvSpPr txBox="1"/>
          <p:nvPr/>
        </p:nvSpPr>
        <p:spPr>
          <a:xfrm>
            <a:off x="1393571" y="2447924"/>
            <a:ext cx="7118984" cy="878840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5080">
              <a:lnSpc>
                <a:spcPct val="102400"/>
              </a:lnSpc>
              <a:spcBef>
                <a:spcPts val="50"/>
              </a:spcBef>
              <a:buSzPct val="61818"/>
              <a:buChar char="•"/>
              <a:tabLst>
                <a:tab algn="l" pos="127635"/>
              </a:tabLst>
            </a:pPr>
            <a:r>
              <a:rPr dirty="0" sz="2750" spc="20">
                <a:latin typeface="Calibri"/>
                <a:cs typeface="Calibri"/>
              </a:rPr>
              <a:t>Performance </a:t>
            </a:r>
            <a:r>
              <a:rPr dirty="0" sz="2750" spc="15">
                <a:latin typeface="Calibri"/>
                <a:cs typeface="Calibri"/>
              </a:rPr>
              <a:t>level=IFS(Z8&gt;=5,”VERY </a:t>
            </a:r>
            <a:r>
              <a:rPr dirty="0" sz="2750" spc="20">
                <a:latin typeface="Calibri"/>
                <a:cs typeface="Calibri"/>
              </a:rPr>
              <a:t> HIGH”,Z8&gt;=4,”HIGH”,Z8&gt;=3,”MED”,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TRUE,</a:t>
            </a:r>
            <a:r>
              <a:rPr dirty="0" sz="2750" spc="15">
                <a:latin typeface="Calibri"/>
                <a:cs typeface="Calibri"/>
              </a:rPr>
              <a:t> “LO</a:t>
            </a:r>
            <a:r>
              <a:rPr dirty="0" sz="1800" spc="15">
                <a:latin typeface="Calibri"/>
                <a:cs typeface="Calibri"/>
              </a:rPr>
              <a:t>W”)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8647" name="object 11"/>
          <p:cNvSpPr txBox="1"/>
          <p:nvPr/>
        </p:nvSpPr>
        <p:spPr>
          <a:xfrm>
            <a:off x="11311255" y="6466840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2312DRA50I</dc:creator>
  <cp:lastModifiedBy>Mukilan Kalai Selvam</cp:lastModifiedBy>
  <dcterms:created xsi:type="dcterms:W3CDTF">2024-09-01T03:50:01Z</dcterms:created>
  <dcterms:modified xsi:type="dcterms:W3CDTF">2024-09-11T03:54:40Z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2024-09-01T00:00:00Z</vt:filetime>
  </property>
  <property fmtid="{D5CDD505-2E9C-101B-9397-08002B2CF9AE}" pid="4" name="ICV">
    <vt:lpwstr>0ef8427eba764a8dbdf0aeb35cead80c</vt:lpwstr>
  </property>
</Properties>
</file>