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1591431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33271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670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2647881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33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2467590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380463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188830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124852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D064D-84E5-45A3-93B8-DD922EAA026C}"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266086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BD064D-84E5-45A3-93B8-DD922EAA026C}"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81082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BD064D-84E5-45A3-93B8-DD922EAA026C}"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385312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BD064D-84E5-45A3-93B8-DD922EAA026C}"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364443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D064D-84E5-45A3-93B8-DD922EAA026C}"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66272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BD064D-84E5-45A3-93B8-DD922EAA026C}"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49946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D064D-84E5-45A3-93B8-DD922EAA026C}"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1B4155-4D19-4A21-8B78-3968B896BFB7}" type="slidenum">
              <a:rPr lang="en-IN" smtClean="0"/>
              <a:t>‹#›</a:t>
            </a:fld>
            <a:endParaRPr lang="en-IN"/>
          </a:p>
        </p:txBody>
      </p:sp>
    </p:spTree>
    <p:extLst>
      <p:ext uri="{BB962C8B-B14F-4D97-AF65-F5344CB8AC3E}">
        <p14:creationId xmlns:p14="http://schemas.microsoft.com/office/powerpoint/2010/main" val="148260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BD064D-84E5-45A3-93B8-DD922EAA026C}" type="datetimeFigureOut">
              <a:rPr lang="en-IN" smtClean="0"/>
              <a:t>29-09-2024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1B4155-4D19-4A21-8B78-3968B896BFB7}" type="slidenum">
              <a:rPr lang="en-IN" smtClean="0"/>
              <a:t>‹#›</a:t>
            </a:fld>
            <a:endParaRPr lang="en-IN"/>
          </a:p>
        </p:txBody>
      </p:sp>
    </p:spTree>
    <p:extLst>
      <p:ext uri="{BB962C8B-B14F-4D97-AF65-F5344CB8AC3E}">
        <p14:creationId xmlns:p14="http://schemas.microsoft.com/office/powerpoint/2010/main" val="1384252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F048-6EEC-D50D-B154-D4C1331F0715}"/>
              </a:ext>
            </a:extLst>
          </p:cNvPr>
          <p:cNvSpPr>
            <a:spLocks noGrp="1"/>
          </p:cNvSpPr>
          <p:nvPr>
            <p:ph type="ctrTitle"/>
          </p:nvPr>
        </p:nvSpPr>
        <p:spPr>
          <a:xfrm>
            <a:off x="363795" y="216310"/>
            <a:ext cx="11297264" cy="865238"/>
          </a:xfrm>
        </p:spPr>
        <p:txBody>
          <a:bodyPr/>
          <a:lstStyle/>
          <a:p>
            <a:pPr algn="ctr"/>
            <a:r>
              <a:rPr lang="en-US" sz="3200" b="1" dirty="0">
                <a:solidFill>
                  <a:schemeClr val="tx1"/>
                </a:solidFill>
                <a:latin typeface="Times New Roman" panose="02020603050405020304" pitchFamily="18" charset="0"/>
                <a:cs typeface="Times New Roman" panose="02020603050405020304" pitchFamily="18" charset="0"/>
              </a:rPr>
              <a:t>AUTOMATIC DAM SHUTTER SYSTEM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4F0457-74FA-BE24-FCFA-A523D90D254A}"/>
              </a:ext>
            </a:extLst>
          </p:cNvPr>
          <p:cNvSpPr>
            <a:spLocks noGrp="1"/>
          </p:cNvSpPr>
          <p:nvPr>
            <p:ph type="subTitle" idx="1"/>
          </p:nvPr>
        </p:nvSpPr>
        <p:spPr>
          <a:xfrm>
            <a:off x="619431" y="2045110"/>
            <a:ext cx="10540181" cy="4517922"/>
          </a:xfrm>
        </p:spPr>
        <p:txBody>
          <a:bodyPr/>
          <a:lstStyle/>
          <a:p>
            <a:endParaRPr lang="en-IN" dirty="0"/>
          </a:p>
        </p:txBody>
      </p:sp>
      <p:pic>
        <p:nvPicPr>
          <p:cNvPr id="5" name="Picture 4">
            <a:extLst>
              <a:ext uri="{FF2B5EF4-FFF2-40B4-BE49-F238E27FC236}">
                <a16:creationId xmlns:a16="http://schemas.microsoft.com/office/drawing/2014/main" id="{C76E2E3B-8482-CAFD-0A71-6387B37FE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37" y="1582994"/>
            <a:ext cx="10540180" cy="45179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009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2CD12-67D5-29D7-7EDE-B220D3C1C5BE}"/>
              </a:ext>
            </a:extLst>
          </p:cNvPr>
          <p:cNvSpPr>
            <a:spLocks noGrp="1"/>
          </p:cNvSpPr>
          <p:nvPr>
            <p:ph idx="1"/>
          </p:nvPr>
        </p:nvSpPr>
        <p:spPr>
          <a:xfrm>
            <a:off x="677334" y="550607"/>
            <a:ext cx="11121376" cy="5490756"/>
          </a:xfrm>
        </p:spPr>
        <p:txBody>
          <a:bodyPr>
            <a:normAutofit/>
          </a:bodyPr>
          <a:lstStyle/>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Circuit Diagram</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74FE3E-64EE-4B18-A0E1-DF2C5F88B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886" y="1217639"/>
            <a:ext cx="9930272" cy="5089754"/>
          </a:xfrm>
          <a:prstGeom prst="rect">
            <a:avLst/>
          </a:prstGeom>
        </p:spPr>
      </p:pic>
    </p:spTree>
    <p:extLst>
      <p:ext uri="{BB962C8B-B14F-4D97-AF65-F5344CB8AC3E}">
        <p14:creationId xmlns:p14="http://schemas.microsoft.com/office/powerpoint/2010/main" val="38148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E2E20-C7B6-4BF1-560C-3DC966386670}"/>
              </a:ext>
            </a:extLst>
          </p:cNvPr>
          <p:cNvSpPr>
            <a:spLocks noGrp="1"/>
          </p:cNvSpPr>
          <p:nvPr>
            <p:ph idx="1"/>
          </p:nvPr>
        </p:nvSpPr>
        <p:spPr>
          <a:xfrm>
            <a:off x="677334" y="1140543"/>
            <a:ext cx="11288524" cy="4900820"/>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b="1" dirty="0">
                <a:solidFill>
                  <a:schemeClr val="tx1"/>
                </a:solidFill>
                <a:latin typeface="Times New Roman" panose="02020603050405020304" pitchFamily="18" charset="0"/>
                <a:cs typeface="Times New Roman" panose="02020603050405020304" pitchFamily="18" charset="0"/>
              </a:rPr>
              <a:t>Benefits: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b="1" dirty="0">
                <a:solidFill>
                  <a:schemeClr val="tx1"/>
                </a:solidFill>
                <a:latin typeface="Times New Roman" panose="02020603050405020304" pitchFamily="18" charset="0"/>
                <a:cs typeface="Times New Roman" panose="02020603050405020304" pitchFamily="18" charset="0"/>
              </a:rPr>
              <a:t>Efficiency</a:t>
            </a:r>
            <a:r>
              <a:rPr lang="en-US" sz="1600" dirty="0">
                <a:solidFill>
                  <a:schemeClr val="tx1"/>
                </a:solidFill>
                <a:latin typeface="Times New Roman" panose="02020603050405020304" pitchFamily="18" charset="0"/>
                <a:cs typeface="Times New Roman" panose="02020603050405020304" pitchFamily="18" charset="0"/>
              </a:rPr>
              <a:t>: Reduces the need for manual intervention, saving time and labor.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b="1" dirty="0">
                <a:solidFill>
                  <a:schemeClr val="tx1"/>
                </a:solidFill>
                <a:latin typeface="Times New Roman" panose="02020603050405020304" pitchFamily="18" charset="0"/>
                <a:cs typeface="Times New Roman" panose="02020603050405020304" pitchFamily="18" charset="0"/>
              </a:rPr>
              <a:t>Safety</a:t>
            </a:r>
            <a:r>
              <a:rPr lang="en-US" sz="1600" dirty="0">
                <a:solidFill>
                  <a:schemeClr val="tx1"/>
                </a:solidFill>
                <a:latin typeface="Times New Roman" panose="02020603050405020304" pitchFamily="18" charset="0"/>
                <a:cs typeface="Times New Roman" panose="02020603050405020304" pitchFamily="18" charset="0"/>
              </a:rPr>
              <a:t>: Minimizes the risk of human error in critical situations.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b="1" dirty="0">
                <a:solidFill>
                  <a:schemeClr val="tx1"/>
                </a:solidFill>
                <a:latin typeface="Times New Roman" panose="02020603050405020304" pitchFamily="18" charset="0"/>
                <a:cs typeface="Times New Roman" panose="02020603050405020304" pitchFamily="18" charset="0"/>
              </a:rPr>
              <a:t>Predictive Management</a:t>
            </a:r>
            <a:r>
              <a:rPr lang="en-US" sz="1600" dirty="0">
                <a:solidFill>
                  <a:schemeClr val="tx1"/>
                </a:solidFill>
                <a:latin typeface="Times New Roman" panose="02020603050405020304" pitchFamily="18" charset="0"/>
                <a:cs typeface="Times New Roman" panose="02020603050405020304" pitchFamily="18" charset="0"/>
              </a:rPr>
              <a:t>: Allows for proactive management of water resources based on real-time data.</a:t>
            </a:r>
          </a:p>
          <a:p>
            <a:pPr marL="0" marR="0" lvl="0" indent="0" algn="l" defTabSz="914400" rtl="0" eaLnBrk="0" fontAlgn="base" latinLnBrk="0" hangingPunct="0">
              <a:lnSpc>
                <a:spcPct val="100000"/>
              </a:lnSpc>
              <a:spcBef>
                <a:spcPct val="0"/>
              </a:spcBef>
              <a:spcAft>
                <a:spcPct val="0"/>
              </a:spcAft>
              <a:buClrTx/>
              <a:buSzTx/>
              <a:buNone/>
              <a:tabLst/>
            </a:pPr>
            <a:r>
              <a:rPr lang="en-US" sz="2000" b="1" dirty="0">
                <a:solidFill>
                  <a:schemeClr val="tx1"/>
                </a:solidFill>
                <a:latin typeface="Times New Roman" panose="02020603050405020304" pitchFamily="18" charset="0"/>
                <a:cs typeface="Times New Roman" panose="02020603050405020304" pitchFamily="18" charset="0"/>
              </a:rPr>
              <a:t>Applications:</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Hydroelectric Power Plants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water flow for electricity generation.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Flood Mitigation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Protecting downstream areas from flooding. </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90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B52F-81E5-FEB5-92B3-DE9041F97FD0}"/>
              </a:ext>
            </a:extLst>
          </p:cNvPr>
          <p:cNvSpPr>
            <a:spLocks noGrp="1"/>
          </p:cNvSpPr>
          <p:nvPr>
            <p:ph type="title"/>
          </p:nvPr>
        </p:nvSpPr>
        <p:spPr>
          <a:xfrm>
            <a:off x="677334" y="609600"/>
            <a:ext cx="8596668" cy="501445"/>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TABLE OF CONTENTS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D59EE3-7D1C-ECD0-74BA-0304B377D2D1}"/>
              </a:ext>
            </a:extLst>
          </p:cNvPr>
          <p:cNvSpPr>
            <a:spLocks noGrp="1"/>
          </p:cNvSpPr>
          <p:nvPr>
            <p:ph idx="1"/>
          </p:nvPr>
        </p:nvSpPr>
        <p:spPr>
          <a:xfrm>
            <a:off x="677334" y="1406013"/>
            <a:ext cx="8596668" cy="4635349"/>
          </a:xfrm>
        </p:spPr>
        <p:txBody>
          <a:bodyPr>
            <a:normAutofit/>
          </a:bodyPr>
          <a:lstStyle/>
          <a:p>
            <a:pPr>
              <a:buClrTx/>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ESP 32 </a:t>
            </a:r>
            <a:r>
              <a:rPr lang="en-IN" sz="1600" b="0" i="0" dirty="0">
                <a:solidFill>
                  <a:schemeClr val="tx1"/>
                </a:solidFill>
                <a:effectLst/>
                <a:latin typeface="Times New Roman" panose="02020603050405020304" pitchFamily="18" charset="0"/>
                <a:cs typeface="Times New Roman" panose="02020603050405020304" pitchFamily="18" charset="0"/>
              </a:rPr>
              <a:t>Microcontrollers</a:t>
            </a:r>
          </a:p>
          <a:p>
            <a:pPr>
              <a:buClrTx/>
              <a:buFont typeface="Wingdings" panose="05000000000000000000" pitchFamily="2" charset="2"/>
              <a:buChar char="v"/>
            </a:pPr>
            <a:r>
              <a:rPr lang="en-IN" sz="1600" dirty="0">
                <a:solidFill>
                  <a:schemeClr val="tx1"/>
                </a:solidFill>
                <a:latin typeface="Times New Roman" panose="02020603050405020304" pitchFamily="18" charset="0"/>
                <a:cs typeface="Times New Roman" panose="02020603050405020304" pitchFamily="18" charset="0"/>
              </a:rPr>
              <a:t>Sensors</a:t>
            </a:r>
          </a:p>
          <a:p>
            <a:pPr>
              <a:buClrTx/>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Ultrasonic sensor	</a:t>
            </a:r>
          </a:p>
          <a:p>
            <a:pPr>
              <a:buClrTx/>
              <a:buFont typeface="Wingdings" panose="05000000000000000000" pitchFamily="2" charset="2"/>
              <a:buChar char="Ø"/>
            </a:pPr>
            <a:r>
              <a:rPr lang="en-IN" sz="1600" b="0" i="0" dirty="0">
                <a:solidFill>
                  <a:schemeClr val="tx1"/>
                </a:solidFill>
                <a:effectLst/>
                <a:latin typeface="Times New Roman" panose="02020603050405020304" pitchFamily="18" charset="0"/>
                <a:cs typeface="Times New Roman" panose="02020603050405020304" pitchFamily="18" charset="0"/>
              </a:rPr>
              <a:t>Float switch sensor</a:t>
            </a:r>
          </a:p>
          <a:p>
            <a:pPr>
              <a:buClrTx/>
              <a:buFont typeface="Wingdings" panose="05000000000000000000" pitchFamily="2" charset="2"/>
              <a:buChar char="v"/>
            </a:pPr>
            <a:r>
              <a:rPr lang="en-IN" sz="1600" dirty="0">
                <a:solidFill>
                  <a:schemeClr val="tx1"/>
                </a:solidFill>
                <a:latin typeface="Times New Roman" panose="02020603050405020304" pitchFamily="18" charset="0"/>
                <a:cs typeface="Times New Roman" panose="02020603050405020304" pitchFamily="18" charset="0"/>
              </a:rPr>
              <a:t>Indicators</a:t>
            </a:r>
          </a:p>
          <a:p>
            <a:pPr>
              <a:buClrTx/>
              <a:buFont typeface="Wingdings" panose="05000000000000000000" pitchFamily="2" charset="2"/>
              <a:buChar char="Ø"/>
            </a:pPr>
            <a:r>
              <a:rPr lang="en-IN" sz="1600" b="0" i="0" dirty="0">
                <a:solidFill>
                  <a:schemeClr val="tx1"/>
                </a:solidFill>
                <a:effectLst/>
                <a:latin typeface="Times New Roman" panose="02020603050405020304" pitchFamily="18" charset="0"/>
                <a:cs typeface="Times New Roman" panose="02020603050405020304" pitchFamily="18" charset="0"/>
              </a:rPr>
              <a:t>Led</a:t>
            </a:r>
          </a:p>
          <a:p>
            <a:pPr>
              <a:buClrTx/>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Buzzer</a:t>
            </a:r>
          </a:p>
          <a:p>
            <a:pPr>
              <a:buClrTx/>
              <a:buFont typeface="Wingdings" panose="05000000000000000000" pitchFamily="2" charset="2"/>
              <a:buChar char="v"/>
            </a:pPr>
            <a:r>
              <a:rPr lang="en-IN" sz="1600" b="0" i="0" dirty="0">
                <a:solidFill>
                  <a:schemeClr val="tx1"/>
                </a:solidFill>
                <a:effectLst/>
                <a:latin typeface="Times New Roman" panose="02020603050405020304" pitchFamily="18" charset="0"/>
                <a:cs typeface="Times New Roman" panose="02020603050405020304" pitchFamily="18" charset="0"/>
              </a:rPr>
              <a:t>Cloud storage</a:t>
            </a:r>
          </a:p>
        </p:txBody>
      </p:sp>
    </p:spTree>
    <p:extLst>
      <p:ext uri="{BB962C8B-B14F-4D97-AF65-F5344CB8AC3E}">
        <p14:creationId xmlns:p14="http://schemas.microsoft.com/office/powerpoint/2010/main" val="375296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DE2E-984A-D537-050E-5705E0D3857F}"/>
              </a:ext>
            </a:extLst>
          </p:cNvPr>
          <p:cNvSpPr>
            <a:spLocks noGrp="1"/>
          </p:cNvSpPr>
          <p:nvPr>
            <p:ph type="title"/>
          </p:nvPr>
        </p:nvSpPr>
        <p:spPr>
          <a:xfrm>
            <a:off x="677334" y="403124"/>
            <a:ext cx="10374124" cy="599766"/>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AUTOMATIC DAM SHUTTER SYSTEM </a:t>
            </a:r>
            <a:endParaRPr lang="en-IN" sz="2000" dirty="0"/>
          </a:p>
        </p:txBody>
      </p:sp>
      <p:sp>
        <p:nvSpPr>
          <p:cNvPr id="3" name="Content Placeholder 2">
            <a:extLst>
              <a:ext uri="{FF2B5EF4-FFF2-40B4-BE49-F238E27FC236}">
                <a16:creationId xmlns:a16="http://schemas.microsoft.com/office/drawing/2014/main" id="{4BA009C6-06BA-7286-4C45-A920701DC5CD}"/>
              </a:ext>
            </a:extLst>
          </p:cNvPr>
          <p:cNvSpPr>
            <a:spLocks noGrp="1"/>
          </p:cNvSpPr>
          <p:nvPr>
            <p:ph idx="1"/>
          </p:nvPr>
        </p:nvSpPr>
        <p:spPr>
          <a:xfrm>
            <a:off x="677333" y="1347019"/>
            <a:ext cx="8899285" cy="5107857"/>
          </a:xfrm>
        </p:spPr>
        <p:txBody>
          <a:bodyPr>
            <a:normAutofit/>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	An automatic dam shutter system is designed to control the flow of water in and out of a dam or reservoir. This system typically involves sensors, actuators, and a control mechanism that work together to adjust the position of shutters or gates based on real-time water levels, rainfall, and other environmental factors. </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Functionality:</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Monitoring</a:t>
            </a:r>
            <a:r>
              <a:rPr lang="en-US" sz="1600" dirty="0">
                <a:solidFill>
                  <a:schemeClr val="tx1"/>
                </a:solidFill>
                <a:latin typeface="Times New Roman" panose="02020603050405020304" pitchFamily="18" charset="0"/>
                <a:cs typeface="Times New Roman" panose="02020603050405020304" pitchFamily="18" charset="0"/>
              </a:rPr>
              <a:t>: Sensors continuously track water levels and environmental conditions.</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Decision Making</a:t>
            </a:r>
            <a:r>
              <a:rPr lang="en-US" sz="1600" dirty="0">
                <a:solidFill>
                  <a:schemeClr val="tx1"/>
                </a:solidFill>
                <a:latin typeface="Times New Roman" panose="02020603050405020304" pitchFamily="18" charset="0"/>
                <a:cs typeface="Times New Roman" panose="02020603050405020304" pitchFamily="18" charset="0"/>
              </a:rPr>
              <a:t>: The control system analyzes the data to determine when to open or close the shutters.</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Actuation</a:t>
            </a:r>
            <a:r>
              <a:rPr lang="en-US" sz="1600" dirty="0">
                <a:solidFill>
                  <a:schemeClr val="tx1"/>
                </a:solidFill>
                <a:latin typeface="Times New Roman" panose="02020603050405020304" pitchFamily="18" charset="0"/>
                <a:cs typeface="Times New Roman" panose="02020603050405020304" pitchFamily="18" charset="0"/>
              </a:rPr>
              <a:t>: Actuators adjust the position of the shutters accordingly.</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Safety Protocols</a:t>
            </a:r>
            <a:r>
              <a:rPr lang="en-US" sz="1600" dirty="0">
                <a:solidFill>
                  <a:schemeClr val="tx1"/>
                </a:solidFill>
                <a:latin typeface="Times New Roman" panose="02020603050405020304" pitchFamily="18" charset="0"/>
                <a:cs typeface="Times New Roman" panose="02020603050405020304" pitchFamily="18" charset="0"/>
              </a:rPr>
              <a:t>: Built-in fail-safes to prevent malfunctions or accidents during extreme weather or system failures.</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61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8F86-90E4-4488-5823-588CA45690B1}"/>
              </a:ext>
            </a:extLst>
          </p:cNvPr>
          <p:cNvSpPr>
            <a:spLocks noGrp="1"/>
          </p:cNvSpPr>
          <p:nvPr>
            <p:ph type="title"/>
          </p:nvPr>
        </p:nvSpPr>
        <p:spPr>
          <a:xfrm>
            <a:off x="677333" y="609600"/>
            <a:ext cx="10560937" cy="481781"/>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ESP 32 Microcontroller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E9D00E-9A36-1099-2D98-B548FD941A46}"/>
              </a:ext>
            </a:extLst>
          </p:cNvPr>
          <p:cNvSpPr>
            <a:spLocks noGrp="1"/>
          </p:cNvSpPr>
          <p:nvPr>
            <p:ph idx="1"/>
          </p:nvPr>
        </p:nvSpPr>
        <p:spPr>
          <a:xfrm>
            <a:off x="677333" y="1091381"/>
            <a:ext cx="10462615" cy="5083277"/>
          </a:xfrm>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The ESP32 is a popular microcontroller known for its versatility and robust features, making it a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favorite for IoT (Internet of Things) projects.</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Key Features</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Dual-Core Processor</a:t>
            </a: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The ESP32 is equipped with a dual-core </a:t>
            </a:r>
            <a:r>
              <a:rPr lang="en-US" sz="1600" dirty="0" err="1">
                <a:solidFill>
                  <a:schemeClr val="tx1"/>
                </a:solidFill>
                <a:latin typeface="Times New Roman" panose="02020603050405020304" pitchFamily="18" charset="0"/>
                <a:cs typeface="Times New Roman" panose="02020603050405020304" pitchFamily="18" charset="0"/>
              </a:rPr>
              <a:t>Tensilica</a:t>
            </a:r>
            <a:r>
              <a:rPr lang="en-US" sz="1600" dirty="0">
                <a:solidFill>
                  <a:schemeClr val="tx1"/>
                </a:solidFill>
                <a:latin typeface="Times New Roman" panose="02020603050405020304" pitchFamily="18" charset="0"/>
                <a:cs typeface="Times New Roman" panose="02020603050405020304" pitchFamily="18" charset="0"/>
              </a:rPr>
              <a:t> LX6 processor, allowing for efficient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multitasking.</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Wireless Connectivity</a:t>
            </a: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	Wi-Fi</a:t>
            </a:r>
            <a:r>
              <a:rPr lang="en-US" sz="1600" dirty="0">
                <a:solidFill>
                  <a:schemeClr val="tx1"/>
                </a:solidFill>
                <a:latin typeface="Times New Roman" panose="02020603050405020304" pitchFamily="18" charset="0"/>
                <a:cs typeface="Times New Roman" panose="02020603050405020304" pitchFamily="18" charset="0"/>
              </a:rPr>
              <a:t>: 802.11 b/g/n support for robust internet connectivity.</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	Bluetooth</a:t>
            </a:r>
            <a:r>
              <a:rPr lang="en-US" sz="1600" dirty="0">
                <a:solidFill>
                  <a:schemeClr val="tx1"/>
                </a:solidFill>
                <a:latin typeface="Times New Roman" panose="02020603050405020304" pitchFamily="18" charset="0"/>
                <a:cs typeface="Times New Roman" panose="02020603050405020304" pitchFamily="18" charset="0"/>
              </a:rPr>
              <a:t>: Supports Bluetooth Classic and BLE (Bluetooth Low Energy) for short-range</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communication.</a:t>
            </a:r>
          </a:p>
          <a:p>
            <a:pPr>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Low Power Consumption</a:t>
            </a: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Features several power modes, including deep sleep, making it suitable for battery-powered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applications.</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0E0CD6-FCCF-DFB1-3BEA-827CF1B78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2" y="1769807"/>
            <a:ext cx="1561146" cy="2821858"/>
          </a:xfrm>
          <a:prstGeom prst="rect">
            <a:avLst/>
          </a:prstGeom>
        </p:spPr>
      </p:pic>
    </p:spTree>
    <p:extLst>
      <p:ext uri="{BB962C8B-B14F-4D97-AF65-F5344CB8AC3E}">
        <p14:creationId xmlns:p14="http://schemas.microsoft.com/office/powerpoint/2010/main" val="38749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FC56-3C29-E603-5981-A3CF3093A6C2}"/>
              </a:ext>
            </a:extLst>
          </p:cNvPr>
          <p:cNvSpPr>
            <a:spLocks noGrp="1"/>
          </p:cNvSpPr>
          <p:nvPr>
            <p:ph type="title"/>
          </p:nvPr>
        </p:nvSpPr>
        <p:spPr>
          <a:xfrm>
            <a:off x="677334" y="609600"/>
            <a:ext cx="8596668" cy="648929"/>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Float Switch Sensor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2C737-7E8C-2A1A-6CE2-8EACADFA253D}"/>
              </a:ext>
            </a:extLst>
          </p:cNvPr>
          <p:cNvSpPr>
            <a:spLocks noGrp="1"/>
          </p:cNvSpPr>
          <p:nvPr>
            <p:ph idx="1"/>
          </p:nvPr>
        </p:nvSpPr>
        <p:spPr>
          <a:xfrm>
            <a:off x="677334" y="1474839"/>
            <a:ext cx="8596668" cy="4566523"/>
          </a:xfrm>
        </p:spPr>
        <p:txBody>
          <a:bodyPr>
            <a:normAutofit/>
          </a:bodyPr>
          <a:lstStyle/>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	A </a:t>
            </a:r>
            <a:r>
              <a:rPr lang="en-US" sz="1600" b="1" i="0" dirty="0">
                <a:solidFill>
                  <a:schemeClr val="tx1"/>
                </a:solidFill>
                <a:effectLst/>
                <a:latin typeface="Times New Roman" panose="02020603050405020304" pitchFamily="18" charset="0"/>
                <a:cs typeface="Times New Roman" panose="02020603050405020304" pitchFamily="18" charset="0"/>
              </a:rPr>
              <a:t>float switch</a:t>
            </a:r>
            <a:r>
              <a:rPr lang="en-US" sz="1600" b="0" i="0" dirty="0">
                <a:solidFill>
                  <a:schemeClr val="tx1"/>
                </a:solidFill>
                <a:effectLst/>
                <a:latin typeface="Times New Roman" panose="02020603050405020304" pitchFamily="18" charset="0"/>
                <a:cs typeface="Times New Roman" panose="02020603050405020304" pitchFamily="18" charset="0"/>
              </a:rPr>
              <a:t> is a type of </a:t>
            </a:r>
            <a:r>
              <a:rPr lang="en-US" sz="1600" b="0" i="0" strike="noStrike" dirty="0">
                <a:solidFill>
                  <a:schemeClr val="tx1"/>
                </a:solidFill>
                <a:effectLst/>
                <a:latin typeface="Times New Roman" panose="02020603050405020304" pitchFamily="18" charset="0"/>
                <a:cs typeface="Times New Roman" panose="02020603050405020304" pitchFamily="18" charset="0"/>
              </a:rPr>
              <a:t>level sensor</a:t>
            </a:r>
            <a:r>
              <a:rPr lang="en-US" sz="1600" b="0" i="0" dirty="0">
                <a:solidFill>
                  <a:schemeClr val="tx1"/>
                </a:solidFill>
                <a:effectLst/>
                <a:latin typeface="Times New Roman" panose="02020603050405020304" pitchFamily="18" charset="0"/>
                <a:cs typeface="Times New Roman" panose="02020603050405020304" pitchFamily="18" charset="0"/>
              </a:rPr>
              <a:t>, a device used to detect the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level of liquid</a:t>
            </a:r>
            <a:r>
              <a:rPr lang="en-US" sz="1600" b="0" i="0" dirty="0">
                <a:solidFill>
                  <a:schemeClr val="tx1"/>
                </a:solidFill>
                <a:effectLst/>
                <a:latin typeface="Times New Roman" panose="02020603050405020304" pitchFamily="18" charset="0"/>
                <a:cs typeface="Times New Roman" panose="02020603050405020304" pitchFamily="18" charset="0"/>
              </a:rPr>
              <a:t> within a tank. The switch may be used to control a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pump</a:t>
            </a:r>
            <a:r>
              <a:rPr lang="en-US" sz="1600" b="0" i="0" dirty="0">
                <a:solidFill>
                  <a:schemeClr val="tx1"/>
                </a:solidFill>
                <a:effectLst/>
                <a:latin typeface="Times New Roman" panose="02020603050405020304" pitchFamily="18" charset="0"/>
                <a:cs typeface="Times New Roman" panose="02020603050405020304" pitchFamily="18" charset="0"/>
              </a:rPr>
              <a:t>, as an indicator, an alarm, or to control other devices.</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880239-740D-0916-1D56-97F590C96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651" y="3050458"/>
            <a:ext cx="3082413" cy="2721078"/>
          </a:xfrm>
          <a:prstGeom prst="rect">
            <a:avLst/>
          </a:prstGeom>
        </p:spPr>
      </p:pic>
    </p:spTree>
    <p:extLst>
      <p:ext uri="{BB962C8B-B14F-4D97-AF65-F5344CB8AC3E}">
        <p14:creationId xmlns:p14="http://schemas.microsoft.com/office/powerpoint/2010/main" val="251009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01A1-B0E7-73D6-69D7-8D36E097D01E}"/>
              </a:ext>
            </a:extLst>
          </p:cNvPr>
          <p:cNvSpPr>
            <a:spLocks noGrp="1"/>
          </p:cNvSpPr>
          <p:nvPr>
            <p:ph type="title"/>
          </p:nvPr>
        </p:nvSpPr>
        <p:spPr>
          <a:xfrm>
            <a:off x="677333" y="609600"/>
            <a:ext cx="10698589" cy="580103"/>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Ultrasonic Sensor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BB03D7-9192-5D91-2EB5-2001557E0F82}"/>
              </a:ext>
            </a:extLst>
          </p:cNvPr>
          <p:cNvSpPr>
            <a:spLocks noGrp="1"/>
          </p:cNvSpPr>
          <p:nvPr>
            <p:ph idx="1"/>
          </p:nvPr>
        </p:nvSpPr>
        <p:spPr>
          <a:xfrm>
            <a:off x="677334" y="1327355"/>
            <a:ext cx="9980834" cy="4714007"/>
          </a:xfrm>
        </p:spPr>
        <p:txBody>
          <a:bodyPr>
            <a:normAutofit/>
          </a:bodyPr>
          <a:lstStyle/>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	An electronic instrument that uses ultrasonic sound waves (through air) to measure the distance of the target object and the reflected sound is converted into electrical signal.</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6EF43B-9B7C-20EC-B788-EEE0AF1B4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885" y="2722307"/>
            <a:ext cx="3743939" cy="2419964"/>
          </a:xfrm>
          <a:prstGeom prst="rect">
            <a:avLst/>
          </a:prstGeom>
        </p:spPr>
      </p:pic>
    </p:spTree>
    <p:extLst>
      <p:ext uri="{BB962C8B-B14F-4D97-AF65-F5344CB8AC3E}">
        <p14:creationId xmlns:p14="http://schemas.microsoft.com/office/powerpoint/2010/main" val="257875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579-1057-0CC3-E3EC-E5B1C7E79C1D}"/>
              </a:ext>
            </a:extLst>
          </p:cNvPr>
          <p:cNvSpPr>
            <a:spLocks noGrp="1"/>
          </p:cNvSpPr>
          <p:nvPr>
            <p:ph type="title"/>
          </p:nvPr>
        </p:nvSpPr>
        <p:spPr>
          <a:xfrm>
            <a:off x="677333" y="609600"/>
            <a:ext cx="10246305" cy="747252"/>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LED Indicators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705943-57D0-478B-B1B6-DD40A0BCB6A2}"/>
              </a:ext>
            </a:extLst>
          </p:cNvPr>
          <p:cNvSpPr>
            <a:spLocks noGrp="1"/>
          </p:cNvSpPr>
          <p:nvPr>
            <p:ph idx="1"/>
          </p:nvPr>
        </p:nvSpPr>
        <p:spPr>
          <a:xfrm>
            <a:off x="677334" y="1356853"/>
            <a:ext cx="8596668" cy="468451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LED indicators are simple yet effective devices used to convey information visually through light. They are commonly found in various electronic devices and systems, providing status updates or alerts.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30EBAB-D2DF-0A2A-0BFB-9AC73B98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477" y="2966582"/>
            <a:ext cx="4019554" cy="2124371"/>
          </a:xfrm>
          <a:prstGeom prst="rect">
            <a:avLst/>
          </a:prstGeom>
        </p:spPr>
      </p:pic>
    </p:spTree>
    <p:extLst>
      <p:ext uri="{BB962C8B-B14F-4D97-AF65-F5344CB8AC3E}">
        <p14:creationId xmlns:p14="http://schemas.microsoft.com/office/powerpoint/2010/main" val="150803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CB29-E67D-09FF-5FF7-51042174F68B}"/>
              </a:ext>
            </a:extLst>
          </p:cNvPr>
          <p:cNvSpPr>
            <a:spLocks noGrp="1"/>
          </p:cNvSpPr>
          <p:nvPr>
            <p:ph type="title"/>
          </p:nvPr>
        </p:nvSpPr>
        <p:spPr>
          <a:xfrm>
            <a:off x="677333" y="609600"/>
            <a:ext cx="10570769" cy="432619"/>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Buzzer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9CB69C-4BE6-0586-2D39-3AF417607A33}"/>
              </a:ext>
            </a:extLst>
          </p:cNvPr>
          <p:cNvSpPr>
            <a:spLocks noGrp="1"/>
          </p:cNvSpPr>
          <p:nvPr>
            <p:ph idx="1"/>
          </p:nvPr>
        </p:nvSpPr>
        <p:spPr>
          <a:xfrm>
            <a:off x="677334" y="1396181"/>
            <a:ext cx="8596668" cy="4645181"/>
          </a:xfrm>
        </p:spPr>
        <p:txBody>
          <a:bodyPr>
            <a:normAutofit/>
          </a:bodyPr>
          <a:lstStyle/>
          <a:p>
            <a:pPr marL="0" indent="0">
              <a:buNone/>
            </a:pPr>
            <a:r>
              <a:rPr lang="en-US" sz="1600" b="0" i="0" dirty="0">
                <a:solidFill>
                  <a:schemeClr val="tx1"/>
                </a:solidFill>
                <a:effectLst/>
                <a:latin typeface="Times New Roman" panose="02020603050405020304" pitchFamily="18" charset="0"/>
                <a:cs typeface="Times New Roman" panose="02020603050405020304" pitchFamily="18" charset="0"/>
              </a:rPr>
              <a:t>	A buzzer is an audio signaling device that makes a buzzing or beeping sound when an external voltage is applied. Buzzers can be mechanical, electromechanical, or piezoelectric. They are commonly used in alarm devices, timers, computers, printers, and other electronic products.</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2E5AC9-7586-CCC8-7BB0-543129928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179" y="2796817"/>
            <a:ext cx="3147860" cy="2488022"/>
          </a:xfrm>
          <a:prstGeom prst="rect">
            <a:avLst/>
          </a:prstGeom>
        </p:spPr>
      </p:pic>
    </p:spTree>
    <p:extLst>
      <p:ext uri="{BB962C8B-B14F-4D97-AF65-F5344CB8AC3E}">
        <p14:creationId xmlns:p14="http://schemas.microsoft.com/office/powerpoint/2010/main" val="123907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3920-E0A5-AFA4-B8D9-FC9074E87792}"/>
              </a:ext>
            </a:extLst>
          </p:cNvPr>
          <p:cNvSpPr>
            <a:spLocks noGrp="1"/>
          </p:cNvSpPr>
          <p:nvPr>
            <p:ph type="title"/>
          </p:nvPr>
        </p:nvSpPr>
        <p:spPr>
          <a:xfrm>
            <a:off x="677334" y="609600"/>
            <a:ext cx="10216808" cy="658761"/>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Cloud Storage</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0FE83-4906-0B4B-1FFC-73B6340FC05E}"/>
              </a:ext>
            </a:extLst>
          </p:cNvPr>
          <p:cNvSpPr>
            <a:spLocks noGrp="1"/>
          </p:cNvSpPr>
          <p:nvPr>
            <p:ph idx="1"/>
          </p:nvPr>
        </p:nvSpPr>
        <p:spPr>
          <a:xfrm>
            <a:off x="677333" y="1268361"/>
            <a:ext cx="9341737" cy="4773001"/>
          </a:xfrm>
        </p:spPr>
        <p:txBody>
          <a:bodyPr/>
          <a:lstStyle/>
          <a:p>
            <a:pPr marL="0" indent="0" algn="l">
              <a:buNone/>
            </a:pPr>
            <a:r>
              <a:rPr lang="en-US" sz="1600" i="0" dirty="0">
                <a:solidFill>
                  <a:schemeClr val="tx1"/>
                </a:solidFill>
                <a:effectLst/>
                <a:latin typeface="Times New Roman" panose="02020603050405020304" pitchFamily="18" charset="0"/>
                <a:cs typeface="Times New Roman" panose="02020603050405020304" pitchFamily="18" charset="0"/>
              </a:rPr>
              <a:t>	Cloud computing is the delivery of computing services over the internet, or "the cloud". It allows companies to access computing resources on-demand, without the need to buy and maintain physical infrastructure.</a:t>
            </a:r>
          </a:p>
          <a:p>
            <a:pPr marL="0" indent="0" algn="l">
              <a:buNone/>
            </a:pPr>
            <a:r>
              <a:rPr lang="en-US" sz="1600" i="0" dirty="0">
                <a:solidFill>
                  <a:schemeClr val="tx1"/>
                </a:solidFill>
                <a:effectLst/>
                <a:latin typeface="Times New Roman" panose="02020603050405020304" pitchFamily="18" charset="0"/>
                <a:cs typeface="Times New Roman" panose="02020603050405020304" pitchFamily="18" charset="0"/>
              </a:rPr>
              <a:t>The cloud is used in IoT projects using sensors for a variety of reasons, including:</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storage: </a:t>
            </a:r>
            <a:r>
              <a:rPr lang="en-US" sz="1600" i="0" dirty="0">
                <a:solidFill>
                  <a:schemeClr val="tx1"/>
                </a:solidFill>
                <a:effectLst/>
                <a:latin typeface="Times New Roman" panose="02020603050405020304" pitchFamily="18" charset="0"/>
                <a:cs typeface="Times New Roman" panose="02020603050405020304" pitchFamily="18" charset="0"/>
              </a:rPr>
              <a:t>The cloud stores the large amounts of data collected from sensors.</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analysis: </a:t>
            </a:r>
            <a:r>
              <a:rPr lang="en-US" sz="1600" i="0" dirty="0">
                <a:solidFill>
                  <a:schemeClr val="tx1"/>
                </a:solidFill>
                <a:effectLst/>
                <a:latin typeface="Times New Roman" panose="02020603050405020304" pitchFamily="18" charset="0"/>
                <a:cs typeface="Times New Roman" panose="02020603050405020304" pitchFamily="18" charset="0"/>
              </a:rPr>
              <a:t>The cloud can analyze, interpret, and manipulate the data collected </a:t>
            </a:r>
          </a:p>
          <a:p>
            <a:pPr marL="0" indent="0" algn="l">
              <a:buClrTx/>
              <a:buNone/>
            </a:pPr>
            <a:r>
              <a:rPr lang="en-US" sz="1600" i="0" dirty="0">
                <a:solidFill>
                  <a:schemeClr val="tx1"/>
                </a:solidFill>
                <a:effectLst/>
                <a:latin typeface="Times New Roman" panose="02020603050405020304" pitchFamily="18" charset="0"/>
                <a:cs typeface="Times New Roman" panose="02020603050405020304" pitchFamily="18" charset="0"/>
              </a:rPr>
              <a:t>       from sensors.</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processing: </a:t>
            </a:r>
            <a:r>
              <a:rPr lang="en-US" sz="1600" i="0" dirty="0">
                <a:solidFill>
                  <a:schemeClr val="tx1"/>
                </a:solidFill>
                <a:effectLst/>
                <a:latin typeface="Times New Roman" panose="02020603050405020304" pitchFamily="18" charset="0"/>
                <a:cs typeface="Times New Roman" panose="02020603050405020304" pitchFamily="18" charset="0"/>
              </a:rPr>
              <a:t>The cloud can process the data collected from sensors.</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sorting: </a:t>
            </a:r>
            <a:r>
              <a:rPr lang="en-US" sz="1600" i="0" dirty="0">
                <a:solidFill>
                  <a:schemeClr val="tx1"/>
                </a:solidFill>
                <a:effectLst/>
                <a:latin typeface="Times New Roman" panose="02020603050405020304" pitchFamily="18" charset="0"/>
                <a:cs typeface="Times New Roman" panose="02020603050405020304" pitchFamily="18" charset="0"/>
              </a:rPr>
              <a:t>The cloud can sort the data collected from sensors.</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computing: </a:t>
            </a:r>
            <a:r>
              <a:rPr lang="en-US" sz="1600" i="0" dirty="0">
                <a:solidFill>
                  <a:schemeClr val="tx1"/>
                </a:solidFill>
                <a:effectLst/>
                <a:latin typeface="Times New Roman" panose="02020603050405020304" pitchFamily="18" charset="0"/>
                <a:cs typeface="Times New Roman" panose="02020603050405020304" pitchFamily="18" charset="0"/>
              </a:rPr>
              <a:t>The cloud can compute the data collected from sensors.</a:t>
            </a:r>
          </a:p>
          <a:p>
            <a:pPr algn="l">
              <a:buClrTx/>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Data use: </a:t>
            </a:r>
            <a:r>
              <a:rPr lang="en-US" sz="1600" i="0" dirty="0">
                <a:solidFill>
                  <a:schemeClr val="tx1"/>
                </a:solidFill>
                <a:effectLst/>
                <a:latin typeface="Times New Roman" panose="02020603050405020304" pitchFamily="18" charset="0"/>
                <a:cs typeface="Times New Roman" panose="02020603050405020304" pitchFamily="18" charset="0"/>
              </a:rPr>
              <a:t>The cloud can use the data collected from sensors in other ways.</a:t>
            </a:r>
          </a:p>
          <a:p>
            <a:pPr marL="0" indent="0">
              <a:buNone/>
            </a:pPr>
            <a:endParaRPr lang="en-IN" dirty="0"/>
          </a:p>
        </p:txBody>
      </p:sp>
      <p:pic>
        <p:nvPicPr>
          <p:cNvPr id="5" name="Picture 4">
            <a:extLst>
              <a:ext uri="{FF2B5EF4-FFF2-40B4-BE49-F238E27FC236}">
                <a16:creationId xmlns:a16="http://schemas.microsoft.com/office/drawing/2014/main" id="{5DB6378E-33D5-BF63-746E-8FA2E23A2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827" y="2063391"/>
            <a:ext cx="3462355" cy="3029719"/>
          </a:xfrm>
          <a:prstGeom prst="rect">
            <a:avLst/>
          </a:prstGeom>
        </p:spPr>
      </p:pic>
    </p:spTree>
    <p:extLst>
      <p:ext uri="{BB962C8B-B14F-4D97-AF65-F5344CB8AC3E}">
        <p14:creationId xmlns:p14="http://schemas.microsoft.com/office/powerpoint/2010/main" val="135718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639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AUTOMATIC DAM SHUTTER SYSTEM   </vt:lpstr>
      <vt:lpstr>TABLE OF CONTENTS</vt:lpstr>
      <vt:lpstr>AUTOMATIC DAM SHUTTER SYSTEM </vt:lpstr>
      <vt:lpstr>ESP 32 Microcontroller</vt:lpstr>
      <vt:lpstr>Float Switch Sensor</vt:lpstr>
      <vt:lpstr>Ultrasonic Sensor</vt:lpstr>
      <vt:lpstr>LED Indicators</vt:lpstr>
      <vt:lpstr>Buzzer</vt:lpstr>
      <vt:lpstr>Cloud Storage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SARANKUMAR V</dc:creator>
  <cp:lastModifiedBy>SARANKUMAR V</cp:lastModifiedBy>
  <cp:revision>3</cp:revision>
  <dcterms:created xsi:type="dcterms:W3CDTF">2024-09-29T11:23:16Z</dcterms:created>
  <dcterms:modified xsi:type="dcterms:W3CDTF">2024-09-29T12:54:23Z</dcterms:modified>
</cp:coreProperties>
</file>