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3725" y="1611947"/>
            <a:ext cx="5925820" cy="360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</a:rPr>
              <a:t>Employee</a:t>
            </a:r>
            <a:r>
              <a:rPr dirty="0" sz="3200" spc="-5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Data</a:t>
            </a:r>
            <a:r>
              <a:rPr dirty="0" sz="3200" spc="-7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Analysis</a:t>
            </a:r>
            <a:r>
              <a:rPr dirty="0" sz="3200" spc="-9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using</a:t>
            </a:r>
            <a:r>
              <a:rPr dirty="0" sz="3200" spc="-65">
                <a:solidFill>
                  <a:srgbClr val="0E0E0E"/>
                </a:solidFill>
              </a:rPr>
              <a:t> </a:t>
            </a:r>
            <a:r>
              <a:rPr dirty="0" sz="3200" spc="-1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35250" y="3332797"/>
            <a:ext cx="5505450" cy="14884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960245">
              <a:lnSpc>
                <a:spcPts val="286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NAME:P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.saran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Raj </a:t>
            </a: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NO:312207921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dirty="0" sz="2400" spc="-35">
                <a:latin typeface="Calibri"/>
                <a:cs typeface="Calibri"/>
              </a:rPr>
              <a:t>DEPARTMENT:B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latin typeface="Calibri"/>
                <a:cs typeface="Calibri"/>
              </a:rPr>
              <a:t>COLLEGE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quadie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milleth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college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3614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/>
              <a:t>Modeling</a:t>
            </a:r>
            <a:r>
              <a:rPr dirty="0" spc="-85"/>
              <a:t> </a:t>
            </a:r>
            <a:r>
              <a:rPr dirty="0"/>
              <a:t>involves</a:t>
            </a:r>
            <a:r>
              <a:rPr dirty="0" spc="20"/>
              <a:t> </a:t>
            </a:r>
            <a:r>
              <a:rPr dirty="0"/>
              <a:t>making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representation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something. 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0"/>
              <a:t> tiny,</a:t>
            </a:r>
            <a:r>
              <a:rPr dirty="0" spc="-60"/>
              <a:t> </a:t>
            </a:r>
            <a:r>
              <a:rPr dirty="0"/>
              <a:t>functioning</a:t>
            </a:r>
            <a:r>
              <a:rPr dirty="0" spc="-10"/>
              <a:t> </a:t>
            </a:r>
            <a:r>
              <a:rPr dirty="0"/>
              <a:t>volcano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/>
              <a:t>example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10"/>
              <a:t> modeling. </a:t>
            </a:r>
            <a:r>
              <a:rPr dirty="0" spc="-20"/>
              <a:t>Teachers</a:t>
            </a:r>
            <a:r>
              <a:rPr dirty="0" spc="-35"/>
              <a:t> </a:t>
            </a:r>
            <a:r>
              <a:rPr dirty="0"/>
              <a:t>use</a:t>
            </a:r>
            <a:r>
              <a:rPr dirty="0" spc="-70"/>
              <a:t> </a:t>
            </a:r>
            <a:r>
              <a:rPr dirty="0"/>
              <a:t>modeling</a:t>
            </a:r>
            <a:r>
              <a:rPr dirty="0" spc="-25"/>
              <a:t> </a:t>
            </a:r>
            <a:r>
              <a:rPr dirty="0"/>
              <a:t>when</a:t>
            </a:r>
            <a:r>
              <a:rPr dirty="0" spc="-45"/>
              <a:t> </a:t>
            </a:r>
            <a:r>
              <a:rPr dirty="0"/>
              <a:t>they</a:t>
            </a:r>
            <a:r>
              <a:rPr dirty="0" spc="-65"/>
              <a:t> </a:t>
            </a:r>
            <a:r>
              <a:rPr dirty="0"/>
              <a:t>have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class</a:t>
            </a:r>
            <a:r>
              <a:rPr dirty="0" spc="-35"/>
              <a:t> </a:t>
            </a:r>
            <a:r>
              <a:rPr dirty="0"/>
              <a:t>election</a:t>
            </a:r>
            <a:r>
              <a:rPr dirty="0" spc="-50"/>
              <a:t> </a:t>
            </a:r>
            <a:r>
              <a:rPr dirty="0" spc="-20"/>
              <a:t>that </a:t>
            </a:r>
            <a:r>
              <a:rPr dirty="0" spc="-10"/>
              <a:t>represents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larger</a:t>
            </a:r>
            <a:r>
              <a:rPr dirty="0" spc="-15"/>
              <a:t> </a:t>
            </a:r>
            <a:r>
              <a:rPr dirty="0"/>
              <a:t>one,</a:t>
            </a:r>
            <a:r>
              <a:rPr dirty="0" spc="-55"/>
              <a:t> </a:t>
            </a:r>
            <a:r>
              <a:rPr dirty="0"/>
              <a:t>like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presidential</a:t>
            </a:r>
            <a:r>
              <a:rPr dirty="0" spc="-30"/>
              <a:t> </a:t>
            </a:r>
            <a:r>
              <a:rPr dirty="0"/>
              <a:t>election.</a:t>
            </a:r>
            <a:r>
              <a:rPr dirty="0" spc="-65"/>
              <a:t> </a:t>
            </a:r>
            <a:r>
              <a:rPr dirty="0"/>
              <a:t>Modeling</a:t>
            </a:r>
            <a:r>
              <a:rPr dirty="0" spc="-20"/>
              <a:t> </a:t>
            </a:r>
            <a:r>
              <a:rPr dirty="0" spc="-25"/>
              <a:t>is </a:t>
            </a:r>
            <a:r>
              <a:rPr dirty="0"/>
              <a:t>anything</a:t>
            </a:r>
            <a:r>
              <a:rPr dirty="0" spc="-9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 spc="-10"/>
              <a:t>represents</a:t>
            </a:r>
            <a:r>
              <a:rPr dirty="0" spc="-40"/>
              <a:t> </a:t>
            </a:r>
            <a:r>
              <a:rPr dirty="0"/>
              <a:t>something</a:t>
            </a:r>
            <a:r>
              <a:rPr dirty="0" spc="-30"/>
              <a:t> </a:t>
            </a:r>
            <a:r>
              <a:rPr dirty="0"/>
              <a:t>else,</a:t>
            </a:r>
            <a:r>
              <a:rPr dirty="0" spc="-70"/>
              <a:t> </a:t>
            </a:r>
            <a:r>
              <a:rPr dirty="0"/>
              <a:t>usually</a:t>
            </a:r>
            <a:r>
              <a:rPr dirty="0" spc="-5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10"/>
              <a:t>smaller scale.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133725" y="3137598"/>
            <a:ext cx="550735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Excel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help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results, </a:t>
            </a:r>
            <a:r>
              <a:rPr dirty="0" sz="1800">
                <a:latin typeface="Calibri"/>
                <a:cs typeface="Calibri"/>
              </a:rPr>
              <a:t>including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add-ins,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8924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/>
              <a:t>Data</a:t>
            </a:r>
            <a:r>
              <a:rPr dirty="0" spc="-50"/>
              <a:t> </a:t>
            </a:r>
            <a:r>
              <a:rPr dirty="0" spc="-10"/>
              <a:t>storage:</a:t>
            </a:r>
            <a:r>
              <a:rPr dirty="0" spc="-35"/>
              <a:t> </a:t>
            </a:r>
            <a:r>
              <a:rPr dirty="0" spc="-10"/>
              <a:t>Excel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store</a:t>
            </a:r>
            <a:r>
              <a:rPr dirty="0" spc="-70"/>
              <a:t> </a:t>
            </a:r>
            <a:r>
              <a:rPr dirty="0"/>
              <a:t>large</a:t>
            </a:r>
            <a:r>
              <a:rPr dirty="0" spc="-10"/>
              <a:t> </a:t>
            </a:r>
            <a:r>
              <a:rPr dirty="0"/>
              <a:t>amounts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 spc="-25"/>
              <a:t>in </a:t>
            </a:r>
            <a:r>
              <a:rPr dirty="0" spc="-10"/>
              <a:t>spreadsheets,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store multiple</a:t>
            </a:r>
            <a:r>
              <a:rPr dirty="0" spc="-65"/>
              <a:t> </a:t>
            </a:r>
            <a:r>
              <a:rPr dirty="0"/>
              <a:t>worksheets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single</a:t>
            </a:r>
            <a:r>
              <a:rPr dirty="0" spc="-65"/>
              <a:t> </a:t>
            </a:r>
            <a:r>
              <a:rPr dirty="0" spc="-10"/>
              <a:t>file.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organization:</a:t>
            </a:r>
            <a:r>
              <a:rPr dirty="0" spc="-45"/>
              <a:t> </a:t>
            </a:r>
            <a:r>
              <a:rPr dirty="0"/>
              <a:t>Excel's</a:t>
            </a:r>
            <a:r>
              <a:rPr dirty="0" spc="-35"/>
              <a:t> </a:t>
            </a:r>
            <a:r>
              <a:rPr dirty="0" spc="-20"/>
              <a:t>systematic</a:t>
            </a:r>
            <a:r>
              <a:rPr dirty="0" spc="-85"/>
              <a:t> </a:t>
            </a:r>
            <a:r>
              <a:rPr dirty="0"/>
              <a:t>layout</a:t>
            </a:r>
            <a:r>
              <a:rPr dirty="0" spc="-85"/>
              <a:t> </a:t>
            </a:r>
            <a:r>
              <a:rPr dirty="0"/>
              <a:t>makes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15"/>
              <a:t> </a:t>
            </a:r>
            <a:r>
              <a:rPr dirty="0"/>
              <a:t>easy</a:t>
            </a:r>
            <a:r>
              <a:rPr dirty="0" spc="-5"/>
              <a:t> </a:t>
            </a:r>
            <a:r>
              <a:rPr dirty="0" spc="-25"/>
              <a:t>to </a:t>
            </a:r>
            <a:r>
              <a:rPr dirty="0"/>
              <a:t>work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data,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7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help</a:t>
            </a:r>
            <a:r>
              <a:rPr dirty="0" spc="-40"/>
              <a:t> </a:t>
            </a:r>
            <a:r>
              <a:rPr dirty="0"/>
              <a:t>users</a:t>
            </a:r>
            <a:r>
              <a:rPr dirty="0" spc="-20"/>
              <a:t> </a:t>
            </a:r>
            <a:r>
              <a:rPr dirty="0"/>
              <a:t>sort, </a:t>
            </a:r>
            <a:r>
              <a:rPr dirty="0" spc="-20"/>
              <a:t>filter,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update </a:t>
            </a:r>
            <a:r>
              <a:rPr dirty="0"/>
              <a:t>data.</a:t>
            </a:r>
            <a:r>
              <a:rPr dirty="0" spc="5"/>
              <a:t> </a:t>
            </a:r>
            <a:r>
              <a:rPr dirty="0" spc="-10"/>
              <a:t>Data</a:t>
            </a:r>
            <a:r>
              <a:rPr dirty="0" spc="-25"/>
              <a:t> </a:t>
            </a:r>
            <a:r>
              <a:rPr dirty="0"/>
              <a:t>analysis:</a:t>
            </a:r>
            <a:r>
              <a:rPr dirty="0" spc="-20"/>
              <a:t> </a:t>
            </a:r>
            <a:r>
              <a:rPr dirty="0"/>
              <a:t>Excel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 spc="-10"/>
              <a:t>perform</a:t>
            </a:r>
            <a:r>
              <a:rPr dirty="0" spc="-75"/>
              <a:t> </a:t>
            </a:r>
            <a:r>
              <a:rPr dirty="0" spc="-10"/>
              <a:t>calculations</a:t>
            </a:r>
            <a:r>
              <a:rPr dirty="0" spc="-8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 spc="-20"/>
              <a:t>data</a:t>
            </a:r>
            <a:r>
              <a:rPr dirty="0" spc="500"/>
              <a:t> </a:t>
            </a:r>
            <a:r>
              <a:rPr dirty="0"/>
              <a:t>using</a:t>
            </a:r>
            <a:r>
              <a:rPr dirty="0" spc="-10"/>
              <a:t> built-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functions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45"/>
              <a:t> </a:t>
            </a:r>
            <a:r>
              <a:rPr dirty="0" spc="-10"/>
              <a:t>formulas,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help</a:t>
            </a:r>
            <a:r>
              <a:rPr dirty="0" spc="-25"/>
              <a:t> </a:t>
            </a:r>
            <a:r>
              <a:rPr dirty="0" spc="-10"/>
              <a:t>users visualize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analyze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using</a:t>
            </a:r>
            <a:r>
              <a:rPr dirty="0" spc="-40"/>
              <a:t> </a:t>
            </a:r>
            <a:r>
              <a:rPr dirty="0" spc="-10"/>
              <a:t>features</a:t>
            </a:r>
            <a:r>
              <a:rPr dirty="0" spc="-40"/>
              <a:t> </a:t>
            </a:r>
            <a:r>
              <a:rPr dirty="0"/>
              <a:t>like</a:t>
            </a:r>
            <a:r>
              <a:rPr dirty="0" spc="-20"/>
              <a:t> </a:t>
            </a:r>
            <a:r>
              <a:rPr dirty="0"/>
              <a:t>charts,</a:t>
            </a:r>
            <a:r>
              <a:rPr dirty="0" spc="-85"/>
              <a:t> </a:t>
            </a:r>
            <a:r>
              <a:rPr dirty="0" spc="-10"/>
              <a:t>graphs,</a:t>
            </a:r>
            <a:r>
              <a:rPr dirty="0" spc="50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pivot</a:t>
            </a:r>
            <a:r>
              <a:rPr dirty="0" spc="-70"/>
              <a:t> </a:t>
            </a:r>
            <a:r>
              <a:rPr dirty="0"/>
              <a:t>tables.</a:t>
            </a:r>
            <a:r>
              <a:rPr dirty="0" spc="-70"/>
              <a:t> </a:t>
            </a:r>
            <a:r>
              <a:rPr dirty="0"/>
              <a:t>Collaboration:</a:t>
            </a:r>
            <a:r>
              <a:rPr dirty="0" spc="-20"/>
              <a:t> </a:t>
            </a:r>
            <a:r>
              <a:rPr dirty="0" spc="-10"/>
              <a:t>Excel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-60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 spc="-25"/>
              <a:t>for </a:t>
            </a:r>
            <a:r>
              <a:rPr dirty="0" spc="-10"/>
              <a:t>collaborative</a:t>
            </a:r>
            <a:r>
              <a:rPr dirty="0" spc="-55"/>
              <a:t> </a:t>
            </a:r>
            <a:r>
              <a:rPr dirty="0"/>
              <a:t>work.</a:t>
            </a:r>
            <a:r>
              <a:rPr dirty="0" spc="-60"/>
              <a:t> </a:t>
            </a:r>
            <a:r>
              <a:rPr dirty="0"/>
              <a:t>Automation:</a:t>
            </a:r>
            <a:r>
              <a:rPr dirty="0" spc="-15"/>
              <a:t> </a:t>
            </a:r>
            <a:r>
              <a:rPr dirty="0" spc="-10"/>
              <a:t>Excel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 spc="-10"/>
              <a:t>automate</a:t>
            </a:r>
            <a:r>
              <a:rPr dirty="0" spc="-60"/>
              <a:t> </a:t>
            </a:r>
            <a:r>
              <a:rPr dirty="0" spc="-10"/>
              <a:t>tasks.</a:t>
            </a:r>
          </a:p>
          <a:p>
            <a:pPr marL="12700" marR="410845">
              <a:lnSpc>
                <a:spcPts val="2100"/>
              </a:lnSpc>
              <a:spcBef>
                <a:spcPts val="145"/>
              </a:spcBef>
            </a:pPr>
            <a:r>
              <a:rPr dirty="0"/>
              <a:t>Excel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also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useful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simple</a:t>
            </a:r>
            <a:r>
              <a:rPr dirty="0" spc="-5"/>
              <a:t> </a:t>
            </a:r>
            <a:r>
              <a:rPr dirty="0" spc="-10"/>
              <a:t>calculations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tracking information.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84885" y="1800923"/>
            <a:ext cx="5386070" cy="14065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10">
                <a:latin typeface="Calibri"/>
                <a:cs typeface="Calibri"/>
              </a:rPr>
              <a:t> statement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document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scope </a:t>
            </a:r>
            <a:r>
              <a:rPr dirty="0" sz="1800">
                <a:latin typeface="Calibri"/>
                <a:cs typeface="Calibri"/>
              </a:rPr>
              <a:t>of a</a:t>
            </a:r>
            <a:r>
              <a:rPr dirty="0" sz="1800" spc="-10">
                <a:latin typeface="Calibri"/>
                <a:cs typeface="Calibri"/>
              </a:rPr>
              <a:t> project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outlines 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requirements, </a:t>
            </a:r>
            <a:r>
              <a:rPr dirty="0" sz="1800">
                <a:latin typeface="Calibri"/>
                <a:cs typeface="Calibri"/>
              </a:rPr>
              <a:t>responsibilities,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deliverables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success.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statement,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work,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reference.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70292" y="2160206"/>
            <a:ext cx="2082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8075" rIns="0" bIns="0" rtlCol="0" vert="horz">
            <a:spAutoFit/>
          </a:bodyPr>
          <a:lstStyle/>
          <a:p>
            <a:pPr marL="3810" marR="5080">
              <a:lnSpc>
                <a:spcPct val="100099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40"/>
              <a:t> </a:t>
            </a:r>
            <a:r>
              <a:rPr dirty="0"/>
              <a:t>project</a:t>
            </a:r>
            <a:r>
              <a:rPr dirty="0" spc="25"/>
              <a:t> </a:t>
            </a:r>
            <a:r>
              <a:rPr dirty="0" spc="-25"/>
              <a:t>overview,</a:t>
            </a:r>
            <a:r>
              <a:rPr dirty="0" spc="-45"/>
              <a:t> </a:t>
            </a:r>
            <a:r>
              <a:rPr dirty="0"/>
              <a:t>also</a:t>
            </a:r>
            <a:r>
              <a:rPr dirty="0" spc="-15"/>
              <a:t> </a:t>
            </a:r>
            <a:r>
              <a:rPr dirty="0"/>
              <a:t>known</a:t>
            </a:r>
            <a:r>
              <a:rPr dirty="0" spc="-20"/>
              <a:t> </a:t>
            </a:r>
            <a:r>
              <a:rPr dirty="0"/>
              <a:t>as a</a:t>
            </a:r>
            <a:r>
              <a:rPr dirty="0" spc="-10"/>
              <a:t> project</a:t>
            </a:r>
            <a:r>
              <a:rPr dirty="0" spc="-45"/>
              <a:t> </a:t>
            </a:r>
            <a:r>
              <a:rPr dirty="0" spc="-10"/>
              <a:t>summary,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 spc="-50"/>
              <a:t>a </a:t>
            </a:r>
            <a:r>
              <a:rPr dirty="0"/>
              <a:t>document</a:t>
            </a:r>
            <a:r>
              <a:rPr dirty="0" spc="-75"/>
              <a:t> </a:t>
            </a:r>
            <a:r>
              <a:rPr dirty="0"/>
              <a:t>that provides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concise </a:t>
            </a:r>
            <a:r>
              <a:rPr dirty="0" spc="-10"/>
              <a:t>description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project's </a:t>
            </a:r>
            <a:r>
              <a:rPr dirty="0"/>
              <a:t>goals,</a:t>
            </a:r>
            <a:r>
              <a:rPr dirty="0" spc="-10"/>
              <a:t> </a:t>
            </a:r>
            <a:r>
              <a:rPr dirty="0"/>
              <a:t>objectives,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how</a:t>
            </a:r>
            <a:r>
              <a:rPr dirty="0" spc="-20"/>
              <a:t> </a:t>
            </a:r>
            <a:r>
              <a:rPr dirty="0"/>
              <a:t>they</a:t>
            </a:r>
            <a:r>
              <a:rPr dirty="0" spc="-6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-70"/>
              <a:t> </a:t>
            </a:r>
            <a:r>
              <a:rPr dirty="0"/>
              <a:t>achieved.</a:t>
            </a:r>
            <a:r>
              <a:rPr dirty="0" spc="25"/>
              <a:t> </a:t>
            </a:r>
            <a:r>
              <a:rPr dirty="0"/>
              <a:t>It's</a:t>
            </a:r>
            <a:r>
              <a:rPr dirty="0" spc="-30"/>
              <a:t> </a:t>
            </a:r>
            <a:r>
              <a:rPr dirty="0" spc="-10"/>
              <a:t>usually </a:t>
            </a:r>
            <a:r>
              <a:rPr dirty="0"/>
              <a:t>written</a:t>
            </a:r>
            <a:r>
              <a:rPr dirty="0" spc="50"/>
              <a:t> </a:t>
            </a:r>
            <a:r>
              <a:rPr dirty="0"/>
              <a:t>at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10"/>
              <a:t>beginning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project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-10"/>
              <a:t>intended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simplify complex</a:t>
            </a:r>
            <a:r>
              <a:rPr dirty="0" spc="-95"/>
              <a:t> </a:t>
            </a:r>
            <a:r>
              <a:rPr dirty="0"/>
              <a:t>information</a:t>
            </a:r>
            <a:r>
              <a:rPr dirty="0" spc="-50"/>
              <a:t> </a:t>
            </a:r>
            <a:r>
              <a:rPr dirty="0"/>
              <a:t>into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single document</a:t>
            </a:r>
            <a:r>
              <a:rPr dirty="0" spc="-70"/>
              <a:t> </a:t>
            </a:r>
            <a:r>
              <a:rPr dirty="0"/>
              <a:t>that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65"/>
              <a:t> </a:t>
            </a:r>
            <a:r>
              <a:rPr dirty="0" spc="-10"/>
              <a:t>easily </a:t>
            </a:r>
            <a:r>
              <a:rPr dirty="0"/>
              <a:t>managed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presented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10"/>
              <a:t>clients,</a:t>
            </a:r>
            <a:r>
              <a:rPr dirty="0" spc="-80"/>
              <a:t> </a:t>
            </a:r>
            <a:r>
              <a:rPr dirty="0"/>
              <a:t>team</a:t>
            </a:r>
            <a:r>
              <a:rPr dirty="0" spc="-25"/>
              <a:t> </a:t>
            </a:r>
            <a:r>
              <a:rPr dirty="0"/>
              <a:t>members,</a:t>
            </a:r>
            <a:r>
              <a:rPr dirty="0" spc="-15"/>
              <a:t> </a:t>
            </a:r>
            <a:r>
              <a:rPr dirty="0" spc="-25"/>
              <a:t>an</a:t>
            </a:r>
            <a:r>
              <a:rPr dirty="0" spc="-25">
                <a:solidFill>
                  <a:srgbClr val="EDEFFF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82632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T</a:t>
            </a:r>
            <a:r>
              <a:rPr dirty="0" sz="3200" spc="-35">
                <a:latin typeface="Trebuchet MS"/>
                <a:cs typeface="Trebuchet MS"/>
              </a:rPr>
              <a:t>H</a:t>
            </a:r>
            <a:r>
              <a:rPr dirty="0" sz="3200" spc="-1555">
                <a:latin typeface="Trebuchet MS"/>
                <a:cs typeface="Trebuchet MS"/>
              </a:rPr>
              <a:t>E</a:t>
            </a:r>
            <a:r>
              <a:rPr dirty="0" sz="1800" spc="-5" b="0">
                <a:latin typeface="Calibri"/>
                <a:cs typeface="Calibri"/>
              </a:rPr>
              <a:t>I</a:t>
            </a:r>
            <a:r>
              <a:rPr dirty="0" sz="1800" b="0">
                <a:latin typeface="Calibri"/>
                <a:cs typeface="Calibri"/>
              </a:rPr>
              <a:t>n </a:t>
            </a:r>
            <a:r>
              <a:rPr dirty="0" sz="1800" spc="-280" b="0">
                <a:latin typeface="Calibri"/>
                <a:cs typeface="Calibri"/>
              </a:rPr>
              <a:t>p</a:t>
            </a:r>
            <a:r>
              <a:rPr dirty="0" sz="3200" spc="-1560">
                <a:latin typeface="Trebuchet MS"/>
                <a:cs typeface="Trebuchet MS"/>
              </a:rPr>
              <a:t>E</a:t>
            </a:r>
            <a:r>
              <a:rPr dirty="0" sz="1800" spc="-40" b="0">
                <a:latin typeface="Calibri"/>
                <a:cs typeface="Calibri"/>
              </a:rPr>
              <a:t>r</a:t>
            </a:r>
            <a:r>
              <a:rPr dirty="0" sz="1800" spc="-65" b="0">
                <a:latin typeface="Calibri"/>
                <a:cs typeface="Calibri"/>
              </a:rPr>
              <a:t>o</a:t>
            </a:r>
            <a:r>
              <a:rPr dirty="0" sz="1800" spc="-950" b="0">
                <a:latin typeface="Calibri"/>
                <a:cs typeface="Calibri"/>
              </a:rPr>
              <a:t>d</a:t>
            </a:r>
            <a:r>
              <a:rPr dirty="0" sz="3200" spc="-1215">
                <a:latin typeface="Trebuchet MS"/>
                <a:cs typeface="Trebuchet MS"/>
              </a:rPr>
              <a:t>N</a:t>
            </a:r>
            <a:r>
              <a:rPr dirty="0" sz="1800" spc="15" b="0">
                <a:latin typeface="Calibri"/>
                <a:cs typeface="Calibri"/>
              </a:rPr>
              <a:t>u</a:t>
            </a:r>
            <a:r>
              <a:rPr dirty="0" sz="1800" spc="-540" b="0">
                <a:latin typeface="Calibri"/>
                <a:cs typeface="Calibri"/>
              </a:rPr>
              <a:t>c</a:t>
            </a:r>
            <a:r>
              <a:rPr dirty="0" sz="3200" spc="-1580">
                <a:latin typeface="Trebuchet MS"/>
                <a:cs typeface="Trebuchet MS"/>
              </a:rPr>
              <a:t>D</a:t>
            </a:r>
            <a:r>
              <a:rPr dirty="0" sz="1800" spc="-10" b="0">
                <a:latin typeface="Calibri"/>
                <a:cs typeface="Calibri"/>
              </a:rPr>
              <a:t>t</a:t>
            </a:r>
            <a:r>
              <a:rPr dirty="0" sz="1800" spc="-30" b="0">
                <a:latin typeface="Calibri"/>
                <a:cs typeface="Calibri"/>
              </a:rPr>
              <a:t> </a:t>
            </a:r>
            <a:r>
              <a:rPr dirty="0" sz="1800" spc="20" b="0">
                <a:latin typeface="Calibri"/>
                <a:cs typeface="Calibri"/>
              </a:rPr>
              <a:t>d</a:t>
            </a:r>
            <a:r>
              <a:rPr dirty="0" sz="1800" spc="-370" b="0">
                <a:latin typeface="Calibri"/>
                <a:cs typeface="Calibri"/>
              </a:rPr>
              <a:t>e</a:t>
            </a:r>
            <a:r>
              <a:rPr dirty="0" sz="3200" spc="-1839">
                <a:latin typeface="Trebuchet MS"/>
                <a:cs typeface="Trebuchet MS"/>
              </a:rPr>
              <a:t>U</a:t>
            </a:r>
            <a:r>
              <a:rPr dirty="0" sz="1800" spc="5" b="0">
                <a:latin typeface="Calibri"/>
                <a:cs typeface="Calibri"/>
              </a:rPr>
              <a:t>v</a:t>
            </a:r>
            <a:r>
              <a:rPr dirty="0" sz="1800" spc="-5" b="0">
                <a:latin typeface="Calibri"/>
                <a:cs typeface="Calibri"/>
              </a:rPr>
              <a:t>e</a:t>
            </a:r>
            <a:r>
              <a:rPr dirty="0" sz="1800" spc="-325" b="0">
                <a:latin typeface="Calibri"/>
                <a:cs typeface="Calibri"/>
              </a:rPr>
              <a:t>l</a:t>
            </a:r>
            <a:r>
              <a:rPr dirty="0" sz="3200" spc="-1380">
                <a:latin typeface="Trebuchet MS"/>
                <a:cs typeface="Trebuchet MS"/>
              </a:rPr>
              <a:t>S</a:t>
            </a:r>
            <a:r>
              <a:rPr dirty="0" sz="1800" spc="15" b="0">
                <a:latin typeface="Calibri"/>
                <a:cs typeface="Calibri"/>
              </a:rPr>
              <a:t>o</a:t>
            </a:r>
            <a:r>
              <a:rPr dirty="0" sz="1800" spc="-570" b="0">
                <a:latin typeface="Calibri"/>
                <a:cs typeface="Calibri"/>
              </a:rPr>
              <a:t>p</a:t>
            </a:r>
            <a:r>
              <a:rPr dirty="0" sz="3200" spc="-1340">
                <a:latin typeface="Trebuchet MS"/>
                <a:cs typeface="Trebuchet MS"/>
              </a:rPr>
              <a:t>E</a:t>
            </a:r>
            <a:r>
              <a:rPr dirty="0" sz="1800" spc="-150" b="0">
                <a:latin typeface="Calibri"/>
                <a:cs typeface="Calibri"/>
              </a:rPr>
              <a:t>m</a:t>
            </a:r>
            <a:r>
              <a:rPr dirty="0" sz="3200" spc="-1764">
                <a:latin typeface="Trebuchet MS"/>
                <a:cs typeface="Trebuchet MS"/>
              </a:rPr>
              <a:t>R</a:t>
            </a:r>
            <a:r>
              <a:rPr dirty="0" sz="1800" spc="-15" b="0">
                <a:latin typeface="Calibri"/>
                <a:cs typeface="Calibri"/>
              </a:rPr>
              <a:t>e</a:t>
            </a:r>
            <a:r>
              <a:rPr dirty="0" sz="1800" spc="-114" b="0">
                <a:latin typeface="Calibri"/>
                <a:cs typeface="Calibri"/>
              </a:rPr>
              <a:t>n</a:t>
            </a:r>
            <a:r>
              <a:rPr dirty="0" sz="3200" spc="-1600">
                <a:latin typeface="Trebuchet MS"/>
                <a:cs typeface="Trebuchet MS"/>
              </a:rPr>
              <a:t>S</a:t>
            </a:r>
            <a:r>
              <a:rPr dirty="0" sz="1800" spc="-5" b="0">
                <a:latin typeface="Calibri"/>
                <a:cs typeface="Calibri"/>
              </a:rPr>
              <a:t>t,</a:t>
            </a:r>
            <a:r>
              <a:rPr dirty="0" sz="1800" spc="40" b="0">
                <a:latin typeface="Calibri"/>
                <a:cs typeface="Calibri"/>
              </a:rPr>
              <a:t> </a:t>
            </a:r>
            <a:r>
              <a:rPr dirty="0" sz="1800" spc="-780" b="0">
                <a:latin typeface="Calibri"/>
                <a:cs typeface="Calibri"/>
              </a:rPr>
              <a:t>a</a:t>
            </a:r>
            <a:r>
              <a:rPr dirty="0" sz="3200" spc="-690">
                <a:latin typeface="Trebuchet MS"/>
                <a:cs typeface="Trebuchet MS"/>
              </a:rPr>
              <a:t>?</a:t>
            </a:r>
            <a:r>
              <a:rPr dirty="0" sz="1800" spc="-10" b="0">
                <a:latin typeface="Calibri"/>
                <a:cs typeface="Calibri"/>
              </a:rPr>
              <a:t>n</a:t>
            </a:r>
            <a:r>
              <a:rPr dirty="0" sz="1800" b="0">
                <a:latin typeface="Calibri"/>
                <a:cs typeface="Calibri"/>
              </a:rPr>
              <a:t> end user</a:t>
            </a:r>
            <a:r>
              <a:rPr dirty="0" sz="1800" spc="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(sometimes</a:t>
            </a:r>
            <a:r>
              <a:rPr dirty="0" sz="1800" spc="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end-</a:t>
            </a:r>
            <a:r>
              <a:rPr dirty="0" sz="1800" spc="-10" b="0">
                <a:latin typeface="Calibri"/>
                <a:cs typeface="Calibri"/>
              </a:rPr>
              <a:t>user)[a]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133725" y="1333817"/>
            <a:ext cx="5931535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ultimately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intended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ultimately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use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product.[1][2][3]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stands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contrast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who </a:t>
            </a:r>
            <a:r>
              <a:rPr dirty="0" sz="1800">
                <a:latin typeface="Calibri"/>
                <a:cs typeface="Calibri"/>
              </a:rPr>
              <a:t>support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maintain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product,[4]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sysops, system administrators,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database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administrators,[5]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 </a:t>
            </a:r>
            <a:r>
              <a:rPr dirty="0" sz="1800">
                <a:latin typeface="Calibri"/>
                <a:cs typeface="Calibri"/>
              </a:rPr>
              <a:t>technology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(IT)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experts,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software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 technicians.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typically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 understanding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product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designers,[6]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easily </a:t>
            </a:r>
            <a:r>
              <a:rPr dirty="0" sz="1800">
                <a:latin typeface="Calibri"/>
                <a:cs typeface="Calibri"/>
              </a:rPr>
              <a:t>overlooked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forgotten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designers: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leading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 creating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customer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satisfaction.[2]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 technology,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customers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sense—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typically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customer.[7]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large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retail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corporation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buys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package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its </a:t>
            </a:r>
            <a:r>
              <a:rPr dirty="0" sz="1800" spc="-10">
                <a:latin typeface="Calibri"/>
                <a:cs typeface="Calibri"/>
              </a:rPr>
              <a:t>employees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though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large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retail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corporation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was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customer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purchased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software,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are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employees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company,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at </a:t>
            </a:r>
            <a:r>
              <a:rPr dirty="0" sz="1800" spc="-1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6804" rIns="0" bIns="0" rtlCol="0" vert="horz">
            <a:spAutoFit/>
          </a:bodyPr>
          <a:lstStyle/>
          <a:p>
            <a:pPr marL="3810" marR="5080">
              <a:lnSpc>
                <a:spcPct val="100800"/>
              </a:lnSpc>
              <a:spcBef>
                <a:spcPts val="85"/>
              </a:spcBef>
            </a:pPr>
            <a:r>
              <a:rPr dirty="0" spc="-20"/>
              <a:t>Your </a:t>
            </a:r>
            <a:r>
              <a:rPr dirty="0"/>
              <a:t>value</a:t>
            </a:r>
            <a:r>
              <a:rPr dirty="0" spc="15"/>
              <a:t> </a:t>
            </a:r>
            <a:r>
              <a:rPr dirty="0" spc="-10"/>
              <a:t>proposition</a:t>
            </a:r>
            <a:r>
              <a:rPr dirty="0" spc="-35"/>
              <a:t> </a:t>
            </a:r>
            <a:r>
              <a:rPr dirty="0"/>
              <a:t>goes</a:t>
            </a:r>
            <a:r>
              <a:rPr dirty="0" spc="-20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problems</a:t>
            </a:r>
            <a:r>
              <a:rPr dirty="0" spc="-85"/>
              <a:t> </a:t>
            </a:r>
            <a:r>
              <a:rPr dirty="0"/>
              <a:t>you</a:t>
            </a:r>
            <a:r>
              <a:rPr dirty="0" spc="-35"/>
              <a:t> </a:t>
            </a:r>
            <a:r>
              <a:rPr dirty="0" spc="-20"/>
              <a:t>want</a:t>
            </a:r>
            <a:r>
              <a:rPr dirty="0" spc="50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solve for</a:t>
            </a:r>
            <a:r>
              <a:rPr dirty="0" spc="-25"/>
              <a:t> </a:t>
            </a:r>
            <a:r>
              <a:rPr dirty="0" spc="-10"/>
              <a:t>buyers,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what</a:t>
            </a:r>
            <a:r>
              <a:rPr dirty="0" spc="-75"/>
              <a:t> </a:t>
            </a:r>
            <a:r>
              <a:rPr dirty="0"/>
              <a:t>makes</a:t>
            </a:r>
            <a:r>
              <a:rPr dirty="0" spc="-25"/>
              <a:t> </a:t>
            </a:r>
            <a:r>
              <a:rPr dirty="0"/>
              <a:t>your</a:t>
            </a:r>
            <a:r>
              <a:rPr dirty="0" spc="-25"/>
              <a:t> </a:t>
            </a:r>
            <a:r>
              <a:rPr dirty="0"/>
              <a:t>product</a:t>
            </a:r>
            <a:r>
              <a:rPr dirty="0" spc="-5"/>
              <a:t> </a:t>
            </a:r>
            <a:r>
              <a:rPr dirty="0"/>
              <a:t>or</a:t>
            </a:r>
            <a:r>
              <a:rPr dirty="0" spc="-95"/>
              <a:t> </a:t>
            </a:r>
            <a:r>
              <a:rPr dirty="0"/>
              <a:t>service</a:t>
            </a:r>
            <a:r>
              <a:rPr dirty="0" spc="-60"/>
              <a:t> </a:t>
            </a:r>
            <a:r>
              <a:rPr dirty="0" spc="-25"/>
              <a:t>the </a:t>
            </a:r>
            <a:r>
              <a:rPr dirty="0" spc="-10"/>
              <a:t>perfect</a:t>
            </a:r>
            <a:r>
              <a:rPr dirty="0" spc="-55"/>
              <a:t> </a:t>
            </a:r>
            <a:r>
              <a:rPr dirty="0"/>
              <a:t>solution.</a:t>
            </a:r>
            <a:r>
              <a:rPr dirty="0" spc="2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its</a:t>
            </a:r>
            <a:r>
              <a:rPr dirty="0" spc="-85"/>
              <a:t> </a:t>
            </a:r>
            <a:r>
              <a:rPr dirty="0"/>
              <a:t>simplest</a:t>
            </a:r>
            <a:r>
              <a:rPr dirty="0" spc="-50"/>
              <a:t> </a:t>
            </a:r>
            <a:r>
              <a:rPr dirty="0"/>
              <a:t>terms,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Value</a:t>
            </a:r>
            <a:r>
              <a:rPr dirty="0" spc="25"/>
              <a:t> </a:t>
            </a:r>
            <a:r>
              <a:rPr dirty="0" spc="-10"/>
              <a:t>Proposition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50"/>
              <a:t>a </a:t>
            </a:r>
            <a:r>
              <a:rPr dirty="0"/>
              <a:t>positioning</a:t>
            </a:r>
            <a:r>
              <a:rPr dirty="0" spc="-35"/>
              <a:t> </a:t>
            </a:r>
            <a:r>
              <a:rPr dirty="0" spc="-10"/>
              <a:t>statement</a:t>
            </a:r>
            <a:r>
              <a:rPr dirty="0" spc="-20"/>
              <a:t> </a:t>
            </a:r>
            <a:r>
              <a:rPr dirty="0"/>
              <a:t>that</a:t>
            </a:r>
            <a:r>
              <a:rPr dirty="0" spc="-80"/>
              <a:t> </a:t>
            </a:r>
            <a:r>
              <a:rPr dirty="0"/>
              <a:t>explains</a:t>
            </a:r>
            <a:r>
              <a:rPr dirty="0" spc="-40"/>
              <a:t> </a:t>
            </a:r>
            <a:r>
              <a:rPr dirty="0"/>
              <a:t>what</a:t>
            </a:r>
            <a:r>
              <a:rPr dirty="0" spc="-20"/>
              <a:t> </a:t>
            </a:r>
            <a:r>
              <a:rPr dirty="0" spc="-10"/>
              <a:t>benefit</a:t>
            </a:r>
            <a:r>
              <a:rPr dirty="0" spc="-80"/>
              <a:t> </a:t>
            </a:r>
            <a:r>
              <a:rPr dirty="0"/>
              <a:t>you</a:t>
            </a:r>
            <a:r>
              <a:rPr dirty="0" spc="-60"/>
              <a:t> </a:t>
            </a:r>
            <a:r>
              <a:rPr dirty="0" spc="-10"/>
              <a:t>provide</a:t>
            </a:r>
          </a:p>
          <a:p>
            <a:pPr marL="3747135">
              <a:lnSpc>
                <a:spcPct val="100000"/>
              </a:lnSpc>
              <a:spcBef>
                <a:spcPts val="15"/>
              </a:spcBef>
            </a:pPr>
            <a:r>
              <a:rPr dirty="0" spc="-50">
                <a:solidFill>
                  <a:srgbClr val="E8E8E8"/>
                </a:solidFill>
              </a:rPr>
              <a:t>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4835" y="2569527"/>
            <a:ext cx="566737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dataset, or</a:t>
            </a:r>
            <a:r>
              <a:rPr dirty="0" sz="1800" spc="-9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set,</a:t>
            </a:r>
            <a:r>
              <a:rPr dirty="0" sz="1800" spc="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is a</a:t>
            </a:r>
            <a:r>
              <a:rPr dirty="0" sz="18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structured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collection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dirty="0" sz="18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that </a:t>
            </a:r>
            <a:r>
              <a:rPr dirty="0" sz="1800" spc="-25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organized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together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dirty="0" sz="1800" spc="-2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dirty="0" sz="1800" spc="-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purpose and</a:t>
            </a:r>
            <a:r>
              <a:rPr dirty="0" sz="18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related</a:t>
            </a:r>
            <a:r>
              <a:rPr dirty="0" sz="1800" spc="-5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the same</a:t>
            </a:r>
            <a:r>
              <a:rPr dirty="0" sz="1800" spc="-7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subject.</a:t>
            </a:r>
            <a:r>
              <a:rPr dirty="0" sz="1800" spc="-2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Datasets</a:t>
            </a:r>
            <a:r>
              <a:rPr dirty="0" sz="1800" spc="-9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dirty="0" sz="1800" spc="-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different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types</a:t>
            </a:r>
            <a:r>
              <a:rPr dirty="0" sz="1800" spc="-7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information,</a:t>
            </a:r>
            <a:r>
              <a:rPr dirty="0" sz="1800" spc="-4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such</a:t>
            </a:r>
            <a:r>
              <a:rPr dirty="0" sz="1800" spc="-2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dirty="0" sz="1800" spc="-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numbers,</a:t>
            </a:r>
            <a:r>
              <a:rPr dirty="0" sz="1800" spc="-5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text,</a:t>
            </a:r>
            <a:r>
              <a:rPr dirty="0" sz="1800" spc="-4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images,</a:t>
            </a:r>
            <a:r>
              <a:rPr dirty="0" sz="1800" spc="-5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videos,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audio,</a:t>
            </a:r>
            <a:r>
              <a:rPr dirty="0" sz="1800" spc="-6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dirty="0" sz="18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dirty="0" sz="1800" spc="-3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dirty="0" sz="1800" spc="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dirty="0" sz="18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dirty="0" sz="1800" spc="-3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various</a:t>
            </a:r>
            <a:r>
              <a:rPr dirty="0" sz="1800" spc="-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alibri"/>
                <a:cs typeface="Calibri"/>
              </a:rPr>
              <a:t>formats,</a:t>
            </a:r>
            <a:r>
              <a:rPr dirty="0" sz="1800" spc="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such</a:t>
            </a:r>
            <a:r>
              <a:rPr dirty="0" sz="1800" spc="-3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dirty="0" sz="1800" spc="-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CSV,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JSON,</a:t>
            </a:r>
            <a:r>
              <a:rPr dirty="0" sz="1800" spc="-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alibri"/>
                <a:cs typeface="Calibri"/>
              </a:rPr>
              <a:t>SQL.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111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/>
              <a:t>Data</a:t>
            </a:r>
            <a:r>
              <a:rPr dirty="0" spc="-50"/>
              <a:t> </a:t>
            </a:r>
            <a:r>
              <a:rPr dirty="0" spc="-10"/>
              <a:t>storage:</a:t>
            </a:r>
            <a:r>
              <a:rPr dirty="0" spc="-35"/>
              <a:t> </a:t>
            </a:r>
            <a:r>
              <a:rPr dirty="0" spc="-10"/>
              <a:t>Excel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store</a:t>
            </a:r>
            <a:r>
              <a:rPr dirty="0" spc="-70"/>
              <a:t> </a:t>
            </a:r>
            <a:r>
              <a:rPr dirty="0"/>
              <a:t>large</a:t>
            </a:r>
            <a:r>
              <a:rPr dirty="0" spc="-10"/>
              <a:t> </a:t>
            </a:r>
            <a:r>
              <a:rPr dirty="0"/>
              <a:t>amounts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 spc="-25"/>
              <a:t>in </a:t>
            </a:r>
            <a:r>
              <a:rPr dirty="0" spc="-10"/>
              <a:t>spreadsheets,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store multiple</a:t>
            </a:r>
            <a:r>
              <a:rPr dirty="0" spc="-65"/>
              <a:t> </a:t>
            </a:r>
            <a:r>
              <a:rPr dirty="0"/>
              <a:t>worksheets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single</a:t>
            </a:r>
            <a:r>
              <a:rPr dirty="0" spc="-65"/>
              <a:t> </a:t>
            </a:r>
            <a:r>
              <a:rPr dirty="0" spc="-10"/>
              <a:t>file.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organization:</a:t>
            </a:r>
            <a:r>
              <a:rPr dirty="0" spc="-45"/>
              <a:t> </a:t>
            </a:r>
            <a:r>
              <a:rPr dirty="0"/>
              <a:t>Excel's</a:t>
            </a:r>
            <a:r>
              <a:rPr dirty="0" spc="-35"/>
              <a:t> </a:t>
            </a:r>
            <a:r>
              <a:rPr dirty="0" spc="-20"/>
              <a:t>systematic</a:t>
            </a:r>
            <a:r>
              <a:rPr dirty="0" spc="-85"/>
              <a:t> </a:t>
            </a:r>
            <a:r>
              <a:rPr dirty="0"/>
              <a:t>layout</a:t>
            </a:r>
            <a:r>
              <a:rPr dirty="0" spc="-85"/>
              <a:t> </a:t>
            </a:r>
            <a:r>
              <a:rPr dirty="0"/>
              <a:t>makes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15"/>
              <a:t> </a:t>
            </a:r>
            <a:r>
              <a:rPr dirty="0"/>
              <a:t>easy</a:t>
            </a:r>
            <a:r>
              <a:rPr dirty="0" spc="-5"/>
              <a:t> </a:t>
            </a:r>
            <a:r>
              <a:rPr dirty="0" spc="-25"/>
              <a:t>to </a:t>
            </a:r>
            <a:r>
              <a:rPr dirty="0"/>
              <a:t>work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data,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7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help</a:t>
            </a:r>
            <a:r>
              <a:rPr dirty="0" spc="-40"/>
              <a:t> </a:t>
            </a:r>
            <a:r>
              <a:rPr dirty="0"/>
              <a:t>users</a:t>
            </a:r>
            <a:r>
              <a:rPr dirty="0" spc="-20"/>
              <a:t> </a:t>
            </a:r>
            <a:r>
              <a:rPr dirty="0"/>
              <a:t>sort, </a:t>
            </a:r>
            <a:r>
              <a:rPr dirty="0" spc="-20"/>
              <a:t>filter,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update data.</a:t>
            </a:r>
          </a:p>
          <a:p>
            <a:pPr marL="12700">
              <a:lnSpc>
                <a:spcPts val="2100"/>
              </a:lnSpc>
            </a:pP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analysis:</a:t>
            </a:r>
            <a:r>
              <a:rPr dirty="0" spc="-35"/>
              <a:t> </a:t>
            </a:r>
            <a:r>
              <a:rPr dirty="0" spc="-10"/>
              <a:t>Excel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perform</a:t>
            </a:r>
            <a:r>
              <a:rPr dirty="0" spc="-25"/>
              <a:t> </a:t>
            </a:r>
            <a:r>
              <a:rPr dirty="0" spc="-10"/>
              <a:t>calculations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15"/>
              <a:t> </a:t>
            </a:r>
            <a:r>
              <a:rPr dirty="0" spc="-10"/>
              <a:t>data</a:t>
            </a:r>
            <a:r>
              <a:rPr dirty="0" spc="-50"/>
              <a:t> </a:t>
            </a:r>
            <a:r>
              <a:rPr dirty="0" spc="-10"/>
              <a:t>using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built-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functions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 spc="-10"/>
              <a:t>formulas,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it</a:t>
            </a:r>
            <a:r>
              <a:rPr dirty="0" spc="-6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help</a:t>
            </a:r>
            <a:r>
              <a:rPr dirty="0" spc="-35"/>
              <a:t> </a:t>
            </a:r>
            <a:r>
              <a:rPr dirty="0"/>
              <a:t>users</a:t>
            </a:r>
            <a:r>
              <a:rPr dirty="0" spc="-20"/>
              <a:t> </a:t>
            </a:r>
            <a:r>
              <a:rPr dirty="0" spc="-10"/>
              <a:t>visualize</a:t>
            </a:r>
          </a:p>
          <a:p>
            <a:pPr marL="12700" marR="290830">
              <a:lnSpc>
                <a:spcPct val="100800"/>
              </a:lnSpc>
              <a:spcBef>
                <a:spcPts val="5"/>
              </a:spcBef>
            </a:pPr>
            <a:r>
              <a:rPr dirty="0"/>
              <a:t>and</a:t>
            </a:r>
            <a:r>
              <a:rPr dirty="0" spc="-75"/>
              <a:t> </a:t>
            </a:r>
            <a:r>
              <a:rPr dirty="0"/>
              <a:t>analyze</a:t>
            </a:r>
            <a:r>
              <a:rPr dirty="0" spc="-30"/>
              <a:t> </a:t>
            </a:r>
            <a:r>
              <a:rPr dirty="0" spc="-10"/>
              <a:t>data</a:t>
            </a:r>
            <a:r>
              <a:rPr dirty="0" spc="-65"/>
              <a:t>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/>
              <a:t>features</a:t>
            </a:r>
            <a:r>
              <a:rPr dirty="0" spc="-55"/>
              <a:t> </a:t>
            </a:r>
            <a:r>
              <a:rPr dirty="0" spc="-10"/>
              <a:t>like</a:t>
            </a:r>
            <a:r>
              <a:rPr dirty="0" spc="-90"/>
              <a:t> </a:t>
            </a:r>
            <a:r>
              <a:rPr dirty="0"/>
              <a:t>charts,</a:t>
            </a:r>
            <a:r>
              <a:rPr dirty="0" spc="-35"/>
              <a:t> </a:t>
            </a:r>
            <a:r>
              <a:rPr dirty="0"/>
              <a:t>graphs,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pivot tables.</a:t>
            </a:r>
          </a:p>
          <a:p>
            <a:pPr marL="12700" marR="775335">
              <a:lnSpc>
                <a:spcPts val="2100"/>
              </a:lnSpc>
              <a:spcBef>
                <a:spcPts val="135"/>
              </a:spcBef>
            </a:pPr>
            <a:r>
              <a:rPr dirty="0" spc="-10"/>
              <a:t>Collaboration:</a:t>
            </a:r>
            <a:r>
              <a:rPr dirty="0" spc="-45"/>
              <a:t> </a:t>
            </a:r>
            <a:r>
              <a:rPr dirty="0"/>
              <a:t>Excel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10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used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 spc="-10"/>
              <a:t>collaborative</a:t>
            </a:r>
            <a:r>
              <a:rPr dirty="0" spc="-70"/>
              <a:t> </a:t>
            </a:r>
            <a:r>
              <a:rPr dirty="0" spc="-10"/>
              <a:t>work. Automation:</a:t>
            </a:r>
            <a:r>
              <a:rPr dirty="0" spc="-50"/>
              <a:t> </a:t>
            </a:r>
            <a:r>
              <a:rPr dirty="0"/>
              <a:t>Excel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65"/>
              <a:t> </a:t>
            </a:r>
            <a:r>
              <a:rPr dirty="0"/>
              <a:t>automate</a:t>
            </a:r>
            <a:r>
              <a:rPr dirty="0" spc="-20"/>
              <a:t> </a:t>
            </a:r>
            <a:r>
              <a:rPr dirty="0" spc="-10"/>
              <a:t>tasks.</a:t>
            </a:r>
          </a:p>
          <a:p>
            <a:pPr marL="12700" marR="410845">
              <a:lnSpc>
                <a:spcPts val="2180"/>
              </a:lnSpc>
              <a:spcBef>
                <a:spcPts val="15"/>
              </a:spcBef>
            </a:pPr>
            <a:r>
              <a:rPr dirty="0"/>
              <a:t>Excel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also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useful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simple</a:t>
            </a:r>
            <a:r>
              <a:rPr dirty="0" spc="-5"/>
              <a:t> </a:t>
            </a:r>
            <a:r>
              <a:rPr dirty="0" spc="-10"/>
              <a:t>calculations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tracking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2024-09-04T09:02:26Z</dcterms:created>
  <dcterms:modified xsi:type="dcterms:W3CDTF">2024-09-04T09:02:26Z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2024-09-04T00:00:00Z</vt:filetime>
  </property>
</Properties>
</file>