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720" y="-5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view3D>
      <c:perspective val="30"/>
    </c:view3D>
    <c:sideWall>
      <c:spPr>
        <a:noFill/>
        <a:ln>
          <a:noFill/>
        </a:ln>
        <a:effectLst/>
      </c:spPr>
    </c:sideWall>
    <c:backWall>
      <c:spPr>
        <a:noFill/>
        <a:ln>
          <a:noFill/>
        </a:ln>
        <a:effectLst/>
      </c:spPr>
    </c:backWall>
    <c:plotArea>
      <c:layout/>
      <c:bar3DChart>
        <c:barDir val="bar"/>
        <c:grouping val="percentStacked"/>
        <c:ser>
          <c:idx val="0"/>
          <c:order val="0"/>
          <c:tx>
            <c:v>1</c:v>
          </c:tx>
          <c:spPr>
            <a:solidFill>
              <a:schemeClr val="accent1"/>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spPr>
            <a:solidFill>
              <a:schemeClr val="accent2"/>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spPr>
            <a:solidFill>
              <a:schemeClr val="accent3"/>
            </a:solidFill>
            <a:ln>
              <a:noFill/>
            </a:ln>
            <a:effectLst/>
          </c:spPr>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spPr>
            <a:solidFill>
              <a:schemeClr val="accent4"/>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spPr>
            <a:solidFill>
              <a:schemeClr val="accent5"/>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dLbls/>
        <c:shape val="pyramid"/>
        <c:axId val="65925888"/>
        <c:axId val="65927424"/>
        <c:axId val="0"/>
      </c:bar3DChart>
      <c:catAx>
        <c:axId val="65925888"/>
        <c:scaling>
          <c:orientation val="minMax"/>
        </c:scaling>
        <c:axPos val="l"/>
        <c:maj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5927424"/>
        <c:crosses val="autoZero"/>
        <c:auto val="1"/>
        <c:lblAlgn val="ctr"/>
        <c:lblOffset val="100"/>
      </c:catAx>
      <c:valAx>
        <c:axId val="65927424"/>
        <c:scaling>
          <c:orientation val="minMax"/>
        </c:scaling>
        <c:axPos val="b"/>
        <c:majorGridlines>
          <c:spPr>
            <a:ln w="9525" cap="flat" cmpd="sng" algn="ctr">
              <a:solidFill>
                <a:schemeClr val="lt1">
                  <a:lumMod val="90200"/>
                </a:schemeClr>
              </a:solidFill>
              <a:round/>
            </a:ln>
            <a:effectLst/>
          </c:spPr>
        </c:majorGridlines>
        <c:title>
          <c:layout/>
        </c:title>
        <c:numFmt formatCode="0%" sourceLinked="1"/>
        <c:majorTickMark val="none"/>
        <c:tickLblPos val="nextTo"/>
        <c:spPr>
          <a:noFill/>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5925888"/>
        <c:crosses val="autoZero"/>
        <c:crossBetween val="between"/>
      </c:valAx>
    </c:plotArea>
    <c:legend>
      <c:legendPos val="r"/>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NAME</a:t>
            </a:r>
            <a:r>
              <a:rPr lang="en-US" sz="2400" dirty="0" smtClean="0"/>
              <a:t>: SARAN RAJ. V</a:t>
            </a:r>
            <a:endParaRPr lang="en-US" sz="2400" dirty="0"/>
          </a:p>
          <a:p>
            <a:r>
              <a:rPr lang="en-US" sz="2400" dirty="0"/>
              <a:t>REGISTER NO</a:t>
            </a:r>
            <a:r>
              <a:rPr lang="en-US" sz="2400" dirty="0" smtClean="0"/>
              <a:t>: </a:t>
            </a:r>
            <a:r>
              <a:rPr lang="en-US" sz="2400" dirty="0" smtClean="0"/>
              <a:t>312203809/13374DAA219A95A87394FB7268A2795B</a:t>
            </a:r>
            <a:endParaRPr lang="en-US" sz="2400" dirty="0"/>
          </a:p>
          <a:p>
            <a:r>
              <a:rPr lang="en-US" sz="2400" dirty="0"/>
              <a:t>DEPARTMENT: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2" name="Chart 11"/>
          <p:cNvGraphicFramePr/>
          <p:nvPr/>
        </p:nvGraphicFramePr>
        <p:xfrm>
          <a:off x="533400" y="1981200"/>
          <a:ext cx="83820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0"/>
            <a:ext cx="10681335" cy="114363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295400" y="685800"/>
            <a:ext cx="7924800" cy="7417415"/>
          </a:xfrm>
          <a:prstGeom prst="rect">
            <a:avLst/>
          </a:prstGeom>
          <a:noFill/>
        </p:spPr>
        <p:txBody>
          <a:bodyPr wrap="square">
            <a:spAutoFit/>
          </a:bodyPr>
          <a:lstStyle/>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number of employees in the part time job is between 19 </a:t>
            </a:r>
            <a:r>
              <a:rPr lang="en-IN" sz="2800" dirty="0" smtClean="0">
                <a:latin typeface="Times New Roman" panose="02020603050405020304" pitchFamily="18" charset="0"/>
                <a:cs typeface="Times New Roman" panose="02020603050405020304" pitchFamily="18" charset="0"/>
              </a:rPr>
              <a:t>and 38.</a:t>
            </a:r>
          </a:p>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This discovery presents an opportunity to reassess talent development strategies and create a more inclusive, dynamic work environment</a:t>
            </a:r>
            <a:r>
              <a:rPr lang="en-US"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These alternative conclusions encourage exploring underlying factors, leveraging temporary employees' strengths, and fostering an inclusive work environment to drive overall organizational success.</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a:t>
            </a:r>
            <a:r>
              <a:rPr lang="en-IN" sz="2800" dirty="0" smtClean="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endParaRPr lang="en-IN"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smtClean="0">
              <a:latin typeface="Times New Roman" panose="02020603050405020304" pitchFamily="18" charset="0"/>
              <a:cs typeface="Times New Roman" panose="02020603050405020304" pitchFamily="18" charset="0"/>
            </a:endParaRPr>
          </a:p>
          <a:p>
            <a:pPr marL="285750" indent="-285750"/>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TotalTime>
  <Words>684</Words>
  <Application>Microsoft Office PowerPoint</Application>
  <PresentationFormat>Custom</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abitha</cp:lastModifiedBy>
  <cp:revision>26</cp:revision>
  <dcterms:created xsi:type="dcterms:W3CDTF">2024-03-29T15:07:22Z</dcterms:created>
  <dcterms:modified xsi:type="dcterms:W3CDTF">2024-10-08T06:30:59Z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