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59" autoAdjust="0"/>
    <p:restoredTop sz="86380" autoAdjust="0"/>
  </p:normalViewPr>
  <p:slideViewPr>
    <p:cSldViewPr>
      <p:cViewPr varScale="1">
        <p:scale>
          <a:sx n="63" d="100"/>
          <a:sy n="63" d="100"/>
        </p:scale>
        <p:origin x="-522" y="-96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abi\abi%20projec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pivotSource>
    <c:name>[abi project.xlsx]Sheet1!PivotTable2</c:name>
    <c:fmtId val="3"/>
  </c:pivotSource>
  <c:chart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8.6656475632854044E-2"/>
          <c:y val="8.5420365932519782E-2"/>
          <c:w val="0.81797236883851054"/>
          <c:h val="0.80837338810909509"/>
        </c:manualLayout>
      </c:layout>
      <c:barChart>
        <c:barDir val="col"/>
        <c:grouping val="clustered"/>
        <c:ser>
          <c:idx val="0"/>
          <c:order val="0"/>
          <c:tx>
            <c:strRef>
              <c:f>Sheet1!$B$3:$B$4</c:f>
              <c:strCache>
                <c:ptCount val="1"/>
                <c:pt idx="0">
                  <c:v>1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25</c:v>
                </c:pt>
                <c:pt idx="1">
                  <c:v>32</c:v>
                </c:pt>
                <c:pt idx="2">
                  <c:v>29</c:v>
                </c:pt>
                <c:pt idx="3">
                  <c:v>25</c:v>
                </c:pt>
                <c:pt idx="4">
                  <c:v>25</c:v>
                </c:pt>
                <c:pt idx="5">
                  <c:v>28</c:v>
                </c:pt>
                <c:pt idx="6">
                  <c:v>28</c:v>
                </c:pt>
                <c:pt idx="7">
                  <c:v>28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2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55</c:v>
                </c:pt>
                <c:pt idx="1">
                  <c:v>57</c:v>
                </c:pt>
                <c:pt idx="2">
                  <c:v>49</c:v>
                </c:pt>
                <c:pt idx="3">
                  <c:v>51</c:v>
                </c:pt>
                <c:pt idx="4">
                  <c:v>48</c:v>
                </c:pt>
                <c:pt idx="5">
                  <c:v>40</c:v>
                </c:pt>
                <c:pt idx="6">
                  <c:v>57</c:v>
                </c:pt>
                <c:pt idx="7">
                  <c:v>50</c:v>
                </c:pt>
                <c:pt idx="8">
                  <c:v>51</c:v>
                </c:pt>
                <c:pt idx="9">
                  <c:v>52</c:v>
                </c:pt>
              </c:numCache>
            </c:numRef>
          </c:val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3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152</c:v>
                </c:pt>
                <c:pt idx="1">
                  <c:v>141</c:v>
                </c:pt>
                <c:pt idx="2">
                  <c:v>160</c:v>
                </c:pt>
                <c:pt idx="3">
                  <c:v>158</c:v>
                </c:pt>
                <c:pt idx="4">
                  <c:v>158</c:v>
                </c:pt>
                <c:pt idx="5">
                  <c:v>151</c:v>
                </c:pt>
                <c:pt idx="6">
                  <c:v>146</c:v>
                </c:pt>
                <c:pt idx="7">
                  <c:v>156</c:v>
                </c:pt>
                <c:pt idx="8">
                  <c:v>160</c:v>
                </c:pt>
                <c:pt idx="9">
                  <c:v>148</c:v>
                </c:pt>
              </c:numCache>
            </c:numRef>
          </c:val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4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37</c:v>
                </c:pt>
                <c:pt idx="1">
                  <c:v>45</c:v>
                </c:pt>
                <c:pt idx="2">
                  <c:v>41</c:v>
                </c:pt>
                <c:pt idx="3">
                  <c:v>34</c:v>
                </c:pt>
                <c:pt idx="4">
                  <c:v>50</c:v>
                </c:pt>
                <c:pt idx="5">
                  <c:v>50</c:v>
                </c:pt>
                <c:pt idx="6">
                  <c:v>44</c:v>
                </c:pt>
                <c:pt idx="7">
                  <c:v>40</c:v>
                </c:pt>
                <c:pt idx="8">
                  <c:v>38</c:v>
                </c:pt>
                <c:pt idx="9">
                  <c:v>40</c:v>
                </c:pt>
              </c:numCache>
            </c:numRef>
          </c:val>
        </c:ser>
        <c:ser>
          <c:idx val="4"/>
          <c:order val="4"/>
          <c:tx>
            <c:strRef>
              <c:f>Sheet1!$F$3:$F$4</c:f>
              <c:strCache>
                <c:ptCount val="1"/>
                <c:pt idx="0">
                  <c:v>5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Sheet1!$F$5:$F$15</c:f>
              <c:numCache>
                <c:formatCode>General</c:formatCode>
                <c:ptCount val="10"/>
                <c:pt idx="0">
                  <c:v>34</c:v>
                </c:pt>
                <c:pt idx="1">
                  <c:v>25</c:v>
                </c:pt>
                <c:pt idx="2">
                  <c:v>23</c:v>
                </c:pt>
                <c:pt idx="3">
                  <c:v>28</c:v>
                </c:pt>
                <c:pt idx="4">
                  <c:v>23</c:v>
                </c:pt>
                <c:pt idx="5">
                  <c:v>32</c:v>
                </c:pt>
                <c:pt idx="6">
                  <c:v>24</c:v>
                </c:pt>
                <c:pt idx="7">
                  <c:v>30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</c:ser>
        <c:axId val="75356032"/>
        <c:axId val="75357568"/>
      </c:barChart>
      <c:catAx>
        <c:axId val="75356032"/>
        <c:scaling>
          <c:orientation val="minMax"/>
        </c:scaling>
        <c:axPos val="b"/>
        <c:tickLblPos val="nextTo"/>
        <c:crossAx val="75357568"/>
        <c:crosses val="autoZero"/>
        <c:auto val="1"/>
        <c:lblAlgn val="ctr"/>
        <c:lblOffset val="100"/>
      </c:catAx>
      <c:valAx>
        <c:axId val="75357568"/>
        <c:scaling>
          <c:orientation val="minMax"/>
        </c:scaling>
        <c:axPos val="l"/>
        <c:majorGridlines/>
        <c:numFmt formatCode="General" sourceLinked="1"/>
        <c:tickLblPos val="nextTo"/>
        <c:crossAx val="75356032"/>
        <c:crosses val="autoZero"/>
        <c:crossBetween val="between"/>
      </c:valAx>
    </c:plotArea>
    <c:legend>
      <c:legendPos val="r"/>
    </c:legend>
    <c:plotVisOnly val="1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03-09-2024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</a:t>
            </a:r>
            <a:r>
              <a:rPr lang="en-US" sz="2400" dirty="0" smtClean="0"/>
              <a:t>NAME:SARANRAJ.R</a:t>
            </a:r>
            <a:endParaRPr lang="en-US" sz="2400" dirty="0"/>
          </a:p>
          <a:p>
            <a:r>
              <a:rPr lang="en-US" sz="2400" dirty="0"/>
              <a:t>REGISTER NO</a:t>
            </a:r>
            <a:r>
              <a:rPr lang="en-US" sz="2400" dirty="0" smtClean="0"/>
              <a:t>: </a:t>
            </a:r>
            <a:r>
              <a:rPr lang="en-US" sz="2400" dirty="0" smtClean="0"/>
              <a:t>312203998(asunm187unm187)</a:t>
            </a:r>
            <a:endParaRPr lang="en-US" sz="2400" dirty="0"/>
          </a:p>
          <a:p>
            <a:r>
              <a:rPr lang="en-US" sz="2400" dirty="0" smtClean="0"/>
              <a:t>DEPARTMENT:BCOM ACCOUNTING &amp; FINANCE </a:t>
            </a:r>
            <a:endParaRPr lang="en-US" sz="2400" dirty="0"/>
          </a:p>
          <a:p>
            <a:r>
              <a:rPr lang="en-US" sz="2400" dirty="0" smtClean="0"/>
              <a:t>COLLEGE: SRI RAM COLLEGE OF ARTS &amp; SCIENCE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1524000" y="1219200"/>
            <a:ext cx="64770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Data collection </a:t>
            </a:r>
          </a:p>
          <a:p>
            <a:r>
              <a:rPr lang="en-US" dirty="0" smtClean="0"/>
              <a:t>*KAGGLE _ download</a:t>
            </a:r>
          </a:p>
          <a:p>
            <a:r>
              <a:rPr lang="en-US" dirty="0" smtClean="0"/>
              <a:t>*EDUNET _ download </a:t>
            </a:r>
          </a:p>
          <a:p>
            <a:r>
              <a:rPr lang="en-US" dirty="0" smtClean="0"/>
              <a:t> </a:t>
            </a:r>
          </a:p>
          <a:p>
            <a:r>
              <a:rPr lang="en-US" b="1" dirty="0" smtClean="0"/>
              <a:t>Features collection</a:t>
            </a:r>
          </a:p>
          <a:p>
            <a:r>
              <a:rPr lang="en-US" dirty="0" smtClean="0"/>
              <a:t>*identify the feature in excel</a:t>
            </a:r>
          </a:p>
          <a:p>
            <a:endParaRPr lang="en-US" dirty="0" smtClean="0"/>
          </a:p>
          <a:p>
            <a:r>
              <a:rPr lang="en-US" b="1" dirty="0" smtClean="0"/>
              <a:t>Data cleaning </a:t>
            </a:r>
          </a:p>
          <a:p>
            <a:r>
              <a:rPr lang="en-US" dirty="0" smtClean="0"/>
              <a:t>*missing value _ identifying excel</a:t>
            </a:r>
          </a:p>
          <a:p>
            <a:r>
              <a:rPr lang="en-US" dirty="0" smtClean="0"/>
              <a:t>*missing value _ filter out by COLOUR</a:t>
            </a:r>
          </a:p>
          <a:p>
            <a:endParaRPr lang="en-US" dirty="0" smtClean="0"/>
          </a:p>
          <a:p>
            <a:r>
              <a:rPr lang="en-US" b="1" dirty="0" smtClean="0"/>
              <a:t>Performance level</a:t>
            </a:r>
          </a:p>
          <a:p>
            <a:r>
              <a:rPr lang="en-US" dirty="0" smtClean="0"/>
              <a:t>*formula using _ high &amp; low</a:t>
            </a:r>
          </a:p>
          <a:p>
            <a:endParaRPr lang="en-US" dirty="0" smtClean="0"/>
          </a:p>
          <a:p>
            <a:r>
              <a:rPr lang="en-US" b="1" dirty="0" smtClean="0"/>
              <a:t>Pivot table </a:t>
            </a:r>
          </a:p>
          <a:p>
            <a:r>
              <a:rPr lang="en-US" dirty="0" smtClean="0"/>
              <a:t>*summarized   &amp;  visualized </a:t>
            </a:r>
          </a:p>
          <a:p>
            <a:endParaRPr lang="en-US" dirty="0" smtClean="0"/>
          </a:p>
          <a:p>
            <a:r>
              <a:rPr lang="en-US" b="1" dirty="0" smtClean="0"/>
              <a:t>Result</a:t>
            </a:r>
            <a:r>
              <a:rPr lang="en-US" dirty="0" smtClean="0"/>
              <a:t> </a:t>
            </a:r>
          </a:p>
          <a:p>
            <a:r>
              <a:rPr lang="en-US" dirty="0" smtClean="0"/>
              <a:t>*graph 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8" name="Chart 7"/>
          <p:cNvGraphicFramePr/>
          <p:nvPr/>
        </p:nvGraphicFramePr>
        <p:xfrm>
          <a:off x="3495675" y="1624012"/>
          <a:ext cx="5200650" cy="36099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Rectangle 9"/>
          <p:cNvSpPr/>
          <p:nvPr/>
        </p:nvSpPr>
        <p:spPr>
          <a:xfrm>
            <a:off x="4334203" y="1371600"/>
            <a:ext cx="35905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EMPLOYEE PERFORMANCE ANAYSIS</a:t>
            </a:r>
            <a:endParaRPr lang="en-US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19200" y="1524000"/>
            <a:ext cx="7924800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smtClean="0"/>
              <a:t>THE EMPLOYEE </a:t>
            </a:r>
            <a:r>
              <a:rPr lang="en-US" sz="2400" dirty="0" smtClean="0"/>
              <a:t> PERFORMANCE ANALYSIS THE PROJECT HAS PROVIDED VALUABLE INSIGHTS INTO THE KEY DRIVERS OF EMPLOYEE PRODUCTIVITY, GROWTH ,</a:t>
            </a:r>
          </a:p>
          <a:p>
            <a:r>
              <a:rPr lang="en-US" sz="2400" dirty="0" smtClean="0"/>
              <a:t>AND RETENTION WITH IN OUR ORGANISATION .BY LEVERAGING DATA ANALYTICS &amp; VISUALISATION TECHNIQUES ,WE HAVE IDENTIFIED AREAS FOR IMOROVEMENT &amp;</a:t>
            </a:r>
          </a:p>
          <a:p>
            <a:r>
              <a:rPr lang="en-US" sz="2400" dirty="0" smtClean="0"/>
              <a:t>DEVELOPED TARGETED INTERVENTIONS TO ENHANCE EMPLOYEE PERFORMANCE.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11" name="Rectangle 10"/>
          <p:cNvSpPr/>
          <p:nvPr/>
        </p:nvSpPr>
        <p:spPr>
          <a:xfrm>
            <a:off x="1219200" y="1595021"/>
            <a:ext cx="533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As a result, we need a comprehensive employee performance analysis framework to: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Accurately measure and track employee performance metrics.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 Identify correlations between performance and factors like training, engagement, and demographics.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Develop targeted interventions to enhance employee growth and productivity.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 Inform data-driven decisions on talent management, promotions, and resource allocation“. 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14400" y="1447801"/>
            <a:ext cx="61722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Our organization seeks to develop a comprehensive employee performance analysis framework to drive data-informed decisions, improve productivity, and enhance talent development. This project aims to:</a:t>
            </a:r>
          </a:p>
          <a:p>
            <a:endParaRPr lang="en-US" sz="2000" dirty="0" smtClean="0"/>
          </a:p>
          <a:p>
            <a:r>
              <a:rPr lang="en-US" sz="2000" dirty="0" smtClean="0"/>
              <a:t>*Collect and integrate relevant employee data from various sources (HR systems, performance reviews, training records, etc.)</a:t>
            </a:r>
          </a:p>
          <a:p>
            <a:r>
              <a:rPr lang="en-US" sz="2000" dirty="0" smtClean="0"/>
              <a:t>* Develop a performance metrics framework to measure employee productivity, quality, and growth</a:t>
            </a:r>
          </a:p>
          <a:p>
            <a:r>
              <a:rPr lang="en-US" sz="2000" dirty="0" smtClean="0"/>
              <a:t>*Analyze key drivers of employee performance, including training, engagement, demographics, and more</a:t>
            </a:r>
          </a:p>
          <a:p>
            <a:r>
              <a:rPr lang="en-US" sz="2000" dirty="0" smtClean="0"/>
              <a:t>* Identify areas for improvement and develop targeted interventions to enhance employee growth and productivity</a:t>
            </a:r>
          </a:p>
          <a:p>
            <a:r>
              <a:rPr lang="en-US" sz="2000" dirty="0" smtClean="0"/>
              <a:t>* Create data visualizations to communicate insights to stakeholders and facilitate decision-making.</a:t>
            </a:r>
            <a:endParaRPr 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pic>
        <p:nvPicPr>
          <p:cNvPr id="9" name="Picture 8" descr="ep log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1400" y="1600200"/>
            <a:ext cx="2438400" cy="35052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676401" y="2133600"/>
            <a:ext cx="213359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1.Employee</a:t>
            </a:r>
          </a:p>
          <a:p>
            <a:endParaRPr lang="en-US" sz="3200" dirty="0" smtClean="0"/>
          </a:p>
          <a:p>
            <a:r>
              <a:rPr lang="en-US" sz="3200" dirty="0" smtClean="0"/>
              <a:t>2. Manager</a:t>
            </a:r>
          </a:p>
          <a:p>
            <a:endParaRPr lang="en-US" sz="3200" dirty="0" smtClean="0"/>
          </a:p>
          <a:p>
            <a:r>
              <a:rPr lang="en-US" sz="3200" dirty="0" smtClean="0"/>
              <a:t> 3.Industry </a:t>
            </a:r>
          </a:p>
          <a:p>
            <a:endParaRPr lang="en-US" sz="3200" dirty="0" smtClean="0"/>
          </a:p>
          <a:p>
            <a:r>
              <a:rPr lang="en-US" sz="3200" dirty="0" smtClean="0"/>
              <a:t>4.Employer</a:t>
            </a:r>
            <a:endParaRPr lang="en-US" sz="3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11" name="Rectangle 10"/>
          <p:cNvSpPr/>
          <p:nvPr/>
        </p:nvSpPr>
        <p:spPr>
          <a:xfrm>
            <a:off x="2133600" y="2667000"/>
            <a:ext cx="6629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/>
              <a:t>*Conditional formatting -missing </a:t>
            </a:r>
          </a:p>
          <a:p>
            <a:r>
              <a:rPr lang="en-US" sz="3600" dirty="0" smtClean="0"/>
              <a:t>*Filter- remove </a:t>
            </a:r>
          </a:p>
          <a:p>
            <a:r>
              <a:rPr lang="en-US" sz="3600" dirty="0" smtClean="0"/>
              <a:t>*Formula -performance level</a:t>
            </a:r>
          </a:p>
          <a:p>
            <a:r>
              <a:rPr lang="en-US" sz="3600" dirty="0" smtClean="0"/>
              <a:t>*Pivot table-summary</a:t>
            </a:r>
          </a:p>
          <a:p>
            <a:r>
              <a:rPr lang="en-US" sz="3600" dirty="0" smtClean="0"/>
              <a:t>*Graph -Data visualization </a:t>
            </a:r>
            <a:endParaRPr lang="en-US" sz="3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838200" y="1600200"/>
            <a:ext cx="83058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smtClean="0"/>
              <a:t>Employee data set -download by KAGGLE</a:t>
            </a:r>
          </a:p>
          <a:p>
            <a:r>
              <a:rPr lang="en-US" sz="4400" dirty="0" smtClean="0"/>
              <a:t>26 features -9 features taken </a:t>
            </a:r>
          </a:p>
          <a:p>
            <a:r>
              <a:rPr lang="en-US" sz="4400" dirty="0" smtClean="0"/>
              <a:t>employee id ,numerical value , first name ,last name -text, </a:t>
            </a:r>
          </a:p>
          <a:p>
            <a:r>
              <a:rPr lang="en-US" sz="4400" dirty="0" smtClean="0"/>
              <a:t>employee type -performance level 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xmlns="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86000" y="3200400"/>
            <a:ext cx="8839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=IFS(Z8&gt;=5,"VERY HIGH",Z8&gt;=4,"HIGH",Z8&gt;=3,"MEDIUM",TRUE,"LOW")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281</TotalTime>
  <Words>458</Words>
  <Application>Microsoft Office PowerPoint</Application>
  <PresentationFormat>Custom</PresentationFormat>
  <Paragraphs>93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Slide 10</vt:lpstr>
      <vt:lpstr>RESULTS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41</cp:revision>
  <dcterms:created xsi:type="dcterms:W3CDTF">2024-03-29T15:07:22Z</dcterms:created>
  <dcterms:modified xsi:type="dcterms:W3CDTF">2024-09-02T20:43:26Z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