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5" r:id="rId6"/>
    <p:sldId id="276" r:id="rId7"/>
    <p:sldId id="277" r:id="rId8"/>
    <p:sldId id="278" r:id="rId9"/>
    <p:sldId id="279" r:id="rId10"/>
    <p:sldId id="280" r:id="rId11"/>
    <p:sldId id="28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9CC9FB-CA1B-4714-A084-4E625E3A6EC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39374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C9FB-CA1B-4714-A084-4E625E3A6EC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07748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C9FB-CA1B-4714-A084-4E625E3A6EC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68083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C9FB-CA1B-4714-A084-4E625E3A6EC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12379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CC9FB-CA1B-4714-A084-4E625E3A6EC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18713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9CC9FB-CA1B-4714-A084-4E625E3A6EC9}"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10740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9CC9FB-CA1B-4714-A084-4E625E3A6EC9}"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08356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9CC9FB-CA1B-4714-A084-4E625E3A6EC9}"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25743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CC9FB-CA1B-4714-A084-4E625E3A6EC9}"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218810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CC9FB-CA1B-4714-A084-4E625E3A6EC9}"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73678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CC9FB-CA1B-4714-A084-4E625E3A6EC9}"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CF834-79C8-4ECE-88F3-BC631B42ECEE}" type="slidenum">
              <a:rPr lang="en-US" smtClean="0"/>
              <a:t>‹#›</a:t>
            </a:fld>
            <a:endParaRPr lang="en-US"/>
          </a:p>
        </p:txBody>
      </p:sp>
    </p:spTree>
    <p:extLst>
      <p:ext uri="{BB962C8B-B14F-4D97-AF65-F5344CB8AC3E}">
        <p14:creationId xmlns:p14="http://schemas.microsoft.com/office/powerpoint/2010/main" val="364216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CC9FB-CA1B-4714-A084-4E625E3A6EC9}" type="datetimeFigureOut">
              <a:rPr lang="en-US" smtClean="0"/>
              <a:t>8/27/2021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CF834-79C8-4ECE-88F3-BC631B42ECEE}" type="slidenum">
              <a:rPr lang="en-US" smtClean="0"/>
              <a:t>‹#›</a:t>
            </a:fld>
            <a:endParaRPr lang="en-US"/>
          </a:p>
        </p:txBody>
      </p:sp>
    </p:spTree>
    <p:extLst>
      <p:ext uri="{BB962C8B-B14F-4D97-AF65-F5344CB8AC3E}">
        <p14:creationId xmlns:p14="http://schemas.microsoft.com/office/powerpoint/2010/main" val="1490452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fpb.github.io/api/ccd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Customer Complaints</a:t>
            </a:r>
          </a:p>
        </p:txBody>
      </p:sp>
      <p:sp>
        <p:nvSpPr>
          <p:cNvPr id="3" name="Subtitle 2"/>
          <p:cNvSpPr>
            <a:spLocks noGrp="1"/>
          </p:cNvSpPr>
          <p:nvPr>
            <p:ph type="subTitle" idx="1"/>
          </p:nvPr>
        </p:nvSpPr>
        <p:spPr>
          <a:xfrm>
            <a:off x="1371600" y="3886200"/>
            <a:ext cx="6400800" cy="762000"/>
          </a:xfrm>
        </p:spPr>
        <p:txBody>
          <a:bodyPr/>
          <a:lstStyle/>
          <a:p>
            <a:r>
              <a:rPr lang="en-US" dirty="0"/>
              <a:t>Final Presentation</a:t>
            </a:r>
          </a:p>
        </p:txBody>
      </p:sp>
    </p:spTree>
    <p:extLst>
      <p:ext uri="{BB962C8B-B14F-4D97-AF65-F5344CB8AC3E}">
        <p14:creationId xmlns:p14="http://schemas.microsoft.com/office/powerpoint/2010/main" val="3074250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Model Results &amp; Selection </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1066800"/>
            <a:ext cx="8229600" cy="5059363"/>
          </a:xfrm>
        </p:spPr>
        <p:txBody>
          <a:bodyPr>
            <a:normAutofit/>
          </a:bodyPr>
          <a:lstStyle/>
          <a:p>
            <a:pPr marL="0" indent="0">
              <a:buNone/>
            </a:pPr>
            <a:endParaRPr lang="en-US" sz="1400" dirty="0">
              <a:solidFill>
                <a:schemeClr val="bg1">
                  <a:lumMod val="50000"/>
                </a:schemeClr>
              </a:solidFill>
            </a:endParaRPr>
          </a:p>
          <a:p>
            <a:pPr marL="0" indent="0">
              <a:buNone/>
            </a:pPr>
            <a:r>
              <a:rPr lang="en-US" sz="1400" dirty="0">
                <a:solidFill>
                  <a:schemeClr val="bg1">
                    <a:lumMod val="50000"/>
                  </a:schemeClr>
                </a:solidFill>
              </a:rPr>
              <a:t>XG Boost comes out as having the highest precision and recall with test data set therefor is chosen</a:t>
            </a:r>
          </a:p>
          <a:p>
            <a:pPr marL="0" indent="0">
              <a:buNone/>
            </a:pPr>
            <a:endParaRPr lang="en-US" sz="1400" dirty="0">
              <a:solidFill>
                <a:schemeClr val="bg1">
                  <a:lumMod val="50000"/>
                </a:schemeClr>
              </a:solidFill>
            </a:endParaRP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pic>
        <p:nvPicPr>
          <p:cNvPr id="6" name="Picture 5" descr="Table&#10;&#10;Description automatically generated">
            <a:extLst>
              <a:ext uri="{FF2B5EF4-FFF2-40B4-BE49-F238E27FC236}">
                <a16:creationId xmlns:a16="http://schemas.microsoft.com/office/drawing/2014/main" id="{2D583963-9EBA-4A43-AC4C-4732F49E2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714" y="2133600"/>
            <a:ext cx="5862172" cy="3432907"/>
          </a:xfrm>
          <a:prstGeom prst="rect">
            <a:avLst/>
          </a:prstGeom>
        </p:spPr>
      </p:pic>
    </p:spTree>
    <p:extLst>
      <p:ext uri="{BB962C8B-B14F-4D97-AF65-F5344CB8AC3E}">
        <p14:creationId xmlns:p14="http://schemas.microsoft.com/office/powerpoint/2010/main" val="251700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Recommendation</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1066800"/>
            <a:ext cx="8229600" cy="5059363"/>
          </a:xfrm>
        </p:spPr>
        <p:txBody>
          <a:bodyPr>
            <a:normAutofit/>
          </a:bodyPr>
          <a:lstStyle/>
          <a:p>
            <a:pPr marL="0" indent="0">
              <a:buNone/>
            </a:pPr>
            <a:endParaRPr lang="en-US" sz="1600" dirty="0">
              <a:solidFill>
                <a:schemeClr val="bg1">
                  <a:lumMod val="50000"/>
                </a:schemeClr>
              </a:solidFill>
            </a:endParaRPr>
          </a:p>
          <a:p>
            <a:pPr marL="0" indent="0">
              <a:buNone/>
            </a:pPr>
            <a:endParaRPr lang="en-US" sz="1600" dirty="0">
              <a:solidFill>
                <a:schemeClr val="bg1">
                  <a:lumMod val="50000"/>
                </a:schemeClr>
              </a:solidFill>
            </a:endParaRPr>
          </a:p>
          <a:p>
            <a:pPr marL="0" indent="0">
              <a:buNone/>
            </a:pPr>
            <a:r>
              <a:rPr lang="en-US" sz="1600" dirty="0">
                <a:solidFill>
                  <a:schemeClr val="bg1">
                    <a:lumMod val="50000"/>
                  </a:schemeClr>
                </a:solidFill>
              </a:rPr>
              <a:t>Utilize the predictions in the business by deploying the chosen model. As with leveraging machine learning operations can generate a cost saving and have a faster turn-around-time with responding to complaints</a:t>
            </a: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0372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Introduction</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990600"/>
            <a:ext cx="8229600" cy="5059363"/>
          </a:xfrm>
        </p:spPr>
        <p:txBody>
          <a:bodyPr>
            <a:normAutofit/>
          </a:bodyPr>
          <a:lstStyle/>
          <a:p>
            <a:pPr>
              <a:lnSpc>
                <a:spcPct val="200000"/>
              </a:lnSpc>
            </a:pPr>
            <a:r>
              <a:rPr lang="en-IN" sz="1800" dirty="0">
                <a:solidFill>
                  <a:schemeClr val="bg1">
                    <a:lumMod val="50000"/>
                  </a:schemeClr>
                </a:solidFill>
              </a:rPr>
              <a:t>Problem Identification </a:t>
            </a:r>
          </a:p>
          <a:p>
            <a:pPr>
              <a:lnSpc>
                <a:spcPct val="200000"/>
              </a:lnSpc>
            </a:pPr>
            <a:r>
              <a:rPr lang="en-IN" sz="1800" dirty="0">
                <a:solidFill>
                  <a:schemeClr val="bg1">
                    <a:lumMod val="50000"/>
                  </a:schemeClr>
                </a:solidFill>
              </a:rPr>
              <a:t>Formulation of Solution</a:t>
            </a:r>
          </a:p>
          <a:p>
            <a:pPr>
              <a:lnSpc>
                <a:spcPct val="200000"/>
              </a:lnSpc>
            </a:pPr>
            <a:r>
              <a:rPr lang="en-IN" sz="1800" dirty="0">
                <a:solidFill>
                  <a:schemeClr val="bg1">
                    <a:lumMod val="50000"/>
                  </a:schemeClr>
                </a:solidFill>
              </a:rPr>
              <a:t>Dataset</a:t>
            </a:r>
          </a:p>
          <a:p>
            <a:pPr>
              <a:lnSpc>
                <a:spcPct val="200000"/>
              </a:lnSpc>
            </a:pPr>
            <a:r>
              <a:rPr lang="en-IN" sz="1800" dirty="0">
                <a:solidFill>
                  <a:schemeClr val="bg1">
                    <a:lumMod val="50000"/>
                  </a:schemeClr>
                </a:solidFill>
              </a:rPr>
              <a:t>Data Wrangling</a:t>
            </a:r>
          </a:p>
          <a:p>
            <a:pPr>
              <a:lnSpc>
                <a:spcPct val="200000"/>
              </a:lnSpc>
            </a:pPr>
            <a:r>
              <a:rPr lang="en-IN" sz="1800" dirty="0">
                <a:solidFill>
                  <a:schemeClr val="bg1">
                    <a:lumMod val="50000"/>
                  </a:schemeClr>
                </a:solidFill>
              </a:rPr>
              <a:t>EDA</a:t>
            </a:r>
          </a:p>
          <a:p>
            <a:pPr>
              <a:lnSpc>
                <a:spcPct val="200000"/>
              </a:lnSpc>
            </a:pPr>
            <a:r>
              <a:rPr lang="en-IN" sz="1800" dirty="0">
                <a:solidFill>
                  <a:schemeClr val="bg1">
                    <a:lumMod val="50000"/>
                  </a:schemeClr>
                </a:solidFill>
              </a:rPr>
              <a:t>Data Pre-processing</a:t>
            </a:r>
          </a:p>
          <a:p>
            <a:pPr>
              <a:lnSpc>
                <a:spcPct val="200000"/>
              </a:lnSpc>
            </a:pPr>
            <a:r>
              <a:rPr lang="en-IN" sz="1800" dirty="0">
                <a:solidFill>
                  <a:schemeClr val="bg1">
                    <a:lumMod val="50000"/>
                  </a:schemeClr>
                </a:solidFill>
              </a:rPr>
              <a:t>Data Modelling &amp; Results</a:t>
            </a:r>
          </a:p>
          <a:p>
            <a:pPr>
              <a:lnSpc>
                <a:spcPct val="200000"/>
              </a:lnSpc>
            </a:pPr>
            <a:r>
              <a:rPr lang="en-IN" sz="1800" dirty="0">
                <a:solidFill>
                  <a:schemeClr val="bg1">
                    <a:lumMod val="50000"/>
                  </a:schemeClr>
                </a:solidFill>
              </a:rPr>
              <a:t>Recommendations</a:t>
            </a:r>
          </a:p>
          <a:p>
            <a:pPr marL="457200" lvl="1" indent="0">
              <a:buNone/>
            </a:pPr>
            <a:endParaRPr lang="en-IN" sz="1400" dirty="0">
              <a:solidFill>
                <a:schemeClr val="bg1">
                  <a:lumMod val="50000"/>
                </a:schemeClr>
              </a:solidFill>
            </a:endParaRP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3085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Problem Identification</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1066800"/>
            <a:ext cx="8229600" cy="5059363"/>
          </a:xfrm>
        </p:spPr>
        <p:txBody>
          <a:bodyPr>
            <a:normAutofit/>
          </a:bodyPr>
          <a:lstStyle/>
          <a:p>
            <a:pPr marL="0" indent="0">
              <a:buNone/>
            </a:pPr>
            <a:r>
              <a:rPr lang="en-IN" sz="1400" b="1" u="sng" dirty="0">
                <a:solidFill>
                  <a:schemeClr val="bg1">
                    <a:lumMod val="50000"/>
                  </a:schemeClr>
                </a:solidFill>
              </a:rPr>
              <a:t>Context</a:t>
            </a:r>
          </a:p>
          <a:p>
            <a:pPr marL="0" indent="0">
              <a:buNone/>
            </a:pPr>
            <a:r>
              <a:rPr lang="en-IN" sz="1400" dirty="0">
                <a:solidFill>
                  <a:schemeClr val="bg1">
                    <a:lumMod val="50000"/>
                  </a:schemeClr>
                </a:solidFill>
              </a:rPr>
              <a:t>There are numerous complaints which get filed by customers and solving these complaints effectively are essential for business as it poses many risks for a business like operational, reputational, litigations, etc.</a:t>
            </a:r>
          </a:p>
          <a:p>
            <a:pPr marL="0" indent="0">
              <a:buNone/>
            </a:pPr>
            <a:endParaRPr lang="en-IN" sz="1400" dirty="0">
              <a:solidFill>
                <a:schemeClr val="bg1">
                  <a:lumMod val="50000"/>
                </a:schemeClr>
              </a:solidFill>
            </a:endParaRPr>
          </a:p>
          <a:p>
            <a:pPr marL="0" indent="0">
              <a:buNone/>
            </a:pPr>
            <a:r>
              <a:rPr lang="en-IN" sz="1400" b="1" u="sng" dirty="0">
                <a:solidFill>
                  <a:schemeClr val="bg1">
                    <a:lumMod val="50000"/>
                  </a:schemeClr>
                </a:solidFill>
              </a:rPr>
              <a:t>Problem</a:t>
            </a:r>
          </a:p>
          <a:p>
            <a:pPr marL="0" indent="0">
              <a:buNone/>
            </a:pPr>
            <a:r>
              <a:rPr lang="en-IN" sz="1400" dirty="0">
                <a:solidFill>
                  <a:schemeClr val="bg1">
                    <a:lumMod val="50000"/>
                  </a:schemeClr>
                </a:solidFill>
              </a:rPr>
              <a:t>Identify the financial product by reading through a complaint. Correctly, identifying the product will result in operational cost savings and mitigate risks of manual errors.</a:t>
            </a:r>
          </a:p>
          <a:p>
            <a:pPr marL="0" indent="0">
              <a:buNone/>
            </a:pPr>
            <a:endParaRPr lang="en-IN" sz="1400" dirty="0">
              <a:solidFill>
                <a:schemeClr val="bg1">
                  <a:lumMod val="50000"/>
                </a:schemeClr>
              </a:solidFill>
            </a:endParaRPr>
          </a:p>
          <a:p>
            <a:pPr marL="0" indent="0">
              <a:buNone/>
            </a:pPr>
            <a:r>
              <a:rPr lang="en-IN" sz="1400" b="1" u="sng" dirty="0">
                <a:solidFill>
                  <a:schemeClr val="bg1">
                    <a:lumMod val="50000"/>
                  </a:schemeClr>
                </a:solidFill>
              </a:rPr>
              <a:t>Scope</a:t>
            </a:r>
          </a:p>
          <a:p>
            <a:pPr marL="0" indent="0">
              <a:buNone/>
            </a:pPr>
            <a:r>
              <a:rPr lang="en-IN" sz="1400" dirty="0">
                <a:solidFill>
                  <a:schemeClr val="bg1">
                    <a:lumMod val="50000"/>
                  </a:schemeClr>
                </a:solidFill>
              </a:rPr>
              <a:t>All complaints registered in the portal are in scope</a:t>
            </a:r>
          </a:p>
          <a:p>
            <a:pPr marL="0" indent="0">
              <a:buNone/>
            </a:pPr>
            <a:endParaRPr lang="en-IN" sz="1400" dirty="0">
              <a:solidFill>
                <a:schemeClr val="bg1">
                  <a:lumMod val="50000"/>
                </a:schemeClr>
              </a:solidFill>
            </a:endParaRPr>
          </a:p>
          <a:p>
            <a:pPr marL="0" indent="0">
              <a:buNone/>
            </a:pPr>
            <a:r>
              <a:rPr lang="en-IN" sz="1400" b="1" u="sng" dirty="0">
                <a:solidFill>
                  <a:schemeClr val="bg1">
                    <a:lumMod val="50000"/>
                  </a:schemeClr>
                </a:solidFill>
              </a:rPr>
              <a:t>Stakeholders</a:t>
            </a:r>
          </a:p>
          <a:p>
            <a:pPr marL="0" indent="0">
              <a:buNone/>
            </a:pPr>
            <a:r>
              <a:rPr lang="en-IN" sz="1400" dirty="0">
                <a:solidFill>
                  <a:schemeClr val="bg1">
                    <a:lumMod val="50000"/>
                  </a:schemeClr>
                </a:solidFill>
              </a:rPr>
              <a:t>Operations Head of all LOBs, COO</a:t>
            </a:r>
          </a:p>
          <a:p>
            <a:pPr marL="0" indent="0">
              <a:buNone/>
            </a:pPr>
            <a:endParaRPr lang="en-IN" sz="1400" dirty="0">
              <a:solidFill>
                <a:schemeClr val="bg1">
                  <a:lumMod val="50000"/>
                </a:schemeClr>
              </a:solidFill>
            </a:endParaRPr>
          </a:p>
          <a:p>
            <a:pPr marL="0" indent="0">
              <a:buNone/>
            </a:pPr>
            <a:r>
              <a:rPr lang="en-IN" sz="1400" b="1" u="sng" dirty="0">
                <a:solidFill>
                  <a:schemeClr val="bg1">
                    <a:lumMod val="50000"/>
                  </a:schemeClr>
                </a:solidFill>
              </a:rPr>
              <a:t>Success Metrics</a:t>
            </a:r>
          </a:p>
          <a:p>
            <a:pPr marL="0" indent="0">
              <a:buNone/>
            </a:pPr>
            <a:r>
              <a:rPr lang="en-IN" sz="1400" dirty="0">
                <a:solidFill>
                  <a:schemeClr val="bg1">
                    <a:lumMod val="50000"/>
                  </a:schemeClr>
                </a:solidFill>
              </a:rPr>
              <a:t>High Recall and Precision values</a:t>
            </a:r>
          </a:p>
          <a:p>
            <a:pPr marL="457200" lvl="1" indent="0">
              <a:buNone/>
            </a:pPr>
            <a:endParaRPr lang="en-IN" sz="1100" dirty="0">
              <a:solidFill>
                <a:schemeClr val="bg1">
                  <a:lumMod val="50000"/>
                </a:schemeClr>
              </a:solidFill>
            </a:endParaRP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2410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Formulation of Solution</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1066799"/>
            <a:ext cx="8001000" cy="5059363"/>
          </a:xfrm>
        </p:spPr>
        <p:txBody>
          <a:bodyPr>
            <a:normAutofit/>
          </a:bodyPr>
          <a:lstStyle/>
          <a:p>
            <a:pPr marL="0" indent="0">
              <a:buNone/>
            </a:pPr>
            <a:r>
              <a:rPr lang="en-IN" sz="1400" dirty="0">
                <a:solidFill>
                  <a:schemeClr val="bg1">
                    <a:lumMod val="50000"/>
                  </a:schemeClr>
                </a:solidFill>
              </a:rPr>
              <a:t>The complaints dataset is formulated as a Natural Language Processing(NLP) problem. In this approach different algorithms are used to convert the text into features thus making it possible to use prediction algorithms.</a:t>
            </a:r>
          </a:p>
          <a:p>
            <a:pPr marL="0" indent="0">
              <a:buNone/>
            </a:pPr>
            <a:endParaRPr lang="en-IN" sz="1400" dirty="0">
              <a:solidFill>
                <a:schemeClr val="bg1">
                  <a:lumMod val="50000"/>
                </a:schemeClr>
              </a:solidFill>
            </a:endParaRPr>
          </a:p>
          <a:p>
            <a:pPr marL="0" indent="0">
              <a:buNone/>
            </a:pPr>
            <a:endParaRPr lang="en-IN" sz="1100" dirty="0">
              <a:solidFill>
                <a:schemeClr val="bg1">
                  <a:lumMod val="50000"/>
                </a:schemeClr>
              </a:solidFill>
            </a:endParaRPr>
          </a:p>
          <a:p>
            <a:pPr marL="0" indent="0">
              <a:buNone/>
            </a:pPr>
            <a:endParaRPr lang="en-IN" sz="1400" dirty="0">
              <a:solidFill>
                <a:schemeClr val="bg1">
                  <a:lumMod val="50000"/>
                </a:schemeClr>
              </a:solidFill>
            </a:endParaRP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grpSp>
        <p:nvGrpSpPr>
          <p:cNvPr id="9" name="Group 8">
            <a:extLst>
              <a:ext uri="{FF2B5EF4-FFF2-40B4-BE49-F238E27FC236}">
                <a16:creationId xmlns:a16="http://schemas.microsoft.com/office/drawing/2014/main" id="{40400B4A-3719-4E9D-9B63-27DB57F76826}"/>
              </a:ext>
            </a:extLst>
          </p:cNvPr>
          <p:cNvGrpSpPr/>
          <p:nvPr/>
        </p:nvGrpSpPr>
        <p:grpSpPr>
          <a:xfrm>
            <a:off x="319696" y="2121018"/>
            <a:ext cx="8290904" cy="3681967"/>
            <a:chOff x="319696" y="2121018"/>
            <a:chExt cx="8290904" cy="3681967"/>
          </a:xfrm>
        </p:grpSpPr>
        <p:pic>
          <p:nvPicPr>
            <p:cNvPr id="1026" name="Picture 2" descr="The Practical Guide to Textual Analysis">
              <a:extLst>
                <a:ext uri="{FF2B5EF4-FFF2-40B4-BE49-F238E27FC236}">
                  <a16:creationId xmlns:a16="http://schemas.microsoft.com/office/drawing/2014/main" id="{5230DE18-82C0-4EF7-BA04-E4485C57830D}"/>
                </a:ext>
              </a:extLst>
            </p:cNvPr>
            <p:cNvPicPr>
              <a:picLocks noChangeAspect="1" noChangeArrowheads="1"/>
            </p:cNvPicPr>
            <p:nvPr/>
          </p:nvPicPr>
          <p:blipFill>
            <a:blip r:embed="rId2">
              <a:clrChange>
                <a:clrFrom>
                  <a:srgbClr val="E5F3FF"/>
                </a:clrFrom>
                <a:clrTo>
                  <a:srgbClr val="E5F3FF">
                    <a:alpha val="0"/>
                  </a:srgbClr>
                </a:clrTo>
              </a:clrChange>
              <a:extLst>
                <a:ext uri="{28A0092B-C50C-407E-A947-70E740481C1C}">
                  <a14:useLocalDpi xmlns:a14="http://schemas.microsoft.com/office/drawing/2010/main" val="0"/>
                </a:ext>
              </a:extLst>
            </a:blip>
            <a:srcRect/>
            <a:stretch>
              <a:fillRect/>
            </a:stretch>
          </p:blipFill>
          <p:spPr bwMode="auto">
            <a:xfrm>
              <a:off x="319696" y="2121018"/>
              <a:ext cx="8290904" cy="36819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59BBE5F-F278-43C0-B668-87FDF71F8025}"/>
                </a:ext>
              </a:extLst>
            </p:cNvPr>
            <p:cNvSpPr/>
            <p:nvPr/>
          </p:nvSpPr>
          <p:spPr>
            <a:xfrm>
              <a:off x="838200" y="2590800"/>
              <a:ext cx="1600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D6C4F23-DBA5-4213-9AF9-95EB66F62B71}"/>
                </a:ext>
              </a:extLst>
            </p:cNvPr>
            <p:cNvSpPr/>
            <p:nvPr/>
          </p:nvSpPr>
          <p:spPr>
            <a:xfrm>
              <a:off x="838200" y="4876800"/>
              <a:ext cx="1600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58077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Dataset</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1066800"/>
            <a:ext cx="8229600" cy="5059363"/>
          </a:xfrm>
        </p:spPr>
        <p:txBody>
          <a:bodyPr>
            <a:normAutofit/>
          </a:bodyPr>
          <a:lstStyle/>
          <a:p>
            <a:pPr marL="0" indent="0">
              <a:buNone/>
            </a:pPr>
            <a:r>
              <a:rPr lang="en-US" sz="1400" dirty="0">
                <a:solidFill>
                  <a:schemeClr val="bg1">
                    <a:lumMod val="50000"/>
                  </a:schemeClr>
                </a:solidFill>
              </a:rPr>
              <a:t>The Consumer Complaint Database is a collection of complaints about consumer financial products and services that is sent to companies for response. Complaints are published after the company responds, confirming a commercial relationship with the consumer, or after 15 days, whichever comes first.</a:t>
            </a:r>
          </a:p>
          <a:p>
            <a:pPr marL="0" indent="0">
              <a:buNone/>
            </a:pPr>
            <a:endParaRPr lang="en-US" sz="1400" dirty="0">
              <a:solidFill>
                <a:schemeClr val="bg1">
                  <a:lumMod val="50000"/>
                </a:schemeClr>
              </a:solidFill>
            </a:endParaRPr>
          </a:p>
          <a:p>
            <a:pPr marL="0" indent="0">
              <a:buNone/>
            </a:pPr>
            <a:r>
              <a:rPr lang="en-US" sz="1400" dirty="0">
                <a:solidFill>
                  <a:schemeClr val="bg1">
                    <a:lumMod val="50000"/>
                  </a:schemeClr>
                </a:solidFill>
                <a:hlinkClick r:id="rId2"/>
              </a:rPr>
              <a:t>https://cfpb.github.io/api/ccdb/</a:t>
            </a:r>
            <a:endParaRPr lang="en-US" sz="1400" dirty="0">
              <a:solidFill>
                <a:schemeClr val="bg1">
                  <a:lumMod val="50000"/>
                </a:schemeClr>
              </a:solidFill>
            </a:endParaRPr>
          </a:p>
          <a:p>
            <a:pPr marL="0" indent="0">
              <a:buNone/>
            </a:pPr>
            <a:endParaRPr lang="en-US" sz="1400" dirty="0">
              <a:solidFill>
                <a:schemeClr val="bg1">
                  <a:lumMod val="50000"/>
                </a:schemeClr>
              </a:solidFill>
            </a:endParaRPr>
          </a:p>
          <a:p>
            <a:pPr marL="0" indent="0">
              <a:buNone/>
            </a:pPr>
            <a:r>
              <a:rPr lang="en-US" sz="1400" dirty="0">
                <a:solidFill>
                  <a:schemeClr val="bg1">
                    <a:lumMod val="50000"/>
                  </a:schemeClr>
                </a:solidFill>
              </a:rPr>
              <a:t>For the scope of this problem, I have focused only on extracting data for JP Morgan Chase which is my current organization. It is extracted from the above website which is a public source and in no way a JPMC internal/confidential data.</a:t>
            </a:r>
          </a:p>
          <a:p>
            <a:pPr marL="0" indent="0">
              <a:buNone/>
            </a:pPr>
            <a:endParaRPr lang="en-US" sz="1400" dirty="0">
              <a:solidFill>
                <a:schemeClr val="bg1">
                  <a:lumMod val="50000"/>
                </a:schemeClr>
              </a:solidFill>
            </a:endParaRPr>
          </a:p>
          <a:p>
            <a:pPr>
              <a:buFontTx/>
              <a:buChar char="-"/>
            </a:pPr>
            <a:r>
              <a:rPr lang="en-US" sz="1400" dirty="0">
                <a:solidFill>
                  <a:schemeClr val="bg1">
                    <a:lumMod val="50000"/>
                  </a:schemeClr>
                </a:solidFill>
              </a:rPr>
              <a:t>The data set features are called out towards the right and are self-explanatory</a:t>
            </a:r>
          </a:p>
          <a:p>
            <a:pPr>
              <a:buFontTx/>
              <a:buChar char="-"/>
            </a:pPr>
            <a:r>
              <a:rPr lang="en-US" sz="1400" dirty="0">
                <a:solidFill>
                  <a:schemeClr val="bg1">
                    <a:lumMod val="50000"/>
                  </a:schemeClr>
                </a:solidFill>
              </a:rPr>
              <a:t>Product feature is the target feature/variable</a:t>
            </a:r>
          </a:p>
          <a:p>
            <a:pPr>
              <a:buFontTx/>
              <a:buChar char="-"/>
            </a:pPr>
            <a:r>
              <a:rPr lang="en-US" sz="1400" dirty="0">
                <a:solidFill>
                  <a:schemeClr val="bg1">
                    <a:lumMod val="50000"/>
                  </a:schemeClr>
                </a:solidFill>
              </a:rPr>
              <a:t>Consumer complaint narrative is text submitted by customer</a:t>
            </a:r>
          </a:p>
          <a:p>
            <a:pPr marL="0" indent="0">
              <a:buNone/>
            </a:pPr>
            <a:endParaRPr lang="en-US" sz="1400" dirty="0">
              <a:solidFill>
                <a:schemeClr val="bg1">
                  <a:lumMod val="50000"/>
                </a:schemeClr>
              </a:solidFill>
            </a:endParaRPr>
          </a:p>
          <a:p>
            <a:pPr marL="0" indent="0">
              <a:buNone/>
            </a:pPr>
            <a:endParaRPr lang="en-US" sz="1400" dirty="0">
              <a:solidFill>
                <a:schemeClr val="bg1">
                  <a:lumMod val="50000"/>
                </a:schemeClr>
              </a:solidFill>
            </a:endParaRPr>
          </a:p>
          <a:p>
            <a:pPr marL="0" indent="0">
              <a:buNone/>
            </a:pPr>
            <a:endParaRPr lang="en-IN" sz="1100" dirty="0">
              <a:solidFill>
                <a:schemeClr val="bg1">
                  <a:lumMod val="50000"/>
                </a:schemeClr>
              </a:solidFill>
            </a:endParaRPr>
          </a:p>
          <a:p>
            <a:pPr marL="0" indent="0">
              <a:buNone/>
            </a:pPr>
            <a:endParaRPr lang="en-IN" sz="1100" dirty="0">
              <a:solidFill>
                <a:schemeClr val="bg1">
                  <a:lumMod val="50000"/>
                </a:schemeClr>
              </a:solidFill>
            </a:endParaRP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graphicFrame>
        <p:nvGraphicFramePr>
          <p:cNvPr id="4" name="Table 3">
            <a:extLst>
              <a:ext uri="{FF2B5EF4-FFF2-40B4-BE49-F238E27FC236}">
                <a16:creationId xmlns:a16="http://schemas.microsoft.com/office/drawing/2014/main" id="{669C76B1-0F2C-46CF-A5B0-C838BD32ABB9}"/>
              </a:ext>
            </a:extLst>
          </p:cNvPr>
          <p:cNvGraphicFramePr>
            <a:graphicFrameLocks noGrp="1"/>
          </p:cNvGraphicFramePr>
          <p:nvPr>
            <p:extLst>
              <p:ext uri="{D42A27DB-BD31-4B8C-83A1-F6EECF244321}">
                <p14:modId xmlns:p14="http://schemas.microsoft.com/office/powerpoint/2010/main" val="4145394172"/>
              </p:ext>
            </p:extLst>
          </p:nvPr>
        </p:nvGraphicFramePr>
        <p:xfrm>
          <a:off x="6553200" y="3116262"/>
          <a:ext cx="1892300" cy="3467100"/>
        </p:xfrm>
        <a:graphic>
          <a:graphicData uri="http://schemas.openxmlformats.org/drawingml/2006/table">
            <a:tbl>
              <a:tblPr/>
              <a:tblGrid>
                <a:gridCol w="1892300">
                  <a:extLst>
                    <a:ext uri="{9D8B030D-6E8A-4147-A177-3AD203B41FA5}">
                      <a16:colId xmlns:a16="http://schemas.microsoft.com/office/drawing/2014/main" val="1270835769"/>
                    </a:ext>
                  </a:extLst>
                </a:gridCol>
              </a:tblGrid>
              <a:tr h="106680">
                <a:tc>
                  <a:txBody>
                    <a:bodyPr/>
                    <a:lstStyle/>
                    <a:p>
                      <a:pPr algn="ctr" fontAlgn="b"/>
                      <a:r>
                        <a:rPr lang="en-IN" sz="1100" b="1" i="0" u="none" strike="noStrike" dirty="0">
                          <a:solidFill>
                            <a:srgbClr val="FFFFFF"/>
                          </a:solidFill>
                          <a:effectLst/>
                          <a:latin typeface="Calibri" panose="020F0502020204030204" pitchFamily="34" charset="0"/>
                        </a:rPr>
                        <a:t>Features</a:t>
                      </a:r>
                    </a:p>
                  </a:txBody>
                  <a:tcPr marL="7620" marR="7620" marT="7620" marB="0" anchor="b">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3919920604"/>
                  </a:ext>
                </a:extLst>
              </a:tr>
              <a:tr h="182880">
                <a:tc>
                  <a:txBody>
                    <a:bodyPr/>
                    <a:lstStyle/>
                    <a:p>
                      <a:pPr algn="l" fontAlgn="b"/>
                      <a:r>
                        <a:rPr lang="en-IN" sz="1100" b="0" i="0" u="none" strike="noStrike">
                          <a:solidFill>
                            <a:srgbClr val="000000"/>
                          </a:solidFill>
                          <a:effectLst/>
                          <a:latin typeface="Calibri" panose="020F0502020204030204" pitchFamily="34" charset="0"/>
                        </a:rPr>
                        <a:t>Date received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029059"/>
                  </a:ext>
                </a:extLst>
              </a:tr>
              <a:tr h="182880">
                <a:tc>
                  <a:txBody>
                    <a:bodyPr/>
                    <a:lstStyle/>
                    <a:p>
                      <a:pPr algn="l" fontAlgn="b"/>
                      <a:r>
                        <a:rPr lang="en-IN" sz="1100" b="0" i="0" u="none" strike="noStrike" dirty="0">
                          <a:solidFill>
                            <a:srgbClr val="000000"/>
                          </a:solidFill>
                          <a:effectLst/>
                          <a:latin typeface="Calibri" panose="020F0502020204030204" pitchFamily="34" charset="0"/>
                        </a:rPr>
                        <a:t>Product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911782"/>
                  </a:ext>
                </a:extLst>
              </a:tr>
              <a:tr h="182880">
                <a:tc>
                  <a:txBody>
                    <a:bodyPr/>
                    <a:lstStyle/>
                    <a:p>
                      <a:pPr algn="l" fontAlgn="b"/>
                      <a:r>
                        <a:rPr lang="en-IN" sz="1100" b="0" i="0" u="none" strike="noStrike">
                          <a:solidFill>
                            <a:srgbClr val="000000"/>
                          </a:solidFill>
                          <a:effectLst/>
                          <a:latin typeface="Calibri" panose="020F0502020204030204" pitchFamily="34" charset="0"/>
                        </a:rPr>
                        <a:t>Sub-product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792271"/>
                  </a:ext>
                </a:extLst>
              </a:tr>
              <a:tr h="182880">
                <a:tc>
                  <a:txBody>
                    <a:bodyPr/>
                    <a:lstStyle/>
                    <a:p>
                      <a:pPr algn="l" fontAlgn="b"/>
                      <a:r>
                        <a:rPr lang="en-IN" sz="1100" b="0" i="0" u="none" strike="noStrike">
                          <a:solidFill>
                            <a:srgbClr val="000000"/>
                          </a:solidFill>
                          <a:effectLst/>
                          <a:latin typeface="Calibri" panose="020F0502020204030204" pitchFamily="34" charset="0"/>
                        </a:rPr>
                        <a:t>Issue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4050601"/>
                  </a:ext>
                </a:extLst>
              </a:tr>
              <a:tr h="182880">
                <a:tc>
                  <a:txBody>
                    <a:bodyPr/>
                    <a:lstStyle/>
                    <a:p>
                      <a:pPr algn="l" fontAlgn="b"/>
                      <a:r>
                        <a:rPr lang="en-IN" sz="1100" b="0" i="0" u="none" strike="noStrike">
                          <a:solidFill>
                            <a:srgbClr val="000000"/>
                          </a:solidFill>
                          <a:effectLst/>
                          <a:latin typeface="Calibri" panose="020F0502020204030204" pitchFamily="34" charset="0"/>
                        </a:rPr>
                        <a:t>Sub-issue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3902029"/>
                  </a:ext>
                </a:extLst>
              </a:tr>
              <a:tr h="182880">
                <a:tc>
                  <a:txBody>
                    <a:bodyPr/>
                    <a:lstStyle/>
                    <a:p>
                      <a:pPr algn="l" fontAlgn="b"/>
                      <a:r>
                        <a:rPr lang="en-IN" sz="1100" b="0" i="0" u="none" strike="noStrike">
                          <a:solidFill>
                            <a:srgbClr val="000000"/>
                          </a:solidFill>
                          <a:effectLst/>
                          <a:latin typeface="Calibri" panose="020F0502020204030204" pitchFamily="34" charset="0"/>
                        </a:rPr>
                        <a:t>Consumer complaint narrative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436401"/>
                  </a:ext>
                </a:extLst>
              </a:tr>
              <a:tr h="182880">
                <a:tc>
                  <a:txBody>
                    <a:bodyPr/>
                    <a:lstStyle/>
                    <a:p>
                      <a:pPr algn="l" fontAlgn="b"/>
                      <a:r>
                        <a:rPr lang="en-IN" sz="1100" b="0" i="0" u="none" strike="noStrike">
                          <a:solidFill>
                            <a:srgbClr val="000000"/>
                          </a:solidFill>
                          <a:effectLst/>
                          <a:latin typeface="Calibri" panose="020F0502020204030204" pitchFamily="34" charset="0"/>
                        </a:rPr>
                        <a:t>Company public response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25142"/>
                  </a:ext>
                </a:extLst>
              </a:tr>
              <a:tr h="182880">
                <a:tc>
                  <a:txBody>
                    <a:bodyPr/>
                    <a:lstStyle/>
                    <a:p>
                      <a:pPr algn="l" fontAlgn="b"/>
                      <a:r>
                        <a:rPr lang="en-IN" sz="1100" b="0" i="0" u="none" strike="noStrike">
                          <a:solidFill>
                            <a:srgbClr val="000000"/>
                          </a:solidFill>
                          <a:effectLst/>
                          <a:latin typeface="Calibri" panose="020F0502020204030204" pitchFamily="34" charset="0"/>
                        </a:rPr>
                        <a:t>Company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060885"/>
                  </a:ext>
                </a:extLst>
              </a:tr>
              <a:tr h="182880">
                <a:tc>
                  <a:txBody>
                    <a:bodyPr/>
                    <a:lstStyle/>
                    <a:p>
                      <a:pPr algn="l" fontAlgn="b"/>
                      <a:r>
                        <a:rPr lang="en-IN" sz="1100" b="0" i="0" u="none" strike="noStrike">
                          <a:solidFill>
                            <a:srgbClr val="000000"/>
                          </a:solidFill>
                          <a:effectLst/>
                          <a:latin typeface="Calibri" panose="020F0502020204030204" pitchFamily="34" charset="0"/>
                        </a:rPr>
                        <a:t>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200662"/>
                  </a:ext>
                </a:extLst>
              </a:tr>
              <a:tr h="182880">
                <a:tc>
                  <a:txBody>
                    <a:bodyPr/>
                    <a:lstStyle/>
                    <a:p>
                      <a:pPr algn="l" fontAlgn="b"/>
                      <a:r>
                        <a:rPr lang="en-IN" sz="1100" b="0" i="0" u="none" strike="noStrike">
                          <a:solidFill>
                            <a:srgbClr val="000000"/>
                          </a:solidFill>
                          <a:effectLst/>
                          <a:latin typeface="Calibri" panose="020F0502020204030204" pitchFamily="34" charset="0"/>
                        </a:rPr>
                        <a:t>ZIP code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60434"/>
                  </a:ext>
                </a:extLst>
              </a:tr>
              <a:tr h="182880">
                <a:tc>
                  <a:txBody>
                    <a:bodyPr/>
                    <a:lstStyle/>
                    <a:p>
                      <a:pPr algn="l" fontAlgn="b"/>
                      <a:r>
                        <a:rPr lang="en-IN" sz="1100" b="0" i="0" u="none" strike="noStrike">
                          <a:solidFill>
                            <a:srgbClr val="000000"/>
                          </a:solidFill>
                          <a:effectLst/>
                          <a:latin typeface="Calibri" panose="020F0502020204030204" pitchFamily="34" charset="0"/>
                        </a:rPr>
                        <a:t>Tags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4614210"/>
                  </a:ext>
                </a:extLst>
              </a:tr>
              <a:tr h="182880">
                <a:tc>
                  <a:txBody>
                    <a:bodyPr/>
                    <a:lstStyle/>
                    <a:p>
                      <a:pPr algn="l" fontAlgn="b"/>
                      <a:r>
                        <a:rPr lang="en-IN" sz="1100" b="0" i="0" u="none" strike="noStrike">
                          <a:solidFill>
                            <a:srgbClr val="000000"/>
                          </a:solidFill>
                          <a:effectLst/>
                          <a:latin typeface="Calibri" panose="020F0502020204030204" pitchFamily="34" charset="0"/>
                        </a:rPr>
                        <a:t>Consumer consent provided?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02904"/>
                  </a:ext>
                </a:extLst>
              </a:tr>
              <a:tr h="182880">
                <a:tc>
                  <a:txBody>
                    <a:bodyPr/>
                    <a:lstStyle/>
                    <a:p>
                      <a:pPr algn="l" fontAlgn="b"/>
                      <a:r>
                        <a:rPr lang="en-IN" sz="1100" b="0" i="0" u="none" strike="noStrike">
                          <a:solidFill>
                            <a:srgbClr val="000000"/>
                          </a:solidFill>
                          <a:effectLst/>
                          <a:latin typeface="Calibri" panose="020F0502020204030204" pitchFamily="34" charset="0"/>
                        </a:rPr>
                        <a:t>Submitted via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40588"/>
                  </a:ext>
                </a:extLst>
              </a:tr>
              <a:tr h="182880">
                <a:tc>
                  <a:txBody>
                    <a:bodyPr/>
                    <a:lstStyle/>
                    <a:p>
                      <a:pPr algn="l" fontAlgn="b"/>
                      <a:r>
                        <a:rPr lang="en-IN" sz="1100" b="0" i="0" u="none" strike="noStrike">
                          <a:solidFill>
                            <a:srgbClr val="000000"/>
                          </a:solidFill>
                          <a:effectLst/>
                          <a:latin typeface="Calibri" panose="020F0502020204030204" pitchFamily="34" charset="0"/>
                        </a:rPr>
                        <a:t>Date sent to company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469218"/>
                  </a:ext>
                </a:extLst>
              </a:tr>
              <a:tr h="182880">
                <a:tc>
                  <a:txBody>
                    <a:bodyPr/>
                    <a:lstStyle/>
                    <a:p>
                      <a:pPr algn="l" fontAlgn="b"/>
                      <a:r>
                        <a:rPr lang="en-IN" sz="1100" b="0" i="0" u="none" strike="noStrike">
                          <a:solidFill>
                            <a:srgbClr val="000000"/>
                          </a:solidFill>
                          <a:effectLst/>
                          <a:latin typeface="Calibri" panose="020F0502020204030204" pitchFamily="34" charset="0"/>
                        </a:rPr>
                        <a:t>Company response to consumer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668633"/>
                  </a:ext>
                </a:extLst>
              </a:tr>
              <a:tr h="182880">
                <a:tc>
                  <a:txBody>
                    <a:bodyPr/>
                    <a:lstStyle/>
                    <a:p>
                      <a:pPr algn="l" fontAlgn="b"/>
                      <a:r>
                        <a:rPr lang="en-IN" sz="1100" b="0" i="0" u="none" strike="noStrike">
                          <a:solidFill>
                            <a:srgbClr val="000000"/>
                          </a:solidFill>
                          <a:effectLst/>
                          <a:latin typeface="Calibri" panose="020F0502020204030204" pitchFamily="34" charset="0"/>
                        </a:rPr>
                        <a:t>Timely response?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1663994"/>
                  </a:ext>
                </a:extLst>
              </a:tr>
              <a:tr h="182880">
                <a:tc>
                  <a:txBody>
                    <a:bodyPr/>
                    <a:lstStyle/>
                    <a:p>
                      <a:pPr algn="l" fontAlgn="b"/>
                      <a:r>
                        <a:rPr lang="en-IN" sz="1100" b="0" i="0" u="none" strike="noStrike">
                          <a:solidFill>
                            <a:srgbClr val="000000"/>
                          </a:solidFill>
                          <a:effectLst/>
                          <a:latin typeface="Calibri" panose="020F0502020204030204" pitchFamily="34" charset="0"/>
                        </a:rPr>
                        <a:t>Consumer disputed?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548943"/>
                  </a:ext>
                </a:extLst>
              </a:tr>
              <a:tr h="182880">
                <a:tc>
                  <a:txBody>
                    <a:bodyPr/>
                    <a:lstStyle/>
                    <a:p>
                      <a:pPr algn="l" fontAlgn="b"/>
                      <a:r>
                        <a:rPr lang="en-IN" sz="1100" b="0" i="0" u="none" strike="noStrike" dirty="0">
                          <a:solidFill>
                            <a:srgbClr val="000000"/>
                          </a:solidFill>
                          <a:effectLst/>
                          <a:latin typeface="Calibri" panose="020F0502020204030204" pitchFamily="34" charset="0"/>
                        </a:rPr>
                        <a:t>Complaint 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457534"/>
                  </a:ext>
                </a:extLst>
              </a:tr>
            </a:tbl>
          </a:graphicData>
        </a:graphic>
      </p:graphicFrame>
    </p:spTree>
    <p:extLst>
      <p:ext uri="{BB962C8B-B14F-4D97-AF65-F5344CB8AC3E}">
        <p14:creationId xmlns:p14="http://schemas.microsoft.com/office/powerpoint/2010/main" val="205594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Data Wrangling</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1066800"/>
            <a:ext cx="8229600" cy="5059363"/>
          </a:xfrm>
        </p:spPr>
        <p:txBody>
          <a:bodyPr>
            <a:normAutofit/>
          </a:bodyPr>
          <a:lstStyle/>
          <a:p>
            <a:pPr marL="0" indent="0">
              <a:buNone/>
            </a:pPr>
            <a:r>
              <a:rPr lang="en-US" sz="1400" b="1" u="sng" dirty="0">
                <a:solidFill>
                  <a:schemeClr val="bg1">
                    <a:lumMod val="50000"/>
                  </a:schemeClr>
                </a:solidFill>
              </a:rPr>
              <a:t>Data Type Casting</a:t>
            </a:r>
          </a:p>
          <a:p>
            <a:pPr marL="0" indent="0">
              <a:buNone/>
            </a:pPr>
            <a:r>
              <a:rPr lang="en-US" sz="1400" dirty="0">
                <a:solidFill>
                  <a:schemeClr val="bg1">
                    <a:lumMod val="50000"/>
                  </a:schemeClr>
                </a:solidFill>
              </a:rPr>
              <a:t>The available data is not in the correct data type which down the line causes problems in further analysis. All features were correctly identified and types casted to solve for the problem that may arise later</a:t>
            </a:r>
          </a:p>
          <a:p>
            <a:pPr marL="0" indent="0">
              <a:buNone/>
            </a:pPr>
            <a:endParaRPr lang="en-US" sz="1400" dirty="0">
              <a:solidFill>
                <a:schemeClr val="bg1">
                  <a:lumMod val="50000"/>
                </a:schemeClr>
              </a:solidFill>
            </a:endParaRPr>
          </a:p>
          <a:p>
            <a:pPr marL="0" indent="0">
              <a:buNone/>
            </a:pPr>
            <a:r>
              <a:rPr lang="en-US" sz="1400" b="1" u="sng" dirty="0">
                <a:solidFill>
                  <a:schemeClr val="bg1">
                    <a:lumMod val="50000"/>
                  </a:schemeClr>
                </a:solidFill>
              </a:rPr>
              <a:t>Imputation</a:t>
            </a:r>
            <a:r>
              <a:rPr lang="en-US" sz="1400" dirty="0">
                <a:solidFill>
                  <a:schemeClr val="bg1">
                    <a:lumMod val="50000"/>
                  </a:schemeClr>
                </a:solidFill>
              </a:rPr>
              <a:t> </a:t>
            </a:r>
          </a:p>
          <a:p>
            <a:pPr marL="0" indent="0">
              <a:buNone/>
            </a:pPr>
            <a:r>
              <a:rPr lang="en-US" sz="1400" dirty="0">
                <a:solidFill>
                  <a:schemeClr val="bg1">
                    <a:lumMod val="50000"/>
                  </a:schemeClr>
                </a:solidFill>
              </a:rPr>
              <a:t>For this problem, the data where complaints were missing is removed from being moved further as it will not add any value while vectorizing</a:t>
            </a:r>
          </a:p>
          <a:p>
            <a:pPr marL="0" indent="0">
              <a:buNone/>
            </a:pPr>
            <a:endParaRPr lang="en-IN" sz="1400" i="1" dirty="0">
              <a:solidFill>
                <a:schemeClr val="bg1">
                  <a:lumMod val="50000"/>
                </a:schemeClr>
              </a:solidFill>
            </a:endParaRPr>
          </a:p>
          <a:p>
            <a:pPr marL="0" indent="0">
              <a:buNone/>
            </a:pPr>
            <a:r>
              <a:rPr lang="en-IN" sz="1400" i="1" dirty="0">
                <a:solidFill>
                  <a:schemeClr val="bg1">
                    <a:lumMod val="50000"/>
                  </a:schemeClr>
                </a:solidFill>
              </a:rPr>
              <a:t>Takeaways</a:t>
            </a:r>
          </a:p>
          <a:p>
            <a:pPr marL="0" indent="0">
              <a:buNone/>
            </a:pPr>
            <a:r>
              <a:rPr lang="en-IN" sz="1400" i="1" dirty="0">
                <a:solidFill>
                  <a:schemeClr val="bg1">
                    <a:lumMod val="50000"/>
                  </a:schemeClr>
                </a:solidFill>
              </a:rPr>
              <a:t>- The data contains around 78K observation/data points and around 18 features. For this problem, the customer narrative is important to predict the products however only around 21K data points are non-null hence the rest of the data points are dropped</a:t>
            </a: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04281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Exploratory Data Analysis</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1066800"/>
            <a:ext cx="8229600" cy="5059363"/>
          </a:xfrm>
        </p:spPr>
        <p:txBody>
          <a:bodyPr>
            <a:normAutofit/>
          </a:bodyPr>
          <a:lstStyle/>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r>
              <a:rPr lang="en-IN" sz="1400" i="1" dirty="0">
                <a:solidFill>
                  <a:schemeClr val="bg1">
                    <a:lumMod val="50000"/>
                  </a:schemeClr>
                </a:solidFill>
              </a:rPr>
              <a:t>Takeaways</a:t>
            </a: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a:p>
            <a:pPr marL="0" indent="0">
              <a:buNone/>
            </a:pPr>
            <a:endParaRPr lang="en-IN" sz="1400" i="1" dirty="0">
              <a:solidFill>
                <a:schemeClr val="bg1">
                  <a:lumMod val="50000"/>
                </a:schemeClr>
              </a:solidFill>
            </a:endParaRP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pic>
        <p:nvPicPr>
          <p:cNvPr id="6" name="Picture 5" descr="Chart&#10;&#10;Description automatically generated">
            <a:extLst>
              <a:ext uri="{FF2B5EF4-FFF2-40B4-BE49-F238E27FC236}">
                <a16:creationId xmlns:a16="http://schemas.microsoft.com/office/drawing/2014/main" id="{DF75E391-827E-4F1C-8D57-B6F00F827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219200"/>
            <a:ext cx="4948878" cy="2001208"/>
          </a:xfrm>
          <a:prstGeom prst="rect">
            <a:avLst/>
          </a:prstGeom>
        </p:spPr>
      </p:pic>
      <p:pic>
        <p:nvPicPr>
          <p:cNvPr id="8" name="Picture 7" descr="Chart, bar chart&#10;&#10;Description automatically generated">
            <a:extLst>
              <a:ext uri="{FF2B5EF4-FFF2-40B4-BE49-F238E27FC236}">
                <a16:creationId xmlns:a16="http://schemas.microsoft.com/office/drawing/2014/main" id="{3DBD1008-CB30-45DA-8508-BA35CC915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199921"/>
            <a:ext cx="1874689" cy="2116348"/>
          </a:xfrm>
          <a:prstGeom prst="rect">
            <a:avLst/>
          </a:prstGeom>
        </p:spPr>
      </p:pic>
      <p:pic>
        <p:nvPicPr>
          <p:cNvPr id="10" name="Picture 9" descr="Chart, bar chart&#10;&#10;Description automatically generated">
            <a:extLst>
              <a:ext uri="{FF2B5EF4-FFF2-40B4-BE49-F238E27FC236}">
                <a16:creationId xmlns:a16="http://schemas.microsoft.com/office/drawing/2014/main" id="{AE324932-EF5A-47EB-B9D2-F556A7AB5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717" y="3449390"/>
            <a:ext cx="3326372" cy="3321834"/>
          </a:xfrm>
          <a:prstGeom prst="rect">
            <a:avLst/>
          </a:prstGeom>
        </p:spPr>
      </p:pic>
      <p:sp>
        <p:nvSpPr>
          <p:cNvPr id="11" name="TextBox 10">
            <a:extLst>
              <a:ext uri="{FF2B5EF4-FFF2-40B4-BE49-F238E27FC236}">
                <a16:creationId xmlns:a16="http://schemas.microsoft.com/office/drawing/2014/main" id="{1D9FD890-D583-4137-B4D9-E4B68F4B48C0}"/>
              </a:ext>
            </a:extLst>
          </p:cNvPr>
          <p:cNvSpPr txBox="1"/>
          <p:nvPr/>
        </p:nvSpPr>
        <p:spPr>
          <a:xfrm>
            <a:off x="457200" y="3596481"/>
            <a:ext cx="4419600" cy="2644250"/>
          </a:xfrm>
          <a:prstGeom prst="rect">
            <a:avLst/>
          </a:prstGeom>
          <a:noFill/>
        </p:spPr>
        <p:txBody>
          <a:bodyPr wrap="square" rtlCol="0">
            <a:spAutoFit/>
          </a:bodyPr>
          <a:lstStyle/>
          <a:p>
            <a:pPr>
              <a:lnSpc>
                <a:spcPct val="150000"/>
              </a:lnSpc>
            </a:pPr>
            <a:r>
              <a:rPr lang="en-IN" sz="1400" i="1" dirty="0">
                <a:solidFill>
                  <a:schemeClr val="bg1">
                    <a:lumMod val="50000"/>
                  </a:schemeClr>
                </a:solidFill>
              </a:rPr>
              <a:t>Takeaways</a:t>
            </a:r>
          </a:p>
          <a:p>
            <a:pPr marL="285750" indent="-285750">
              <a:lnSpc>
                <a:spcPct val="150000"/>
              </a:lnSpc>
              <a:buFontTx/>
              <a:buChar char="-"/>
            </a:pPr>
            <a:r>
              <a:rPr lang="en-IN" sz="1400" i="1" dirty="0">
                <a:solidFill>
                  <a:schemeClr val="bg1">
                    <a:lumMod val="50000"/>
                  </a:schemeClr>
                </a:solidFill>
              </a:rPr>
              <a:t>Highest numbers i.e. more than 40% of complaints are related to Credit and Prepaid cards</a:t>
            </a:r>
          </a:p>
          <a:p>
            <a:pPr marL="285750" indent="-285750">
              <a:lnSpc>
                <a:spcPct val="150000"/>
              </a:lnSpc>
              <a:buFontTx/>
              <a:buChar char="-"/>
            </a:pPr>
            <a:r>
              <a:rPr lang="en-IN" sz="1400" i="1" dirty="0">
                <a:solidFill>
                  <a:schemeClr val="bg1">
                    <a:lumMod val="50000"/>
                  </a:schemeClr>
                </a:solidFill>
              </a:rPr>
              <a:t>All of the requests are submitted via Web</a:t>
            </a:r>
          </a:p>
          <a:p>
            <a:pPr marL="285750" indent="-285750">
              <a:lnSpc>
                <a:spcPct val="150000"/>
              </a:lnSpc>
              <a:buFontTx/>
              <a:buChar char="-"/>
            </a:pPr>
            <a:r>
              <a:rPr lang="en-IN" sz="1400" i="1" dirty="0">
                <a:solidFill>
                  <a:schemeClr val="bg1">
                    <a:lumMod val="50000"/>
                  </a:schemeClr>
                </a:solidFill>
              </a:rPr>
              <a:t>The State referred as ‘CA’ accounts for 17% of the total complaints</a:t>
            </a:r>
          </a:p>
          <a:p>
            <a:pPr marL="285750" indent="-285750">
              <a:lnSpc>
                <a:spcPct val="150000"/>
              </a:lnSpc>
              <a:buFontTx/>
              <a:buChar char="-"/>
            </a:pPr>
            <a:r>
              <a:rPr lang="en-IN" sz="1400" i="1" dirty="0">
                <a:solidFill>
                  <a:schemeClr val="bg1">
                    <a:lumMod val="50000"/>
                  </a:schemeClr>
                </a:solidFill>
              </a:rPr>
              <a:t>Company attempt has been to close out complaints after explaining the issue in all the categories</a:t>
            </a:r>
          </a:p>
        </p:txBody>
      </p:sp>
    </p:spTree>
    <p:extLst>
      <p:ext uri="{BB962C8B-B14F-4D97-AF65-F5344CB8AC3E}">
        <p14:creationId xmlns:p14="http://schemas.microsoft.com/office/powerpoint/2010/main" val="112601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Pre-processing</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1066800"/>
            <a:ext cx="8229600" cy="5059363"/>
          </a:xfrm>
        </p:spPr>
        <p:txBody>
          <a:bodyPr>
            <a:normAutofit/>
          </a:bodyPr>
          <a:lstStyle/>
          <a:p>
            <a:pPr marL="0" indent="0">
              <a:buNone/>
            </a:pPr>
            <a:endParaRPr lang="en-US" sz="1400" dirty="0">
              <a:solidFill>
                <a:schemeClr val="bg1">
                  <a:lumMod val="50000"/>
                </a:schemeClr>
              </a:solidFill>
            </a:endParaRPr>
          </a:p>
          <a:p>
            <a:pPr marL="0" indent="0">
              <a:buNone/>
            </a:pPr>
            <a:r>
              <a:rPr lang="en-US" sz="1400" dirty="0">
                <a:solidFill>
                  <a:schemeClr val="bg1">
                    <a:lumMod val="50000"/>
                  </a:schemeClr>
                </a:solidFill>
              </a:rPr>
              <a:t>The complaints text is cleansed using various NLP techniques to make it easier for extracting features. The techniques that I considered are listed below</a:t>
            </a:r>
          </a:p>
          <a:p>
            <a:pPr>
              <a:buFontTx/>
              <a:buChar char="-"/>
            </a:pPr>
            <a:r>
              <a:rPr lang="en-US" sz="1400" dirty="0">
                <a:solidFill>
                  <a:schemeClr val="bg1">
                    <a:lumMod val="50000"/>
                  </a:schemeClr>
                </a:solidFill>
              </a:rPr>
              <a:t>De-contraction</a:t>
            </a:r>
          </a:p>
          <a:p>
            <a:pPr>
              <a:buFontTx/>
              <a:buChar char="-"/>
            </a:pPr>
            <a:r>
              <a:rPr lang="en-US" sz="1400" dirty="0">
                <a:solidFill>
                  <a:schemeClr val="bg1">
                    <a:lumMod val="50000"/>
                  </a:schemeClr>
                </a:solidFill>
              </a:rPr>
              <a:t>Stop word removal</a:t>
            </a:r>
          </a:p>
          <a:p>
            <a:pPr>
              <a:buFontTx/>
              <a:buChar char="-"/>
            </a:pPr>
            <a:r>
              <a:rPr lang="en-US" sz="1400" dirty="0">
                <a:solidFill>
                  <a:schemeClr val="bg1">
                    <a:lumMod val="50000"/>
                  </a:schemeClr>
                </a:solidFill>
              </a:rPr>
              <a:t>Removing punctuations, masked details</a:t>
            </a:r>
          </a:p>
          <a:p>
            <a:pPr>
              <a:buFontTx/>
              <a:buChar char="-"/>
            </a:pPr>
            <a:endParaRPr lang="en-US" sz="1400" dirty="0">
              <a:solidFill>
                <a:schemeClr val="bg1">
                  <a:lumMod val="50000"/>
                </a:schemeClr>
              </a:solidFill>
            </a:endParaRPr>
          </a:p>
          <a:p>
            <a:pPr marL="0" indent="0">
              <a:buNone/>
            </a:pPr>
            <a:r>
              <a:rPr lang="en-US" sz="1400" dirty="0">
                <a:solidFill>
                  <a:schemeClr val="bg1">
                    <a:lumMod val="50000"/>
                  </a:schemeClr>
                </a:solidFill>
              </a:rPr>
              <a:t>Subsequently, the data becomes available for vectorization or creating features. In this stage Bag of words and </a:t>
            </a:r>
            <a:r>
              <a:rPr lang="en-US" sz="1400" dirty="0" err="1">
                <a:solidFill>
                  <a:schemeClr val="bg1">
                    <a:lumMod val="50000"/>
                  </a:schemeClr>
                </a:solidFill>
              </a:rPr>
              <a:t>Tf-Idf</a:t>
            </a:r>
            <a:r>
              <a:rPr lang="en-US" sz="1400" dirty="0">
                <a:solidFill>
                  <a:schemeClr val="bg1">
                    <a:lumMod val="50000"/>
                  </a:schemeClr>
                </a:solidFill>
              </a:rPr>
              <a:t> techniques are used with a limit if 5000 features </a:t>
            </a:r>
          </a:p>
          <a:p>
            <a:pPr marL="0" indent="0">
              <a:buNone/>
            </a:pPr>
            <a:endParaRPr lang="en-US" sz="1400" dirty="0">
              <a:solidFill>
                <a:schemeClr val="bg1">
                  <a:lumMod val="50000"/>
                </a:schemeClr>
              </a:solidFill>
            </a:endParaRPr>
          </a:p>
          <a:p>
            <a:pPr marL="0" indent="0">
              <a:buNone/>
            </a:pPr>
            <a:endParaRPr lang="en-US" sz="1400" dirty="0">
              <a:solidFill>
                <a:schemeClr val="bg1">
                  <a:lumMod val="50000"/>
                </a:schemeClr>
              </a:solidFill>
            </a:endParaRP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4892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6552-089E-4920-B475-48F7E9094047}"/>
              </a:ext>
            </a:extLst>
          </p:cNvPr>
          <p:cNvSpPr>
            <a:spLocks noGrp="1"/>
          </p:cNvSpPr>
          <p:nvPr>
            <p:ph type="title"/>
          </p:nvPr>
        </p:nvSpPr>
        <p:spPr>
          <a:xfrm>
            <a:off x="381000" y="274638"/>
            <a:ext cx="8229600" cy="639762"/>
          </a:xfrm>
        </p:spPr>
        <p:txBody>
          <a:bodyPr>
            <a:normAutofit/>
          </a:bodyPr>
          <a:lstStyle/>
          <a:p>
            <a:pPr algn="l"/>
            <a:r>
              <a:rPr lang="en-IN" sz="2400" dirty="0">
                <a:solidFill>
                  <a:schemeClr val="bg1">
                    <a:lumMod val="50000"/>
                  </a:schemeClr>
                </a:solidFill>
              </a:rPr>
              <a:t>Machine Learning</a:t>
            </a:r>
          </a:p>
        </p:txBody>
      </p:sp>
      <p:sp>
        <p:nvSpPr>
          <p:cNvPr id="3" name="Content Placeholder 2">
            <a:extLst>
              <a:ext uri="{FF2B5EF4-FFF2-40B4-BE49-F238E27FC236}">
                <a16:creationId xmlns:a16="http://schemas.microsoft.com/office/drawing/2014/main" id="{E0D87440-2DCE-46D5-AB68-AE06116C4F43}"/>
              </a:ext>
            </a:extLst>
          </p:cNvPr>
          <p:cNvSpPr>
            <a:spLocks noGrp="1"/>
          </p:cNvSpPr>
          <p:nvPr>
            <p:ph idx="1"/>
          </p:nvPr>
        </p:nvSpPr>
        <p:spPr>
          <a:xfrm>
            <a:off x="457200" y="1066800"/>
            <a:ext cx="8229600" cy="5059363"/>
          </a:xfrm>
        </p:spPr>
        <p:txBody>
          <a:bodyPr>
            <a:normAutofit/>
          </a:bodyPr>
          <a:lstStyle/>
          <a:p>
            <a:pPr marL="0" indent="0">
              <a:buNone/>
            </a:pPr>
            <a:endParaRPr lang="en-US" sz="1400" dirty="0">
              <a:solidFill>
                <a:schemeClr val="bg1">
                  <a:lumMod val="50000"/>
                </a:schemeClr>
              </a:solidFill>
            </a:endParaRPr>
          </a:p>
          <a:p>
            <a:pPr marL="0" indent="0">
              <a:buNone/>
            </a:pPr>
            <a:r>
              <a:rPr lang="en-US" sz="1400" dirty="0">
                <a:solidFill>
                  <a:schemeClr val="bg1">
                    <a:lumMod val="50000"/>
                  </a:schemeClr>
                </a:solidFill>
              </a:rPr>
              <a:t>After carefully vectorizing the comments and making it ready for modelling, the data is split in 70:30 ratio for training and testing the performance of models under consideration. There are 4 models which I considered and are listed below:</a:t>
            </a:r>
          </a:p>
          <a:p>
            <a:pPr marL="0" indent="0">
              <a:buNone/>
            </a:pPr>
            <a:endParaRPr lang="en-US" sz="1400" dirty="0">
              <a:solidFill>
                <a:schemeClr val="bg1">
                  <a:lumMod val="50000"/>
                </a:schemeClr>
              </a:solidFill>
            </a:endParaRPr>
          </a:p>
          <a:p>
            <a:pPr>
              <a:buFontTx/>
              <a:buChar char="-"/>
            </a:pPr>
            <a:r>
              <a:rPr lang="en-US" sz="1400" dirty="0">
                <a:solidFill>
                  <a:schemeClr val="bg1">
                    <a:lumMod val="50000"/>
                  </a:schemeClr>
                </a:solidFill>
              </a:rPr>
              <a:t>Logistic Regression</a:t>
            </a:r>
          </a:p>
          <a:p>
            <a:pPr>
              <a:buFontTx/>
              <a:buChar char="-"/>
            </a:pPr>
            <a:r>
              <a:rPr lang="en-US" sz="1400" dirty="0">
                <a:solidFill>
                  <a:schemeClr val="bg1">
                    <a:lumMod val="50000"/>
                  </a:schemeClr>
                </a:solidFill>
              </a:rPr>
              <a:t>K-NN</a:t>
            </a:r>
          </a:p>
          <a:p>
            <a:pPr>
              <a:buFontTx/>
              <a:buChar char="-"/>
            </a:pPr>
            <a:r>
              <a:rPr lang="en-US" sz="1400" dirty="0">
                <a:solidFill>
                  <a:schemeClr val="bg1">
                    <a:lumMod val="50000"/>
                  </a:schemeClr>
                </a:solidFill>
              </a:rPr>
              <a:t>Random Forest</a:t>
            </a:r>
          </a:p>
          <a:p>
            <a:pPr>
              <a:buFontTx/>
              <a:buChar char="-"/>
            </a:pPr>
            <a:r>
              <a:rPr lang="en-US" sz="1400" dirty="0">
                <a:solidFill>
                  <a:schemeClr val="bg1">
                    <a:lumMod val="50000"/>
                  </a:schemeClr>
                </a:solidFill>
              </a:rPr>
              <a:t>XG Boost</a:t>
            </a:r>
          </a:p>
        </p:txBody>
      </p:sp>
      <p:cxnSp>
        <p:nvCxnSpPr>
          <p:cNvPr id="5" name="Straight Connector 4">
            <a:extLst>
              <a:ext uri="{FF2B5EF4-FFF2-40B4-BE49-F238E27FC236}">
                <a16:creationId xmlns:a16="http://schemas.microsoft.com/office/drawing/2014/main" id="{825EA80C-7F90-474D-B09F-68A634515237}"/>
              </a:ext>
            </a:extLst>
          </p:cNvPr>
          <p:cNvCxnSpPr/>
          <p:nvPr/>
        </p:nvCxnSpPr>
        <p:spPr>
          <a:xfrm>
            <a:off x="457200" y="914400"/>
            <a:ext cx="82296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30570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4359</TotalTime>
  <Words>677</Words>
  <Application>Microsoft Office PowerPoint</Application>
  <PresentationFormat>On-screen Show (4:3)</PresentationFormat>
  <Paragraphs>112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Customer Complaints</vt:lpstr>
      <vt:lpstr>Introduction</vt:lpstr>
      <vt:lpstr>Problem Identification</vt:lpstr>
      <vt:lpstr>Formulation of Solution</vt:lpstr>
      <vt:lpstr>Dataset</vt:lpstr>
      <vt:lpstr>Data Wrangling</vt:lpstr>
      <vt:lpstr>Exploratory Data Analysis</vt:lpstr>
      <vt:lpstr>Pre-processing</vt:lpstr>
      <vt:lpstr>Machine Learning</vt:lpstr>
      <vt:lpstr>Model Results &amp; Selection </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Ahsaas</dc:creator>
  <cp:lastModifiedBy>Nidhi Sharma</cp:lastModifiedBy>
  <cp:revision>11</cp:revision>
  <dcterms:created xsi:type="dcterms:W3CDTF">2020-07-29T06:55:24Z</dcterms:created>
  <dcterms:modified xsi:type="dcterms:W3CDTF">2021-08-30T01:25:45Z</dcterms:modified>
</cp:coreProperties>
</file>