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4" r:id="rId8"/>
    <p:sldId id="263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C9FB-CA1B-4714-A084-4E625E3A6EC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07425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693480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Data Pre-processing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Created new features </a:t>
            </a:r>
          </a:p>
          <a:p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Removed redundant/unnecessary features</a:t>
            </a:r>
          </a:p>
          <a:p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One hot encoding for categorical features</a:t>
            </a:r>
          </a:p>
          <a:p>
            <a:pPr marL="0" indent="0">
              <a:buNone/>
            </a:pP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3365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693480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Model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Two models executed and the best was chosen </a:t>
            </a:r>
          </a:p>
          <a:p>
            <a:pPr lvl="1"/>
            <a:r>
              <a:rPr lang="en-US" sz="1200" b="0" i="1" dirty="0">
                <a:solidFill>
                  <a:srgbClr val="000000"/>
                </a:solidFill>
                <a:effectLst/>
                <a:latin typeface="Helvetica Neue"/>
              </a:rPr>
              <a:t>Logistic Regression</a:t>
            </a:r>
          </a:p>
          <a:p>
            <a:pPr lvl="1"/>
            <a:r>
              <a:rPr lang="en-US" sz="1200" i="1" dirty="0">
                <a:solidFill>
                  <a:srgbClr val="000000"/>
                </a:solidFill>
                <a:latin typeface="Helvetica Neue"/>
              </a:rPr>
              <a:t>Random Forest</a:t>
            </a:r>
          </a:p>
          <a:p>
            <a:pPr marL="457200" lvl="1" indent="0">
              <a:buNone/>
            </a:pPr>
            <a:endParaRPr lang="en-US" sz="12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Two approaches were taken to train the models</a:t>
            </a:r>
          </a:p>
          <a:p>
            <a:pPr lvl="1"/>
            <a:r>
              <a:rPr lang="en-US" sz="1200" i="1" dirty="0">
                <a:solidFill>
                  <a:srgbClr val="000000"/>
                </a:solidFill>
                <a:latin typeface="Helvetica Neue"/>
              </a:rPr>
              <a:t>Balancing the data using c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Helvetica Neue"/>
              </a:rPr>
              <a:t>lass weight </a:t>
            </a:r>
          </a:p>
          <a:p>
            <a:pPr lvl="1"/>
            <a:r>
              <a:rPr lang="en-US" sz="1200" b="0" i="1" dirty="0">
                <a:solidFill>
                  <a:srgbClr val="000000"/>
                </a:solidFill>
                <a:effectLst/>
                <a:latin typeface="Helvetica Neue"/>
              </a:rPr>
              <a:t>SMOTE to handle imbalance in data</a:t>
            </a:r>
          </a:p>
          <a:p>
            <a:endParaRPr lang="en-US" sz="1600" b="0" i="1" dirty="0">
              <a:solidFill>
                <a:srgbClr val="00B0F0"/>
              </a:solidFill>
              <a:effectLst/>
              <a:latin typeface="Helvetica Neue"/>
            </a:endParaRPr>
          </a:p>
          <a:p>
            <a:r>
              <a:rPr lang="en-US" sz="1600" i="1" dirty="0">
                <a:solidFill>
                  <a:srgbClr val="00B0F0"/>
                </a:solidFill>
                <a:latin typeface="Helvetica Neue"/>
              </a:rPr>
              <a:t>Random forest performed best with SMOTE</a:t>
            </a:r>
            <a:endParaRPr lang="en-US" sz="1600" b="0" i="1" dirty="0">
              <a:solidFill>
                <a:srgbClr val="00B0F0"/>
              </a:solidFill>
              <a:effectLst/>
              <a:latin typeface="Helvetica Neue"/>
            </a:endParaRPr>
          </a:p>
          <a:p>
            <a:pPr lvl="1"/>
            <a:endParaRPr lang="en-US" sz="12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865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693480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Results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Random Forest when trained with SMOTE is able to give a Recall of .99 and Precision of ~.25 on completely unseen data or production data</a:t>
            </a:r>
          </a:p>
          <a:p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194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1600" b="0" i="1" dirty="0">
                <a:effectLst/>
                <a:latin typeface="Helvetica Neue"/>
              </a:rPr>
              <a:t>What is Fraud Detection</a:t>
            </a:r>
            <a:r>
              <a:rPr lang="en-US" sz="1600" i="1" dirty="0">
                <a:latin typeface="Helvetica Neue"/>
              </a:rPr>
              <a:t>? </a:t>
            </a:r>
          </a:p>
          <a:p>
            <a:r>
              <a:rPr lang="en-IN" sz="1600" i="1" dirty="0">
                <a:latin typeface="Helvetica Neue"/>
              </a:rPr>
              <a:t>Problem Statement</a:t>
            </a:r>
          </a:p>
          <a:p>
            <a:r>
              <a:rPr lang="en-IN" sz="1600" i="1" dirty="0">
                <a:latin typeface="Helvetica Neue"/>
              </a:rPr>
              <a:t>Data</a:t>
            </a:r>
          </a:p>
          <a:p>
            <a:r>
              <a:rPr lang="en-IN" sz="1600" i="1" dirty="0">
                <a:latin typeface="Helvetica Neue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36788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/>
              <a:t>What is Fraud detection?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1600" b="0" i="1" dirty="0">
                <a:effectLst/>
                <a:latin typeface="Helvetica Neue"/>
              </a:rPr>
              <a:t>Fraud detection is a set of activities undertaken to prevent money or property from being obtained through false pretenses.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095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The Problem Statement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AU" sz="1600" i="1" u="none" strike="noStrike" cap="none" dirty="0">
                <a:solidFill>
                  <a:srgbClr val="000000"/>
                </a:solidFill>
                <a:latin typeface="Helvetica Neue"/>
                <a:ea typeface="Arial"/>
                <a:cs typeface="Arial"/>
                <a:sym typeface="Arial"/>
              </a:rPr>
              <a:t>Identify Fraudulent transactions in the system using existing data points. </a:t>
            </a:r>
            <a:endParaRPr lang="en-IN" sz="1600" i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11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The Data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 lnSpcReduction="10000"/>
          </a:bodyPr>
          <a:lstStyle/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The data used in this problem is synthetic dataset using the simulator called PaySim. PaySim uses aggregated data from the private dataset to generate a synthetic dataset that resembles the normal operation of transactions and injects malicious behavior to later evaluate the performance of fraud detection methods.</a:t>
            </a:r>
          </a:p>
          <a:p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Credits: https://www.kaggle.com/ealaxi/paysim1</a:t>
            </a:r>
            <a:endParaRPr lang="en-IN" sz="2800" i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391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Approach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Ingest and cleanse data for further exploration</a:t>
            </a: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Explore data</a:t>
            </a: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Feature engineering</a:t>
            </a: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Model creation</a:t>
            </a: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Results</a:t>
            </a:r>
          </a:p>
          <a:p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989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Deep Dive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Data Wrangling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EDA</a:t>
            </a:r>
          </a:p>
          <a:p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Data preprocessing and Feature engineering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334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Data Wrangling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600" i="1" dirty="0">
                <a:latin typeface="Helvetica Neue"/>
              </a:rPr>
              <a:t>Changed data types to suitable types</a:t>
            </a:r>
          </a:p>
          <a:p>
            <a:pPr marL="0" indent="0">
              <a:buNone/>
            </a:pPr>
            <a:endParaRPr lang="en-IN" sz="1600" i="1" dirty="0">
              <a:latin typeface="Helvetica Neue"/>
            </a:endParaRPr>
          </a:p>
          <a:p>
            <a:r>
              <a:rPr lang="en-IN" sz="1600" i="1" dirty="0">
                <a:latin typeface="Helvetica Neue"/>
              </a:rPr>
              <a:t>De-duplication of data</a:t>
            </a:r>
          </a:p>
          <a:p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932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223B1441-AF11-4CE7-ABEC-E2B3B94B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084" r="47557" b="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692CF-0F90-48A5-AABB-FBE7AFE8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IN" sz="2400" dirty="0"/>
              <a:t>EDA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623F-D83B-4DC6-8F3D-6AD6B5AB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998280" cy="397840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Fraudulent transactions account for .12% of the overall number of transactions</a:t>
            </a:r>
          </a:p>
          <a:p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sz="1600" i="1" dirty="0">
                <a:latin typeface="Helvetica Neue"/>
              </a:rPr>
              <a:t>Most of the fraudulent transaction in ‘Transfer’</a:t>
            </a:r>
          </a:p>
          <a:p>
            <a:endParaRPr lang="en-IN" sz="1600" i="1" dirty="0">
              <a:latin typeface="Helvetica Neue"/>
            </a:endParaRPr>
          </a:p>
          <a:p>
            <a:r>
              <a:rPr lang="en-IN" sz="1600" i="1" dirty="0">
                <a:latin typeface="Helvetica Neue"/>
              </a:rPr>
              <a:t>Most of the fraudulent transactions were of low amount with very few exceptions</a:t>
            </a:r>
          </a:p>
          <a:p>
            <a:endParaRPr lang="en-IN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Helvetica Neue"/>
              </a:rPr>
              <a:t>Low correlation between amount and the balances of origin and destination</a:t>
            </a:r>
          </a:p>
          <a:p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600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758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284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Project Presentation</vt:lpstr>
      <vt:lpstr>Introduction</vt:lpstr>
      <vt:lpstr>What is Fraud detection?</vt:lpstr>
      <vt:lpstr>The Problem Statement</vt:lpstr>
      <vt:lpstr>The Data</vt:lpstr>
      <vt:lpstr>Approach</vt:lpstr>
      <vt:lpstr>Deep Dive</vt:lpstr>
      <vt:lpstr>Data Wrangling</vt:lpstr>
      <vt:lpstr>EDA</vt:lpstr>
      <vt:lpstr>Data Pre-processing</vt:lpstr>
      <vt:lpstr>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Ahsaas</dc:creator>
  <cp:lastModifiedBy>Nidhi Sharma</cp:lastModifiedBy>
  <cp:revision>10</cp:revision>
  <dcterms:created xsi:type="dcterms:W3CDTF">2020-07-29T06:55:24Z</dcterms:created>
  <dcterms:modified xsi:type="dcterms:W3CDTF">2021-06-15T02:48:07Z</dcterms:modified>
</cp:coreProperties>
</file>