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0" r:id="rId5"/>
    <p:sldId id="264" r:id="rId6"/>
    <p:sldId id="263" r:id="rId7"/>
    <p:sldId id="259"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9CC9FB-CA1B-4714-A084-4E625E3A6EC9}"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339374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9CC9FB-CA1B-4714-A084-4E625E3A6EC9}"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207748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9CC9FB-CA1B-4714-A084-4E625E3A6EC9}"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368083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9CC9FB-CA1B-4714-A084-4E625E3A6EC9}"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312379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9CC9FB-CA1B-4714-A084-4E625E3A6EC9}"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2187132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9CC9FB-CA1B-4714-A084-4E625E3A6EC9}"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2107406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9CC9FB-CA1B-4714-A084-4E625E3A6EC9}" type="datetimeFigureOut">
              <a:rPr lang="en-US" smtClean="0"/>
              <a:t>9/3/2020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208356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9CC9FB-CA1B-4714-A084-4E625E3A6EC9}" type="datetimeFigureOut">
              <a:rPr lang="en-US" smtClean="0"/>
              <a:t>9/3/2020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325743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CC9FB-CA1B-4714-A084-4E625E3A6EC9}" type="datetimeFigureOut">
              <a:rPr lang="en-US" smtClean="0"/>
              <a:t>9/3/2020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218810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9CC9FB-CA1B-4714-A084-4E625E3A6EC9}"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73678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9CC9FB-CA1B-4714-A084-4E625E3A6EC9}"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364216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CC9FB-CA1B-4714-A084-4E625E3A6EC9}" type="datetimeFigureOut">
              <a:rPr lang="en-US" smtClean="0"/>
              <a:t>9/3/2020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CF834-79C8-4ECE-88F3-BC631B42ECEE}" type="slidenum">
              <a:rPr lang="en-US" smtClean="0"/>
              <a:t>‹#›</a:t>
            </a:fld>
            <a:endParaRPr lang="en-US"/>
          </a:p>
        </p:txBody>
      </p:sp>
    </p:spTree>
    <p:extLst>
      <p:ext uri="{BB962C8B-B14F-4D97-AF65-F5344CB8AC3E}">
        <p14:creationId xmlns:p14="http://schemas.microsoft.com/office/powerpoint/2010/main" val="1490452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solidFill>
                  <a:schemeClr val="accent1">
                    <a:lumMod val="50000"/>
                  </a:schemeClr>
                </a:solidFill>
              </a:rPr>
              <a:t>Big Mountain Resort Case Study</a:t>
            </a:r>
          </a:p>
        </p:txBody>
      </p:sp>
    </p:spTree>
    <p:extLst>
      <p:ext uri="{BB962C8B-B14F-4D97-AF65-F5344CB8AC3E}">
        <p14:creationId xmlns:p14="http://schemas.microsoft.com/office/powerpoint/2010/main" val="307425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600" dirty="0">
                <a:solidFill>
                  <a:schemeClr val="accent1">
                    <a:lumMod val="50000"/>
                  </a:schemeClr>
                </a:solidFill>
              </a:rPr>
              <a:t>Problem Identification</a:t>
            </a:r>
          </a:p>
        </p:txBody>
      </p:sp>
      <p:sp>
        <p:nvSpPr>
          <p:cNvPr id="3" name="Content Placeholder 2"/>
          <p:cNvSpPr>
            <a:spLocks noGrp="1"/>
          </p:cNvSpPr>
          <p:nvPr>
            <p:ph idx="1"/>
          </p:nvPr>
        </p:nvSpPr>
        <p:spPr>
          <a:xfrm>
            <a:off x="457200" y="1600200"/>
            <a:ext cx="8229600" cy="4876800"/>
          </a:xfrm>
        </p:spPr>
        <p:txBody>
          <a:bodyPr>
            <a:noAutofit/>
          </a:bodyPr>
          <a:lstStyle/>
          <a:p>
            <a:pPr marL="0" indent="0">
              <a:lnSpc>
                <a:spcPct val="150000"/>
              </a:lnSpc>
              <a:buNone/>
            </a:pPr>
            <a:r>
              <a:rPr lang="en-AU" sz="1800" b="1" dirty="0">
                <a:solidFill>
                  <a:schemeClr val="accent1">
                    <a:lumMod val="50000"/>
                  </a:schemeClr>
                </a:solidFill>
              </a:rPr>
              <a:t>Recommend strategy to Big Mountain resort for keeping the profit margins at 9.2% and give an insight on annual revenue for the season</a:t>
            </a:r>
          </a:p>
          <a:p>
            <a:pPr marL="0" indent="0">
              <a:lnSpc>
                <a:spcPct val="150000"/>
              </a:lnSpc>
              <a:buNone/>
            </a:pPr>
            <a:endParaRPr lang="en-AU" sz="2000" dirty="0">
              <a:solidFill>
                <a:schemeClr val="accent1">
                  <a:lumMod val="50000"/>
                </a:schemeClr>
              </a:solidFill>
            </a:endParaRPr>
          </a:p>
          <a:p>
            <a:pPr marL="0" lvl="0" indent="0">
              <a:lnSpc>
                <a:spcPct val="150000"/>
              </a:lnSpc>
              <a:buNone/>
            </a:pPr>
            <a:endParaRPr lang="en-US" sz="1800" i="1" dirty="0">
              <a:solidFill>
                <a:schemeClr val="accent1">
                  <a:lumMod val="50000"/>
                </a:schemeClr>
              </a:solidFill>
            </a:endParaRPr>
          </a:p>
          <a:p>
            <a:pPr marL="0" lvl="0" indent="0">
              <a:lnSpc>
                <a:spcPct val="150000"/>
              </a:lnSpc>
              <a:buNone/>
            </a:pPr>
            <a:endParaRPr lang="en-US" sz="1800" i="1" dirty="0">
              <a:solidFill>
                <a:schemeClr val="accent1">
                  <a:lumMod val="50000"/>
                </a:schemeClr>
              </a:solidFill>
            </a:endParaRPr>
          </a:p>
          <a:p>
            <a:pPr marL="0" lvl="0" indent="0">
              <a:lnSpc>
                <a:spcPct val="150000"/>
              </a:lnSpc>
              <a:buNone/>
            </a:pPr>
            <a:r>
              <a:rPr lang="en-US" sz="1800" b="1" dirty="0">
                <a:solidFill>
                  <a:schemeClr val="accent1">
                    <a:lumMod val="50000"/>
                  </a:schemeClr>
                </a:solidFill>
              </a:rPr>
              <a:t>Context</a:t>
            </a:r>
          </a:p>
          <a:p>
            <a:pPr marL="0" lvl="0" indent="0">
              <a:lnSpc>
                <a:spcPct val="150000"/>
              </a:lnSpc>
              <a:buNone/>
            </a:pPr>
            <a:r>
              <a:rPr lang="en-US" sz="1800" dirty="0">
                <a:solidFill>
                  <a:schemeClr val="accent1">
                    <a:lumMod val="50000"/>
                  </a:schemeClr>
                </a:solidFill>
              </a:rPr>
              <a:t>Big Mountain resort has spent $1.54MM for installation of a new chair list system in order to maintain the visitors more efficiently. The management is looking for recommendations to increase revenues to recoup the operational investment while keeping the annual profit margins of 9.2%.</a:t>
            </a:r>
          </a:p>
          <a:p>
            <a:pPr>
              <a:lnSpc>
                <a:spcPct val="150000"/>
              </a:lnSpc>
            </a:pPr>
            <a:endParaRPr lang="en-US" sz="1800" dirty="0">
              <a:solidFill>
                <a:schemeClr val="accent1">
                  <a:lumMod val="50000"/>
                </a:schemeClr>
              </a:solidFill>
            </a:endParaRPr>
          </a:p>
        </p:txBody>
      </p:sp>
    </p:spTree>
    <p:extLst>
      <p:ext uri="{BB962C8B-B14F-4D97-AF65-F5344CB8AC3E}">
        <p14:creationId xmlns:p14="http://schemas.microsoft.com/office/powerpoint/2010/main" val="7335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600" dirty="0">
                <a:solidFill>
                  <a:schemeClr val="accent1">
                    <a:lumMod val="50000"/>
                  </a:schemeClr>
                </a:solidFill>
              </a:rPr>
              <a:t>Problem Scope</a:t>
            </a:r>
          </a:p>
        </p:txBody>
      </p:sp>
      <p:sp>
        <p:nvSpPr>
          <p:cNvPr id="3" name="Content Placeholder 2"/>
          <p:cNvSpPr>
            <a:spLocks noGrp="1"/>
          </p:cNvSpPr>
          <p:nvPr>
            <p:ph idx="1"/>
          </p:nvPr>
        </p:nvSpPr>
        <p:spPr>
          <a:xfrm>
            <a:off x="457200" y="1600200"/>
            <a:ext cx="8229600" cy="4876800"/>
          </a:xfrm>
        </p:spPr>
        <p:txBody>
          <a:bodyPr>
            <a:noAutofit/>
          </a:bodyPr>
          <a:lstStyle/>
          <a:p>
            <a:pPr>
              <a:lnSpc>
                <a:spcPct val="150000"/>
              </a:lnSpc>
            </a:pPr>
            <a:r>
              <a:rPr lang="en-US" sz="1800" dirty="0">
                <a:solidFill>
                  <a:schemeClr val="accent1">
                    <a:lumMod val="50000"/>
                  </a:schemeClr>
                </a:solidFill>
              </a:rPr>
              <a:t>In order to account for the problem statement above we looked at the variables which can directly lead to increased revenue generation i.e. the tickets prices and the number of days resort is predicted to be open this season. </a:t>
            </a:r>
          </a:p>
          <a:p>
            <a:pPr>
              <a:lnSpc>
                <a:spcPct val="150000"/>
              </a:lnSpc>
            </a:pPr>
            <a:r>
              <a:rPr lang="en-US" sz="1800" dirty="0">
                <a:solidFill>
                  <a:schemeClr val="accent1">
                    <a:lumMod val="50000"/>
                  </a:schemeClr>
                </a:solidFill>
              </a:rPr>
              <a:t>Data from various resorts wit number of characteristics were studied and analyzed keeping the ticket prices and number of days the resort would be open as target variables i.e. the values we will predict.</a:t>
            </a:r>
            <a:endParaRPr lang="en-US" sz="2000" dirty="0">
              <a:solidFill>
                <a:schemeClr val="accent1">
                  <a:lumMod val="50000"/>
                </a:schemeClr>
              </a:solidFill>
            </a:endParaRPr>
          </a:p>
        </p:txBody>
      </p:sp>
    </p:spTree>
    <p:extLst>
      <p:ext uri="{BB962C8B-B14F-4D97-AF65-F5344CB8AC3E}">
        <p14:creationId xmlns:p14="http://schemas.microsoft.com/office/powerpoint/2010/main" val="17465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600" dirty="0">
                <a:solidFill>
                  <a:schemeClr val="accent1">
                    <a:lumMod val="50000"/>
                  </a:schemeClr>
                </a:solidFill>
              </a:rPr>
              <a:t>Data Wrangling</a:t>
            </a:r>
          </a:p>
        </p:txBody>
      </p:sp>
      <p:sp>
        <p:nvSpPr>
          <p:cNvPr id="4" name="Content Placeholder 3"/>
          <p:cNvSpPr>
            <a:spLocks noGrp="1"/>
          </p:cNvSpPr>
          <p:nvPr>
            <p:ph idx="1"/>
          </p:nvPr>
        </p:nvSpPr>
        <p:spPr/>
        <p:txBody>
          <a:bodyPr>
            <a:normAutofit/>
          </a:bodyPr>
          <a:lstStyle/>
          <a:p>
            <a:pPr>
              <a:lnSpc>
                <a:spcPct val="150000"/>
              </a:lnSpc>
            </a:pPr>
            <a:r>
              <a:rPr lang="en-US" sz="1600" dirty="0">
                <a:solidFill>
                  <a:schemeClr val="accent1">
                    <a:lumMod val="50000"/>
                  </a:schemeClr>
                </a:solidFill>
              </a:rPr>
              <a:t>Data Cleaning</a:t>
            </a:r>
          </a:p>
          <a:p>
            <a:pPr lvl="1">
              <a:lnSpc>
                <a:spcPct val="150000"/>
              </a:lnSpc>
            </a:pPr>
            <a:r>
              <a:rPr lang="en-US" sz="1400" dirty="0">
                <a:solidFill>
                  <a:schemeClr val="accent1">
                    <a:lumMod val="50000"/>
                  </a:schemeClr>
                </a:solidFill>
              </a:rPr>
              <a:t>Data Cleansing by assigning correct data types to each column</a:t>
            </a:r>
          </a:p>
          <a:p>
            <a:pPr lvl="1">
              <a:lnSpc>
                <a:spcPct val="150000"/>
              </a:lnSpc>
            </a:pPr>
            <a:r>
              <a:rPr lang="en-US" sz="1400" dirty="0">
                <a:solidFill>
                  <a:schemeClr val="accent1">
                    <a:lumMod val="50000"/>
                  </a:schemeClr>
                </a:solidFill>
              </a:rPr>
              <a:t>Removal of null values from numerical columns</a:t>
            </a:r>
          </a:p>
          <a:p>
            <a:pPr>
              <a:lnSpc>
                <a:spcPct val="150000"/>
              </a:lnSpc>
            </a:pPr>
            <a:endParaRPr lang="en-US" sz="1600" dirty="0">
              <a:solidFill>
                <a:schemeClr val="accent1">
                  <a:lumMod val="50000"/>
                </a:schemeClr>
              </a:solidFill>
            </a:endParaRPr>
          </a:p>
          <a:p>
            <a:pPr>
              <a:lnSpc>
                <a:spcPct val="150000"/>
              </a:lnSpc>
            </a:pPr>
            <a:r>
              <a:rPr lang="en-US" sz="1600" dirty="0">
                <a:solidFill>
                  <a:schemeClr val="accent1">
                    <a:lumMod val="50000"/>
                  </a:schemeClr>
                </a:solidFill>
              </a:rPr>
              <a:t>Exploratory Data Analysis</a:t>
            </a:r>
          </a:p>
          <a:p>
            <a:pPr lvl="1">
              <a:lnSpc>
                <a:spcPct val="150000"/>
              </a:lnSpc>
            </a:pPr>
            <a:r>
              <a:rPr lang="en-US" sz="1400" dirty="0">
                <a:solidFill>
                  <a:schemeClr val="accent1">
                    <a:lumMod val="50000"/>
                  </a:schemeClr>
                </a:solidFill>
              </a:rPr>
              <a:t>Pair plots between numerical features to study the relationships between  multiple variables</a:t>
            </a:r>
          </a:p>
          <a:p>
            <a:pPr lvl="1">
              <a:lnSpc>
                <a:spcPct val="150000"/>
              </a:lnSpc>
            </a:pPr>
            <a:r>
              <a:rPr lang="en-US" sz="1400" dirty="0">
                <a:solidFill>
                  <a:schemeClr val="accent1">
                    <a:lumMod val="50000"/>
                  </a:schemeClr>
                </a:solidFill>
              </a:rPr>
              <a:t>Column charts for State and Region to see distribution of various resorts</a:t>
            </a:r>
          </a:p>
          <a:p>
            <a:pPr>
              <a:lnSpc>
                <a:spcPct val="150000"/>
              </a:lnSpc>
            </a:pPr>
            <a:endParaRPr lang="en-US" sz="1600" dirty="0">
              <a:solidFill>
                <a:schemeClr val="accent1">
                  <a:lumMod val="50000"/>
                </a:schemeClr>
              </a:solidFill>
            </a:endParaRPr>
          </a:p>
          <a:p>
            <a:pPr>
              <a:lnSpc>
                <a:spcPct val="150000"/>
              </a:lnSpc>
            </a:pPr>
            <a:r>
              <a:rPr lang="en-US" sz="1600" dirty="0">
                <a:solidFill>
                  <a:schemeClr val="accent1">
                    <a:lumMod val="50000"/>
                  </a:schemeClr>
                </a:solidFill>
              </a:rPr>
              <a:t>Removal of certain columns which show similar behavior</a:t>
            </a:r>
          </a:p>
          <a:p>
            <a:pPr>
              <a:lnSpc>
                <a:spcPct val="150000"/>
              </a:lnSpc>
            </a:pPr>
            <a:r>
              <a:rPr lang="en-US" sz="1600" dirty="0">
                <a:solidFill>
                  <a:schemeClr val="accent1">
                    <a:lumMod val="50000"/>
                  </a:schemeClr>
                </a:solidFill>
              </a:rPr>
              <a:t>Outlier detection based on IQR and removal of outliers</a:t>
            </a:r>
          </a:p>
          <a:p>
            <a:pPr>
              <a:lnSpc>
                <a:spcPct val="150000"/>
              </a:lnSpc>
            </a:pPr>
            <a:endParaRPr lang="en-US" sz="1600" dirty="0">
              <a:solidFill>
                <a:schemeClr val="accent1">
                  <a:lumMod val="50000"/>
                </a:schemeClr>
              </a:solidFill>
            </a:endParaRPr>
          </a:p>
          <a:p>
            <a:pPr>
              <a:lnSpc>
                <a:spcPct val="150000"/>
              </a:lnSpc>
            </a:pPr>
            <a:endParaRPr lang="en-US" sz="1600" dirty="0">
              <a:solidFill>
                <a:schemeClr val="accent1">
                  <a:lumMod val="50000"/>
                </a:schemeClr>
              </a:solidFill>
            </a:endParaRPr>
          </a:p>
          <a:p>
            <a:pPr>
              <a:lnSpc>
                <a:spcPct val="150000"/>
              </a:lnSpc>
            </a:pPr>
            <a:endParaRPr lang="en-US" sz="1600" dirty="0">
              <a:solidFill>
                <a:schemeClr val="accent1">
                  <a:lumMod val="50000"/>
                </a:schemeClr>
              </a:solidFill>
            </a:endParaRPr>
          </a:p>
        </p:txBody>
      </p:sp>
    </p:spTree>
    <p:extLst>
      <p:ext uri="{BB962C8B-B14F-4D97-AF65-F5344CB8AC3E}">
        <p14:creationId xmlns:p14="http://schemas.microsoft.com/office/powerpoint/2010/main" val="287526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600" dirty="0">
                <a:solidFill>
                  <a:schemeClr val="accent1">
                    <a:lumMod val="50000"/>
                  </a:schemeClr>
                </a:solidFill>
              </a:rPr>
              <a:t>Data Wrangling</a:t>
            </a:r>
          </a:p>
        </p:txBody>
      </p:sp>
      <p:pic>
        <p:nvPicPr>
          <p:cNvPr id="6" name="Picture 5">
            <a:extLst>
              <a:ext uri="{FF2B5EF4-FFF2-40B4-BE49-F238E27FC236}">
                <a16:creationId xmlns:a16="http://schemas.microsoft.com/office/drawing/2014/main" id="{77984926-C7E1-4318-9111-D04A1D2DA076}"/>
              </a:ext>
            </a:extLst>
          </p:cNvPr>
          <p:cNvPicPr/>
          <p:nvPr/>
        </p:nvPicPr>
        <p:blipFill>
          <a:blip r:embed="rId2"/>
          <a:stretch>
            <a:fillRect/>
          </a:stretch>
        </p:blipFill>
        <p:spPr>
          <a:xfrm>
            <a:off x="533400" y="3891725"/>
            <a:ext cx="8077200" cy="2603500"/>
          </a:xfrm>
          <a:prstGeom prst="rect">
            <a:avLst/>
          </a:prstGeom>
        </p:spPr>
      </p:pic>
      <p:pic>
        <p:nvPicPr>
          <p:cNvPr id="7" name="Picture 6">
            <a:extLst>
              <a:ext uri="{FF2B5EF4-FFF2-40B4-BE49-F238E27FC236}">
                <a16:creationId xmlns:a16="http://schemas.microsoft.com/office/drawing/2014/main" id="{DD8011BA-06C6-4D44-B5F1-9CB463B25C26}"/>
              </a:ext>
            </a:extLst>
          </p:cNvPr>
          <p:cNvPicPr>
            <a:picLocks noChangeAspect="1"/>
          </p:cNvPicPr>
          <p:nvPr/>
        </p:nvPicPr>
        <p:blipFill>
          <a:blip r:embed="rId3"/>
          <a:stretch>
            <a:fillRect/>
          </a:stretch>
        </p:blipFill>
        <p:spPr>
          <a:xfrm>
            <a:off x="104775" y="1285875"/>
            <a:ext cx="8582025" cy="2435577"/>
          </a:xfrm>
          <a:prstGeom prst="rect">
            <a:avLst/>
          </a:prstGeom>
        </p:spPr>
      </p:pic>
    </p:spTree>
    <p:extLst>
      <p:ext uri="{BB962C8B-B14F-4D97-AF65-F5344CB8AC3E}">
        <p14:creationId xmlns:p14="http://schemas.microsoft.com/office/powerpoint/2010/main" val="2996714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600" dirty="0">
                <a:solidFill>
                  <a:schemeClr val="accent1">
                    <a:lumMod val="50000"/>
                  </a:schemeClr>
                </a:solidFill>
              </a:rPr>
              <a:t>Modeling</a:t>
            </a:r>
          </a:p>
        </p:txBody>
      </p:sp>
      <p:sp>
        <p:nvSpPr>
          <p:cNvPr id="4" name="Content Placeholder 3"/>
          <p:cNvSpPr>
            <a:spLocks noGrp="1"/>
          </p:cNvSpPr>
          <p:nvPr>
            <p:ph idx="1"/>
          </p:nvPr>
        </p:nvSpPr>
        <p:spPr>
          <a:xfrm>
            <a:off x="457200" y="1394618"/>
            <a:ext cx="8229600" cy="4525963"/>
          </a:xfrm>
        </p:spPr>
        <p:txBody>
          <a:bodyPr>
            <a:normAutofit/>
          </a:bodyPr>
          <a:lstStyle/>
          <a:p>
            <a:pPr>
              <a:lnSpc>
                <a:spcPct val="150000"/>
              </a:lnSpc>
            </a:pPr>
            <a:r>
              <a:rPr lang="en-US" sz="1600" dirty="0">
                <a:solidFill>
                  <a:schemeClr val="accent1">
                    <a:lumMod val="50000"/>
                  </a:schemeClr>
                </a:solidFill>
              </a:rPr>
              <a:t>Linear regression is used as the model for predicting revised prices.</a:t>
            </a:r>
          </a:p>
          <a:p>
            <a:pPr>
              <a:lnSpc>
                <a:spcPct val="150000"/>
              </a:lnSpc>
            </a:pPr>
            <a:r>
              <a:rPr lang="en-US" altLang="en-US" sz="16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Below is the model evaluation for metrics MAE and Explained Variance (RSME)</a:t>
            </a:r>
            <a:endParaRPr lang="en-US" altLang="en-US" sz="1600" dirty="0">
              <a:solidFill>
                <a:schemeClr val="accent1">
                  <a:lumMod val="50000"/>
                </a:schemeClr>
              </a:solidFill>
            </a:endParaRPr>
          </a:p>
          <a:p>
            <a:pPr>
              <a:lnSpc>
                <a:spcPct val="150000"/>
              </a:lnSpc>
            </a:pPr>
            <a:endParaRPr lang="en-US" sz="1600" dirty="0">
              <a:solidFill>
                <a:schemeClr val="accent1">
                  <a:lumMod val="50000"/>
                </a:schemeClr>
              </a:solidFill>
            </a:endParaRPr>
          </a:p>
          <a:p>
            <a:pPr>
              <a:lnSpc>
                <a:spcPct val="150000"/>
              </a:lnSpc>
            </a:pPr>
            <a:endParaRPr lang="en-US" sz="1600" dirty="0">
              <a:solidFill>
                <a:schemeClr val="accent1">
                  <a:lumMod val="50000"/>
                </a:schemeClr>
              </a:solidFill>
            </a:endParaRPr>
          </a:p>
          <a:p>
            <a:pPr>
              <a:lnSpc>
                <a:spcPct val="150000"/>
              </a:lnSpc>
            </a:pPr>
            <a:endParaRPr lang="en-US" sz="1600" dirty="0">
              <a:solidFill>
                <a:schemeClr val="accent1">
                  <a:lumMod val="50000"/>
                </a:schemeClr>
              </a:solidFill>
            </a:endParaRPr>
          </a:p>
          <a:p>
            <a:pPr>
              <a:lnSpc>
                <a:spcPct val="150000"/>
              </a:lnSpc>
            </a:pPr>
            <a:endParaRPr lang="en-US" sz="1600" dirty="0">
              <a:solidFill>
                <a:schemeClr val="accent1">
                  <a:lumMod val="50000"/>
                </a:schemeClr>
              </a:solidFill>
            </a:endParaRPr>
          </a:p>
          <a:p>
            <a:pPr>
              <a:lnSpc>
                <a:spcPct val="150000"/>
              </a:lnSpc>
            </a:pPr>
            <a:r>
              <a:rPr lang="en-US" altLang="en-US" sz="16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Model 1 is chosen as it has the highest Explained Variance and lowest MAE.</a:t>
            </a:r>
          </a:p>
        </p:txBody>
      </p:sp>
      <p:pic>
        <p:nvPicPr>
          <p:cNvPr id="1025" name="Picture 9">
            <a:extLst>
              <a:ext uri="{FF2B5EF4-FFF2-40B4-BE49-F238E27FC236}">
                <a16:creationId xmlns:a16="http://schemas.microsoft.com/office/drawing/2014/main" id="{E994D8CA-398C-4A91-A83B-0E52EB1AE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740" y="2567167"/>
            <a:ext cx="5327650" cy="1174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lose up of a map&#10;&#10;Description automatically generated">
            <a:extLst>
              <a:ext uri="{FF2B5EF4-FFF2-40B4-BE49-F238E27FC236}">
                <a16:creationId xmlns:a16="http://schemas.microsoft.com/office/drawing/2014/main" id="{CC02174F-6C14-4342-A251-834581067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4350996"/>
            <a:ext cx="3493626" cy="2496730"/>
          </a:xfrm>
          <a:prstGeom prst="rect">
            <a:avLst/>
          </a:prstGeom>
        </p:spPr>
      </p:pic>
      <p:sp>
        <p:nvSpPr>
          <p:cNvPr id="8" name="TextBox 7">
            <a:extLst>
              <a:ext uri="{FF2B5EF4-FFF2-40B4-BE49-F238E27FC236}">
                <a16:creationId xmlns:a16="http://schemas.microsoft.com/office/drawing/2014/main" id="{2BCBBA3C-8F43-4D31-A5D5-40A4F66C316F}"/>
              </a:ext>
            </a:extLst>
          </p:cNvPr>
          <p:cNvSpPr txBox="1"/>
          <p:nvPr/>
        </p:nvSpPr>
        <p:spPr>
          <a:xfrm>
            <a:off x="457200" y="4487039"/>
            <a:ext cx="46482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accent1">
                    <a:lumMod val="50000"/>
                  </a:schemeClr>
                </a:solidFill>
              </a:rPr>
              <a:t>Since ticket prices for Adults during weekends and weekdays are highly correlated hence in this case the recommendations can be used for both</a:t>
            </a:r>
          </a:p>
        </p:txBody>
      </p:sp>
    </p:spTree>
    <p:extLst>
      <p:ext uri="{BB962C8B-B14F-4D97-AF65-F5344CB8AC3E}">
        <p14:creationId xmlns:p14="http://schemas.microsoft.com/office/powerpoint/2010/main" val="260006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600" dirty="0">
                <a:solidFill>
                  <a:schemeClr val="accent1">
                    <a:lumMod val="50000"/>
                  </a:schemeClr>
                </a:solidFill>
              </a:rPr>
              <a:t>Recommendations</a:t>
            </a:r>
          </a:p>
        </p:txBody>
      </p:sp>
      <p:sp>
        <p:nvSpPr>
          <p:cNvPr id="3" name="Content Placeholder 2"/>
          <p:cNvSpPr>
            <a:spLocks noGrp="1"/>
          </p:cNvSpPr>
          <p:nvPr>
            <p:ph idx="1"/>
          </p:nvPr>
        </p:nvSpPr>
        <p:spPr>
          <a:xfrm>
            <a:off x="457200" y="1600200"/>
            <a:ext cx="8229600" cy="4876800"/>
          </a:xfrm>
        </p:spPr>
        <p:txBody>
          <a:bodyPr>
            <a:noAutofit/>
          </a:bodyPr>
          <a:lstStyle/>
          <a:p>
            <a:pPr>
              <a:lnSpc>
                <a:spcPct val="150000"/>
              </a:lnSpc>
            </a:pPr>
            <a:r>
              <a:rPr lang="en-US" sz="1800" dirty="0">
                <a:solidFill>
                  <a:schemeClr val="accent1">
                    <a:lumMod val="50000"/>
                  </a:schemeClr>
                </a:solidFill>
              </a:rPr>
              <a:t>Prices for Adult Weekend tickets to be revised to $89.2 which is 10.2% increase</a:t>
            </a:r>
          </a:p>
          <a:p>
            <a:pPr marL="0" indent="0">
              <a:lnSpc>
                <a:spcPct val="150000"/>
              </a:lnSpc>
              <a:buNone/>
            </a:pPr>
            <a:endParaRPr lang="en-US" sz="1800" dirty="0">
              <a:solidFill>
                <a:schemeClr val="accent1">
                  <a:lumMod val="50000"/>
                </a:schemeClr>
              </a:solidFill>
            </a:endParaRPr>
          </a:p>
          <a:p>
            <a:pPr>
              <a:lnSpc>
                <a:spcPct val="150000"/>
              </a:lnSpc>
            </a:pPr>
            <a:r>
              <a:rPr lang="en-US" sz="1800" dirty="0">
                <a:solidFill>
                  <a:schemeClr val="accent1">
                    <a:lumMod val="50000"/>
                  </a:schemeClr>
                </a:solidFill>
              </a:rPr>
              <a:t>Likewise, since the prices for tickets in weekdays and weekends are highly correlated hence the prices for Adult tickets on weekdays should also be increased by 10.2%</a:t>
            </a:r>
          </a:p>
          <a:p>
            <a:pPr>
              <a:lnSpc>
                <a:spcPct val="150000"/>
              </a:lnSpc>
            </a:pPr>
            <a:endParaRPr lang="en-US" sz="1800" dirty="0">
              <a:solidFill>
                <a:schemeClr val="accent1">
                  <a:lumMod val="50000"/>
                </a:schemeClr>
              </a:solidFill>
            </a:endParaRPr>
          </a:p>
          <a:p>
            <a:pPr>
              <a:lnSpc>
                <a:spcPct val="150000"/>
              </a:lnSpc>
            </a:pPr>
            <a:r>
              <a:rPr lang="en-US" sz="1800" dirty="0">
                <a:solidFill>
                  <a:schemeClr val="accent1">
                    <a:lumMod val="50000"/>
                  </a:schemeClr>
                </a:solidFill>
              </a:rPr>
              <a:t>The projected number of days when the resort should be open to be increased to 143 days which should result in 20% increase of visitors</a:t>
            </a:r>
          </a:p>
        </p:txBody>
      </p:sp>
    </p:spTree>
    <p:extLst>
      <p:ext uri="{BB962C8B-B14F-4D97-AF65-F5344CB8AC3E}">
        <p14:creationId xmlns:p14="http://schemas.microsoft.com/office/powerpoint/2010/main" val="265693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600" dirty="0">
                <a:solidFill>
                  <a:schemeClr val="accent1">
                    <a:lumMod val="50000"/>
                  </a:schemeClr>
                </a:solidFill>
              </a:rPr>
              <a:t>Conclusion</a:t>
            </a:r>
          </a:p>
        </p:txBody>
      </p:sp>
      <p:sp>
        <p:nvSpPr>
          <p:cNvPr id="3" name="Content Placeholder 2"/>
          <p:cNvSpPr>
            <a:spLocks noGrp="1"/>
          </p:cNvSpPr>
          <p:nvPr>
            <p:ph idx="1"/>
          </p:nvPr>
        </p:nvSpPr>
        <p:spPr>
          <a:xfrm>
            <a:off x="457200" y="1600200"/>
            <a:ext cx="8229600" cy="4876800"/>
          </a:xfrm>
        </p:spPr>
        <p:txBody>
          <a:bodyPr>
            <a:noAutofit/>
          </a:bodyPr>
          <a:lstStyle/>
          <a:p>
            <a:pPr>
              <a:lnSpc>
                <a:spcPct val="150000"/>
              </a:lnSpc>
            </a:pPr>
            <a:r>
              <a:rPr lang="en-US" sz="1800" dirty="0">
                <a:solidFill>
                  <a:schemeClr val="accent1">
                    <a:lumMod val="50000"/>
                  </a:schemeClr>
                </a:solidFill>
              </a:rPr>
              <a:t>Increase in number of days the resort open will increase visitors by 20% i.e. approximately 417,000  with an assumed distribution of adults being 60%.</a:t>
            </a:r>
          </a:p>
          <a:p>
            <a:pPr>
              <a:lnSpc>
                <a:spcPct val="150000"/>
              </a:lnSpc>
            </a:pPr>
            <a:endParaRPr lang="en-US" sz="1800" dirty="0">
              <a:solidFill>
                <a:schemeClr val="accent1">
                  <a:lumMod val="50000"/>
                </a:schemeClr>
              </a:solidFill>
            </a:endParaRPr>
          </a:p>
          <a:p>
            <a:pPr>
              <a:lnSpc>
                <a:spcPct val="150000"/>
              </a:lnSpc>
            </a:pPr>
            <a:r>
              <a:rPr lang="en-US" sz="1800" dirty="0">
                <a:solidFill>
                  <a:schemeClr val="accent1">
                    <a:lumMod val="50000"/>
                  </a:schemeClr>
                </a:solidFill>
              </a:rPr>
              <a:t>Increased tickets prices of $89 will be applicable to 60% of total visitors.</a:t>
            </a:r>
          </a:p>
          <a:p>
            <a:pPr>
              <a:lnSpc>
                <a:spcPct val="150000"/>
              </a:lnSpc>
            </a:pPr>
            <a:endParaRPr lang="en-US" sz="1800" dirty="0">
              <a:solidFill>
                <a:schemeClr val="accent1">
                  <a:lumMod val="50000"/>
                </a:schemeClr>
              </a:solidFill>
            </a:endParaRPr>
          </a:p>
          <a:p>
            <a:pPr>
              <a:lnSpc>
                <a:spcPct val="150000"/>
              </a:lnSpc>
            </a:pPr>
            <a:r>
              <a:rPr lang="en-US" sz="1800" dirty="0">
                <a:solidFill>
                  <a:schemeClr val="accent1">
                    <a:lumMod val="50000"/>
                  </a:schemeClr>
                </a:solidFill>
              </a:rPr>
              <a:t>Projections based on recommendations</a:t>
            </a:r>
          </a:p>
          <a:p>
            <a:pPr marL="457200" lvl="1" indent="0" algn="ctr">
              <a:lnSpc>
                <a:spcPct val="150000"/>
              </a:lnSpc>
              <a:buNone/>
            </a:pPr>
            <a:r>
              <a:rPr lang="en-US" sz="2400" b="1" dirty="0">
                <a:solidFill>
                  <a:schemeClr val="accent1">
                    <a:lumMod val="50000"/>
                  </a:schemeClr>
                </a:solidFill>
              </a:rPr>
              <a:t>Revenue $2.0 MM</a:t>
            </a:r>
          </a:p>
          <a:p>
            <a:pPr marL="457200" lvl="1" indent="0" algn="ctr">
              <a:lnSpc>
                <a:spcPct val="150000"/>
              </a:lnSpc>
              <a:buNone/>
            </a:pPr>
            <a:r>
              <a:rPr lang="en-US" sz="2400" b="1" dirty="0">
                <a:solidFill>
                  <a:schemeClr val="accent1">
                    <a:lumMod val="50000"/>
                  </a:schemeClr>
                </a:solidFill>
              </a:rPr>
              <a:t>Operational Cost in new chair ~ 1.5 MM</a:t>
            </a:r>
          </a:p>
          <a:p>
            <a:pPr marL="457200" lvl="1" indent="0" algn="ctr">
              <a:lnSpc>
                <a:spcPct val="150000"/>
              </a:lnSpc>
              <a:buNone/>
            </a:pPr>
            <a:r>
              <a:rPr lang="en-US" sz="2400" b="1" dirty="0">
                <a:solidFill>
                  <a:schemeClr val="accent1">
                    <a:lumMod val="50000"/>
                  </a:schemeClr>
                </a:solidFill>
              </a:rPr>
              <a:t>Profit ~500K</a:t>
            </a:r>
          </a:p>
          <a:p>
            <a:pPr algn="ctr">
              <a:lnSpc>
                <a:spcPct val="150000"/>
              </a:lnSpc>
            </a:pPr>
            <a:endParaRPr lang="en-US" sz="2400" b="1" dirty="0">
              <a:solidFill>
                <a:schemeClr val="accent1">
                  <a:lumMod val="50000"/>
                </a:schemeClr>
              </a:solidFill>
            </a:endParaRPr>
          </a:p>
        </p:txBody>
      </p:sp>
    </p:spTree>
    <p:extLst>
      <p:ext uri="{BB962C8B-B14F-4D97-AF65-F5344CB8AC3E}">
        <p14:creationId xmlns:p14="http://schemas.microsoft.com/office/powerpoint/2010/main" val="508496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431</Words>
  <Application>Microsoft Office PowerPoint</Application>
  <PresentationFormat>On-screen Show (4:3)</PresentationFormat>
  <Paragraphs>48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Big Mountain Resort Case Study</vt:lpstr>
      <vt:lpstr>Problem Identification</vt:lpstr>
      <vt:lpstr>Problem Scope</vt:lpstr>
      <vt:lpstr>Data Wrangling</vt:lpstr>
      <vt:lpstr>Data Wrangling</vt:lpstr>
      <vt:lpstr>Modeling</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Ahsaas</dc:creator>
  <cp:lastModifiedBy>Nidhi Sharma</cp:lastModifiedBy>
  <cp:revision>12</cp:revision>
  <dcterms:created xsi:type="dcterms:W3CDTF">2020-07-29T06:55:24Z</dcterms:created>
  <dcterms:modified xsi:type="dcterms:W3CDTF">2020-09-03T11:42:14Z</dcterms:modified>
</cp:coreProperties>
</file>