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 Italics" charset="1" panose="00000500000000000000"/>
      <p:regular r:id="rId17"/>
    </p:embeddedFont>
    <p:embeddedFont>
      <p:font typeface="Fira Sans Bold" charset="1" panose="020B0803050000020004"/>
      <p:regular r:id="rId18"/>
    </p:embeddedFont>
    <p:embeddedFont>
      <p:font typeface="Poppins" charset="1" panose="00000500000000000000"/>
      <p:regular r:id="rId19"/>
    </p:embeddedFont>
    <p:embeddedFont>
      <p:font typeface="Poppins Bold Italics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13756" y="0"/>
            <a:ext cx="6474244" cy="10321258"/>
          </a:xfrm>
          <a:custGeom>
            <a:avLst/>
            <a:gdLst/>
            <a:ahLst/>
            <a:cxnLst/>
            <a:rect r="r" b="b" t="t" l="l"/>
            <a:pathLst>
              <a:path h="10321258" w="6474244">
                <a:moveTo>
                  <a:pt x="0" y="0"/>
                </a:moveTo>
                <a:lnTo>
                  <a:pt x="6474244" y="0"/>
                </a:lnTo>
                <a:lnTo>
                  <a:pt x="6474244" y="10321258"/>
                </a:lnTo>
                <a:lnTo>
                  <a:pt x="0" y="1032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945283" cy="7097955"/>
            <a:chOff x="0" y="0"/>
            <a:chExt cx="248964" cy="18694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964" cy="1869420"/>
            </a:xfrm>
            <a:custGeom>
              <a:avLst/>
              <a:gdLst/>
              <a:ahLst/>
              <a:cxnLst/>
              <a:rect r="r" b="b" t="t" l="l"/>
              <a:pathLst>
                <a:path h="1869420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48964" cy="1888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097955"/>
            <a:ext cx="945283" cy="3189045"/>
            <a:chOff x="0" y="0"/>
            <a:chExt cx="248964" cy="8399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8964" cy="839913"/>
            </a:xfrm>
            <a:custGeom>
              <a:avLst/>
              <a:gdLst/>
              <a:ahLst/>
              <a:cxnLst/>
              <a:rect r="r" b="b" t="t" l="l"/>
              <a:pathLst>
                <a:path h="839913" w="248964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48964" cy="858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334998" y="8512390"/>
            <a:ext cx="919202" cy="745910"/>
          </a:xfrm>
          <a:custGeom>
            <a:avLst/>
            <a:gdLst/>
            <a:ahLst/>
            <a:cxnLst/>
            <a:rect r="r" b="b" t="t" l="l"/>
            <a:pathLst>
              <a:path h="745910" w="919202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10824" y="3705773"/>
            <a:ext cx="10761850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Sales Performance Analysis and Marketing Optimization for a Retail Home Decor Business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0824" y="7614774"/>
            <a:ext cx="11070203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i="true">
                <a:solidFill>
                  <a:srgbClr val="1B9461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by Saransh Saini [22F1001123]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410824" y="2186451"/>
            <a:ext cx="8187353" cy="1145317"/>
            <a:chOff x="0" y="0"/>
            <a:chExt cx="10916471" cy="1527090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2093873" y="423820"/>
              <a:ext cx="8822598" cy="669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60"/>
                </a:lnSpc>
              </a:pPr>
              <a:r>
                <a:rPr lang="en-US" sz="3300" b="true">
                  <a:solidFill>
                    <a:srgbClr val="222222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BDM Capstone Project [Sept 2024]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0" y="-49620"/>
              <a:ext cx="1626329" cy="1626329"/>
            </a:xfrm>
            <a:custGeom>
              <a:avLst/>
              <a:gdLst/>
              <a:ahLst/>
              <a:cxnLst/>
              <a:rect r="r" b="b" t="t" l="l"/>
              <a:pathLst>
                <a:path h="1626329" w="1626329">
                  <a:moveTo>
                    <a:pt x="0" y="0"/>
                  </a:moveTo>
                  <a:lnTo>
                    <a:pt x="1626329" y="0"/>
                  </a:lnTo>
                  <a:lnTo>
                    <a:pt x="1626329" y="1626329"/>
                  </a:lnTo>
                  <a:lnTo>
                    <a:pt x="0" y="1626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54699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70933" cy="48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54699" y="8313373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0933" cy="32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54699" y="9483104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933" cy="28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514350" y="2142480"/>
            <a:ext cx="903745" cy="0"/>
          </a:xfrm>
          <a:prstGeom prst="line">
            <a:avLst/>
          </a:prstGeom>
          <a:ln cap="flat" w="1619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514350" y="981075"/>
            <a:ext cx="11698974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252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14350" y="2532127"/>
            <a:ext cx="17290330" cy="710897"/>
            <a:chOff x="0" y="0"/>
            <a:chExt cx="23053773" cy="947863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47863" cy="947863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9461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  <a:r>
                  <a:rPr lang="en-US" b="true" sz="19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1</a:t>
                </a: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204993" y="99281"/>
              <a:ext cx="21848780" cy="73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Invest more resources and promotional activities on these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Bedding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Home Décor, Bath and Towel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and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Clothing and Fashion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categories. </a:t>
              </a:r>
            </a:p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It would be beneficial to invest more on our strong points rather than an equal distribution.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14350" y="3471624"/>
            <a:ext cx="17290330" cy="710897"/>
            <a:chOff x="0" y="0"/>
            <a:chExt cx="23053773" cy="947863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47863" cy="947863"/>
              <a:chOff x="0" y="0"/>
              <a:chExt cx="812800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22222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  <a:r>
                  <a:rPr lang="en-US" b="true" sz="19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2</a:t>
                </a: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1204993" y="99281"/>
              <a:ext cx="21848780" cy="73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business should focus on creating a strong brand image as the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“Best Shop for the Best Curtains”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. The inventory should have an incredibly wide range of options, ranging from mid-range to premium quality products, having multiple design and size types.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14350" y="4411121"/>
            <a:ext cx="17290330" cy="710897"/>
            <a:chOff x="0" y="0"/>
            <a:chExt cx="23053773" cy="947863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947863" cy="947863"/>
              <a:chOff x="0" y="0"/>
              <a:chExt cx="812800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9461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  <a:r>
                  <a:rPr lang="en-US" b="true" sz="19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3</a:t>
                </a: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1204993" y="99281"/>
              <a:ext cx="21848780" cy="73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shop’s interior should also be adjusted in such a way that it communicates the above mentioned brand value. Moreover in the upcoming festive season, they can start selling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customized curtains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on special customer requests, helping them in monopolizing over the curtain market.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514350" y="5350618"/>
            <a:ext cx="17290330" cy="710897"/>
            <a:chOff x="0" y="0"/>
            <a:chExt cx="23053773" cy="947863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947863" cy="947863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  <a:r>
                  <a:rPr lang="en-US" b="true" sz="19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4</a:t>
                </a: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1204993" y="99281"/>
              <a:ext cx="21848780" cy="73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Clothing and Fashion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category performed remarkably despite having fewer SKUs, indicating a strong customer interest in clothing items. The Business should consider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introducing more SKUs 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of multiple sizes and designs in this category to cater to the demands. 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14350" y="6290115"/>
            <a:ext cx="17290330" cy="710897"/>
            <a:chOff x="0" y="0"/>
            <a:chExt cx="23053773" cy="947863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947863" cy="947863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9461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  <a:r>
                  <a:rPr lang="en-US" b="true" sz="19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5</a:t>
                </a: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1204993" y="99281"/>
              <a:ext cx="21848780" cy="73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Product pairs like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Pillow 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and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Pillow Cover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Bolster 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and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Bolster Covers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and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Cushion 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and </a:t>
              </a:r>
              <a:r>
                <a:rPr lang="en-US" sz="1800" i="true" b="true">
                  <a:solidFill>
                    <a:srgbClr val="000000"/>
                  </a:solidFill>
                  <a:latin typeface="Poppins Bold Italics"/>
                  <a:ea typeface="Poppins Bold Italics"/>
                  <a:cs typeface="Poppins Bold Italics"/>
                  <a:sym typeface="Poppins Bold Italics"/>
                </a:rPr>
                <a:t>Cushion Covers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can be bundled together and marketed as combo offers, even small amounts of discounts can be put on these combos to boost up the sales even more.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514350" y="7229612"/>
            <a:ext cx="17290330" cy="710897"/>
            <a:chOff x="0" y="0"/>
            <a:chExt cx="23053773" cy="947863"/>
          </a:xfrm>
        </p:grpSpPr>
        <p:grpSp>
          <p:nvGrpSpPr>
            <p:cNvPr name="Group 40" id="40"/>
            <p:cNvGrpSpPr/>
            <p:nvPr/>
          </p:nvGrpSpPr>
          <p:grpSpPr>
            <a:xfrm rot="0">
              <a:off x="0" y="0"/>
              <a:ext cx="947863" cy="947863"/>
              <a:chOff x="0" y="0"/>
              <a:chExt cx="812800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  <a:r>
                  <a:rPr lang="en-US" b="true" sz="19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6</a:t>
                </a:r>
              </a:p>
            </p:txBody>
          </p:sp>
        </p:grpSp>
        <p:sp>
          <p:nvSpPr>
            <p:cNvPr name="TextBox 43" id="43"/>
            <p:cNvSpPr txBox="true"/>
            <p:nvPr/>
          </p:nvSpPr>
          <p:spPr>
            <a:xfrm rot="0">
              <a:off x="1204993" y="99281"/>
              <a:ext cx="21848780" cy="73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Free home delivery services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can be provided in the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Orange Cluster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region. Being right next door won’t cost us much for delivery. Instead, these services would create a positive brand image, helping in the promotion by word-of-mouth.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14350" y="8257857"/>
            <a:ext cx="17290330" cy="800100"/>
            <a:chOff x="0" y="0"/>
            <a:chExt cx="23053773" cy="1066800"/>
          </a:xfrm>
        </p:grpSpPr>
        <p:grpSp>
          <p:nvGrpSpPr>
            <p:cNvPr name="Group 45" id="45"/>
            <p:cNvGrpSpPr/>
            <p:nvPr/>
          </p:nvGrpSpPr>
          <p:grpSpPr>
            <a:xfrm rot="0">
              <a:off x="0" y="59469"/>
              <a:ext cx="947863" cy="947863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B9461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  <a:r>
                  <a:rPr lang="en-US" b="true" sz="19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7</a:t>
                </a:r>
              </a:p>
            </p:txBody>
          </p:sp>
        </p:grpSp>
        <p:sp>
          <p:nvSpPr>
            <p:cNvPr name="TextBox 48" id="48"/>
            <p:cNvSpPr txBox="true"/>
            <p:nvPr/>
          </p:nvSpPr>
          <p:spPr>
            <a:xfrm rot="0">
              <a:off x="1204993" y="-19050"/>
              <a:ext cx="21848780" cy="1085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The presence of rich households in the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Blue Cluster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makes it crucial to build a strong brand image in the region. This can be achieved by aggressive marketing, low-cost delivery services, and introducing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loyalty programs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that reward customers with discounts or free items after accumulating enough loyalty points.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514350" y="9286557"/>
            <a:ext cx="17290330" cy="710897"/>
            <a:chOff x="0" y="0"/>
            <a:chExt cx="23053773" cy="947863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947863" cy="947863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99"/>
                  </a:lnSpc>
                </a:pPr>
                <a:r>
                  <a:rPr lang="en-US" b="true" sz="19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8</a:t>
                </a:r>
              </a:p>
            </p:txBody>
          </p:sp>
        </p:grpSp>
        <p:sp>
          <p:nvSpPr>
            <p:cNvPr name="TextBox 53" id="53"/>
            <p:cNvSpPr txBox="true"/>
            <p:nvPr/>
          </p:nvSpPr>
          <p:spPr>
            <a:xfrm rot="0">
              <a:off x="1204993" y="99281"/>
              <a:ext cx="21848780" cy="730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To tackle slight sales fluctuations,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flexible stock management system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that adjusts inventory levels based on forecasted demand and trends need to be implemented. In periods of low sales, introducing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flash sales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-US" sz="1800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limited-time offers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can help smooth out the fluctuations.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54699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70933" cy="48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54699" y="8313373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0933" cy="32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54699" y="9483104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933" cy="28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514350" y="2142480"/>
            <a:ext cx="903745" cy="0"/>
          </a:xfrm>
          <a:prstGeom prst="line">
            <a:avLst/>
          </a:prstGeom>
          <a:ln cap="flat" w="1619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2213324" y="2664506"/>
            <a:ext cx="5647304" cy="3183668"/>
          </a:xfrm>
          <a:custGeom>
            <a:avLst/>
            <a:gdLst/>
            <a:ahLst/>
            <a:cxnLst/>
            <a:rect r="r" b="b" t="t" l="l"/>
            <a:pathLst>
              <a:path h="3183668" w="5647304">
                <a:moveTo>
                  <a:pt x="0" y="0"/>
                </a:moveTo>
                <a:lnTo>
                  <a:pt x="5647304" y="0"/>
                </a:lnTo>
                <a:lnTo>
                  <a:pt x="5647304" y="3183667"/>
                </a:lnTo>
                <a:lnTo>
                  <a:pt x="0" y="3183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213324" y="6082874"/>
            <a:ext cx="5647304" cy="3238482"/>
            <a:chOff x="0" y="0"/>
            <a:chExt cx="7529739" cy="431797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37188" cy="4317976"/>
            </a:xfrm>
            <a:custGeom>
              <a:avLst/>
              <a:gdLst/>
              <a:ahLst/>
              <a:cxnLst/>
              <a:rect r="r" b="b" t="t" l="l"/>
              <a:pathLst>
                <a:path h="4317976" w="2437188">
                  <a:moveTo>
                    <a:pt x="0" y="0"/>
                  </a:moveTo>
                  <a:lnTo>
                    <a:pt x="2437188" y="0"/>
                  </a:lnTo>
                  <a:lnTo>
                    <a:pt x="2437188" y="4317976"/>
                  </a:lnTo>
                  <a:lnTo>
                    <a:pt x="0" y="4317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49175" y="0"/>
              <a:ext cx="2435371" cy="4317976"/>
            </a:xfrm>
            <a:custGeom>
              <a:avLst/>
              <a:gdLst/>
              <a:ahLst/>
              <a:cxnLst/>
              <a:rect r="r" b="b" t="t" l="l"/>
              <a:pathLst>
                <a:path h="4317976" w="2435371">
                  <a:moveTo>
                    <a:pt x="0" y="0"/>
                  </a:moveTo>
                  <a:lnTo>
                    <a:pt x="2435370" y="0"/>
                  </a:lnTo>
                  <a:lnTo>
                    <a:pt x="2435370" y="4317976"/>
                  </a:lnTo>
                  <a:lnTo>
                    <a:pt x="0" y="4317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5096532" y="0"/>
              <a:ext cx="2433207" cy="4317976"/>
            </a:xfrm>
            <a:custGeom>
              <a:avLst/>
              <a:gdLst/>
              <a:ahLst/>
              <a:cxnLst/>
              <a:rect r="r" b="b" t="t" l="l"/>
              <a:pathLst>
                <a:path h="4317976" w="2433207">
                  <a:moveTo>
                    <a:pt x="0" y="0"/>
                  </a:moveTo>
                  <a:lnTo>
                    <a:pt x="2433207" y="0"/>
                  </a:lnTo>
                  <a:lnTo>
                    <a:pt x="2433207" y="4317976"/>
                  </a:lnTo>
                  <a:lnTo>
                    <a:pt x="0" y="43179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14350" y="981075"/>
            <a:ext cx="11698974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252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The Business and The Problems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14350" y="3424430"/>
            <a:ext cx="10657975" cy="2568501"/>
            <a:chOff x="0" y="0"/>
            <a:chExt cx="14210633" cy="3424668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19050"/>
              <a:ext cx="14210633" cy="400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279"/>
                </a:lnSpc>
                <a:buFont typeface="Arial"/>
                <a:buChar char="•"/>
              </a:pPr>
              <a:r>
                <a:rPr lang="en-US" b="true" sz="1899">
                  <a:solidFill>
                    <a:srgbClr val="22222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Name of the Business:</a:t>
              </a:r>
              <a:r>
                <a:rPr lang="en-US" sz="189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 Noble Homes Decor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548118"/>
              <a:ext cx="14210633" cy="781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279"/>
                </a:lnSpc>
                <a:buFont typeface="Arial"/>
                <a:buChar char="•"/>
              </a:pPr>
              <a:r>
                <a:rPr lang="en-US" b="true" sz="1899">
                  <a:solidFill>
                    <a:srgbClr val="22222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Type of Business:</a:t>
              </a:r>
              <a:r>
                <a:rPr lang="en-US" sz="189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 B2C Retail shop, specialising in Handloom and Home Decor Products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500618"/>
              <a:ext cx="14210633" cy="400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279"/>
                </a:lnSpc>
                <a:buFont typeface="Arial"/>
                <a:buChar char="•"/>
              </a:pPr>
              <a:r>
                <a:rPr lang="en-US" b="true" sz="1899">
                  <a:solidFill>
                    <a:srgbClr val="22222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Location:</a:t>
              </a:r>
              <a:r>
                <a:rPr lang="en-US" sz="189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 Neb Sarai, Delhi, India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2072118"/>
              <a:ext cx="14210633" cy="400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279"/>
                </a:lnSpc>
                <a:buFont typeface="Arial"/>
                <a:buChar char="•"/>
              </a:pPr>
              <a:r>
                <a:rPr lang="en-US" b="true" sz="1899">
                  <a:solidFill>
                    <a:srgbClr val="22222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Founder: </a:t>
              </a:r>
              <a:r>
                <a:rPr lang="en-US" sz="189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Mr. Radha Krishnam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2643618"/>
              <a:ext cx="14210633" cy="781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279"/>
                </a:lnSpc>
                <a:buFont typeface="Arial"/>
                <a:buChar char="•"/>
              </a:pPr>
              <a:r>
                <a:rPr lang="en-US" b="true" sz="1899">
                  <a:solidFill>
                    <a:srgbClr val="22222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Background: </a:t>
              </a:r>
              <a:r>
                <a:rPr lang="en-US" sz="189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The shop was founded in February 2024 by the founder, after shutting down their Computer Repair and Reselling business due to high competition. </a:t>
              </a: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514350" y="2805305"/>
            <a:ext cx="331699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About the Business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514350" y="6914603"/>
            <a:ext cx="10657975" cy="1282626"/>
            <a:chOff x="0" y="0"/>
            <a:chExt cx="14210633" cy="1710168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-19050"/>
              <a:ext cx="14210633" cy="781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279"/>
                </a:lnSpc>
                <a:buFont typeface="Arial"/>
                <a:buChar char="•"/>
              </a:pPr>
              <a:r>
                <a:rPr lang="en-US" b="true" sz="1899">
                  <a:solidFill>
                    <a:srgbClr val="22222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Low Sales: </a:t>
              </a:r>
              <a:r>
                <a:rPr lang="en-US" sz="189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Since it’s inception the business as faced challenges in increasing their sales, despite providing high-quality products.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929118"/>
              <a:ext cx="14210633" cy="781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279"/>
                </a:lnSpc>
                <a:buFont typeface="Arial"/>
                <a:buChar char="•"/>
              </a:pPr>
              <a:r>
                <a:rPr lang="en-US" b="true" sz="1899">
                  <a:solidFill>
                    <a:srgbClr val="22222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Lack of Brand Presence:</a:t>
              </a:r>
              <a:r>
                <a:rPr lang="en-US" sz="189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 The business lacks a strong marketing presence both offline and online, contributing to low brand visibility in this competitive market.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514350" y="6295478"/>
            <a:ext cx="331699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514350" y="9121154"/>
            <a:ext cx="11508642" cy="711126"/>
            <a:chOff x="0" y="0"/>
            <a:chExt cx="15344857" cy="948168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19050"/>
              <a:ext cx="15344857" cy="400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279"/>
                </a:lnSpc>
                <a:buFont typeface="Arial"/>
                <a:buChar char="•"/>
              </a:pPr>
              <a:r>
                <a:rPr lang="en-US" sz="189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501 Hard copies of customer bills were provided ranging from Feb 2024 to Sept 2024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548118"/>
              <a:ext cx="15344857" cy="400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209" indent="-205105" lvl="1">
                <a:lnSpc>
                  <a:spcPts val="2279"/>
                </a:lnSpc>
                <a:buFont typeface="Arial"/>
                <a:buChar char="•"/>
              </a:pPr>
              <a:r>
                <a:rPr lang="en-US" sz="1899">
                  <a:solidFill>
                    <a:srgbClr val="222222"/>
                  </a:solidFill>
                  <a:latin typeface="Poppins"/>
                  <a:ea typeface="Poppins"/>
                  <a:cs typeface="Poppins"/>
                  <a:sym typeface="Poppins"/>
                </a:rPr>
                <a:t>Manual data entry operation was caried on these bill copies to make it eligible for analysis.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514350" y="8502029"/>
            <a:ext cx="331699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Data Collection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54699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70933" cy="48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54699" y="8313373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0933" cy="32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54699" y="9483104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933" cy="28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514350" y="2142480"/>
            <a:ext cx="903745" cy="0"/>
          </a:xfrm>
          <a:prstGeom prst="line">
            <a:avLst/>
          </a:prstGeom>
          <a:ln cap="flat" w="1619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83258" y="4395980"/>
            <a:ext cx="2385957" cy="2385957"/>
          </a:xfrm>
          <a:custGeom>
            <a:avLst/>
            <a:gdLst/>
            <a:ahLst/>
            <a:cxnLst/>
            <a:rect r="r" b="b" t="t" l="l"/>
            <a:pathLst>
              <a:path h="2385957" w="2385957">
                <a:moveTo>
                  <a:pt x="0" y="0"/>
                </a:moveTo>
                <a:lnTo>
                  <a:pt x="2385958" y="0"/>
                </a:lnTo>
                <a:lnTo>
                  <a:pt x="2385958" y="2385957"/>
                </a:lnTo>
                <a:lnTo>
                  <a:pt x="0" y="23859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95967" y="4608688"/>
            <a:ext cx="1960540" cy="196054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5427" y="65427"/>
              <a:ext cx="681946" cy="681946"/>
            </a:xfrm>
            <a:custGeom>
              <a:avLst/>
              <a:gdLst/>
              <a:ahLst/>
              <a:cxnLst/>
              <a:rect r="r" b="b" t="t" l="l"/>
              <a:pathLst>
                <a:path h="681946" w="681946">
                  <a:moveTo>
                    <a:pt x="452664" y="46264"/>
                  </a:moveTo>
                  <a:lnTo>
                    <a:pt x="635682" y="229282"/>
                  </a:lnTo>
                  <a:cubicBezTo>
                    <a:pt x="665304" y="258904"/>
                    <a:pt x="681946" y="299081"/>
                    <a:pt x="681946" y="340973"/>
                  </a:cubicBezTo>
                  <a:cubicBezTo>
                    <a:pt x="681946" y="382865"/>
                    <a:pt x="665304" y="423042"/>
                    <a:pt x="635682" y="452664"/>
                  </a:cubicBezTo>
                  <a:lnTo>
                    <a:pt x="452664" y="635682"/>
                  </a:lnTo>
                  <a:cubicBezTo>
                    <a:pt x="423042" y="665304"/>
                    <a:pt x="382865" y="681946"/>
                    <a:pt x="340973" y="681946"/>
                  </a:cubicBezTo>
                  <a:cubicBezTo>
                    <a:pt x="299081" y="681946"/>
                    <a:pt x="258904" y="665304"/>
                    <a:pt x="229282" y="635682"/>
                  </a:cubicBezTo>
                  <a:lnTo>
                    <a:pt x="46264" y="452664"/>
                  </a:lnTo>
                  <a:cubicBezTo>
                    <a:pt x="16642" y="423042"/>
                    <a:pt x="0" y="382865"/>
                    <a:pt x="0" y="340973"/>
                  </a:cubicBezTo>
                  <a:cubicBezTo>
                    <a:pt x="0" y="299081"/>
                    <a:pt x="16642" y="258904"/>
                    <a:pt x="46264" y="229282"/>
                  </a:cubicBezTo>
                  <a:lnTo>
                    <a:pt x="229282" y="46264"/>
                  </a:lnTo>
                  <a:cubicBezTo>
                    <a:pt x="258904" y="16642"/>
                    <a:pt x="299081" y="0"/>
                    <a:pt x="340973" y="0"/>
                  </a:cubicBezTo>
                  <a:cubicBezTo>
                    <a:pt x="382865" y="0"/>
                    <a:pt x="423042" y="16642"/>
                    <a:pt x="452664" y="46264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875360" y="5088082"/>
            <a:ext cx="1001754" cy="1001754"/>
          </a:xfrm>
          <a:custGeom>
            <a:avLst/>
            <a:gdLst/>
            <a:ahLst/>
            <a:cxnLst/>
            <a:rect r="r" b="b" t="t" l="l"/>
            <a:pathLst>
              <a:path h="1001754" w="1001754">
                <a:moveTo>
                  <a:pt x="0" y="0"/>
                </a:moveTo>
                <a:lnTo>
                  <a:pt x="1001754" y="0"/>
                </a:lnTo>
                <a:lnTo>
                  <a:pt x="1001754" y="1001753"/>
                </a:lnTo>
                <a:lnTo>
                  <a:pt x="0" y="10017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567140" y="4395980"/>
            <a:ext cx="2385957" cy="2385957"/>
          </a:xfrm>
          <a:custGeom>
            <a:avLst/>
            <a:gdLst/>
            <a:ahLst/>
            <a:cxnLst/>
            <a:rect r="r" b="b" t="t" l="l"/>
            <a:pathLst>
              <a:path h="2385957" w="2385957">
                <a:moveTo>
                  <a:pt x="0" y="0"/>
                </a:moveTo>
                <a:lnTo>
                  <a:pt x="2385957" y="0"/>
                </a:lnTo>
                <a:lnTo>
                  <a:pt x="2385957" y="2385957"/>
                </a:lnTo>
                <a:lnTo>
                  <a:pt x="0" y="23859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4779848" y="4608688"/>
            <a:ext cx="1960540" cy="196054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5427" y="65427"/>
              <a:ext cx="681946" cy="681946"/>
            </a:xfrm>
            <a:custGeom>
              <a:avLst/>
              <a:gdLst/>
              <a:ahLst/>
              <a:cxnLst/>
              <a:rect r="r" b="b" t="t" l="l"/>
              <a:pathLst>
                <a:path h="681946" w="681946">
                  <a:moveTo>
                    <a:pt x="452664" y="46264"/>
                  </a:moveTo>
                  <a:lnTo>
                    <a:pt x="635682" y="229282"/>
                  </a:lnTo>
                  <a:cubicBezTo>
                    <a:pt x="665304" y="258904"/>
                    <a:pt x="681946" y="299081"/>
                    <a:pt x="681946" y="340973"/>
                  </a:cubicBezTo>
                  <a:cubicBezTo>
                    <a:pt x="681946" y="382865"/>
                    <a:pt x="665304" y="423042"/>
                    <a:pt x="635682" y="452664"/>
                  </a:cubicBezTo>
                  <a:lnTo>
                    <a:pt x="452664" y="635682"/>
                  </a:lnTo>
                  <a:cubicBezTo>
                    <a:pt x="423042" y="665304"/>
                    <a:pt x="382865" y="681946"/>
                    <a:pt x="340973" y="681946"/>
                  </a:cubicBezTo>
                  <a:cubicBezTo>
                    <a:pt x="299081" y="681946"/>
                    <a:pt x="258904" y="665304"/>
                    <a:pt x="229282" y="635682"/>
                  </a:cubicBezTo>
                  <a:lnTo>
                    <a:pt x="46264" y="452664"/>
                  </a:lnTo>
                  <a:cubicBezTo>
                    <a:pt x="16642" y="423042"/>
                    <a:pt x="0" y="382865"/>
                    <a:pt x="0" y="340973"/>
                  </a:cubicBezTo>
                  <a:cubicBezTo>
                    <a:pt x="0" y="299081"/>
                    <a:pt x="16642" y="258904"/>
                    <a:pt x="46264" y="229282"/>
                  </a:cubicBezTo>
                  <a:lnTo>
                    <a:pt x="229282" y="46264"/>
                  </a:lnTo>
                  <a:cubicBezTo>
                    <a:pt x="258904" y="16642"/>
                    <a:pt x="299081" y="0"/>
                    <a:pt x="340973" y="0"/>
                  </a:cubicBezTo>
                  <a:cubicBezTo>
                    <a:pt x="382865" y="0"/>
                    <a:pt x="423042" y="16642"/>
                    <a:pt x="452664" y="46264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7951021" y="4395980"/>
            <a:ext cx="2385957" cy="2385957"/>
          </a:xfrm>
          <a:custGeom>
            <a:avLst/>
            <a:gdLst/>
            <a:ahLst/>
            <a:cxnLst/>
            <a:rect r="r" b="b" t="t" l="l"/>
            <a:pathLst>
              <a:path h="2385957" w="2385957">
                <a:moveTo>
                  <a:pt x="0" y="0"/>
                </a:moveTo>
                <a:lnTo>
                  <a:pt x="2385958" y="0"/>
                </a:lnTo>
                <a:lnTo>
                  <a:pt x="2385958" y="2385957"/>
                </a:lnTo>
                <a:lnTo>
                  <a:pt x="0" y="23859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8163730" y="4608688"/>
            <a:ext cx="1960540" cy="196054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5427" y="65427"/>
              <a:ext cx="681946" cy="681946"/>
            </a:xfrm>
            <a:custGeom>
              <a:avLst/>
              <a:gdLst/>
              <a:ahLst/>
              <a:cxnLst/>
              <a:rect r="r" b="b" t="t" l="l"/>
              <a:pathLst>
                <a:path h="681946" w="681946">
                  <a:moveTo>
                    <a:pt x="452664" y="46264"/>
                  </a:moveTo>
                  <a:lnTo>
                    <a:pt x="635682" y="229282"/>
                  </a:lnTo>
                  <a:cubicBezTo>
                    <a:pt x="665304" y="258904"/>
                    <a:pt x="681946" y="299081"/>
                    <a:pt x="681946" y="340973"/>
                  </a:cubicBezTo>
                  <a:cubicBezTo>
                    <a:pt x="681946" y="382865"/>
                    <a:pt x="665304" y="423042"/>
                    <a:pt x="635682" y="452664"/>
                  </a:cubicBezTo>
                  <a:lnTo>
                    <a:pt x="452664" y="635682"/>
                  </a:lnTo>
                  <a:cubicBezTo>
                    <a:pt x="423042" y="665304"/>
                    <a:pt x="382865" y="681946"/>
                    <a:pt x="340973" y="681946"/>
                  </a:cubicBezTo>
                  <a:cubicBezTo>
                    <a:pt x="299081" y="681946"/>
                    <a:pt x="258904" y="665304"/>
                    <a:pt x="229282" y="635682"/>
                  </a:cubicBezTo>
                  <a:lnTo>
                    <a:pt x="46264" y="452664"/>
                  </a:lnTo>
                  <a:cubicBezTo>
                    <a:pt x="16642" y="423042"/>
                    <a:pt x="0" y="382865"/>
                    <a:pt x="0" y="340973"/>
                  </a:cubicBezTo>
                  <a:cubicBezTo>
                    <a:pt x="0" y="299081"/>
                    <a:pt x="16642" y="258904"/>
                    <a:pt x="46264" y="229282"/>
                  </a:cubicBezTo>
                  <a:lnTo>
                    <a:pt x="229282" y="46264"/>
                  </a:lnTo>
                  <a:cubicBezTo>
                    <a:pt x="258904" y="16642"/>
                    <a:pt x="299081" y="0"/>
                    <a:pt x="340973" y="0"/>
                  </a:cubicBezTo>
                  <a:cubicBezTo>
                    <a:pt x="382865" y="0"/>
                    <a:pt x="423042" y="16642"/>
                    <a:pt x="452664" y="46264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1334903" y="4395980"/>
            <a:ext cx="2385957" cy="2385957"/>
          </a:xfrm>
          <a:custGeom>
            <a:avLst/>
            <a:gdLst/>
            <a:ahLst/>
            <a:cxnLst/>
            <a:rect r="r" b="b" t="t" l="l"/>
            <a:pathLst>
              <a:path h="2385957" w="2385957">
                <a:moveTo>
                  <a:pt x="0" y="0"/>
                </a:moveTo>
                <a:lnTo>
                  <a:pt x="2385957" y="0"/>
                </a:lnTo>
                <a:lnTo>
                  <a:pt x="2385957" y="2385957"/>
                </a:lnTo>
                <a:lnTo>
                  <a:pt x="0" y="23859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1547611" y="4608688"/>
            <a:ext cx="1960540" cy="196054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65427" y="65427"/>
              <a:ext cx="681946" cy="681946"/>
            </a:xfrm>
            <a:custGeom>
              <a:avLst/>
              <a:gdLst/>
              <a:ahLst/>
              <a:cxnLst/>
              <a:rect r="r" b="b" t="t" l="l"/>
              <a:pathLst>
                <a:path h="681946" w="681946">
                  <a:moveTo>
                    <a:pt x="452664" y="46264"/>
                  </a:moveTo>
                  <a:lnTo>
                    <a:pt x="635682" y="229282"/>
                  </a:lnTo>
                  <a:cubicBezTo>
                    <a:pt x="665304" y="258904"/>
                    <a:pt x="681946" y="299081"/>
                    <a:pt x="681946" y="340973"/>
                  </a:cubicBezTo>
                  <a:cubicBezTo>
                    <a:pt x="681946" y="382865"/>
                    <a:pt x="665304" y="423042"/>
                    <a:pt x="635682" y="452664"/>
                  </a:cubicBezTo>
                  <a:lnTo>
                    <a:pt x="452664" y="635682"/>
                  </a:lnTo>
                  <a:cubicBezTo>
                    <a:pt x="423042" y="665304"/>
                    <a:pt x="382865" y="681946"/>
                    <a:pt x="340973" y="681946"/>
                  </a:cubicBezTo>
                  <a:cubicBezTo>
                    <a:pt x="299081" y="681946"/>
                    <a:pt x="258904" y="665304"/>
                    <a:pt x="229282" y="635682"/>
                  </a:cubicBezTo>
                  <a:lnTo>
                    <a:pt x="46264" y="452664"/>
                  </a:lnTo>
                  <a:cubicBezTo>
                    <a:pt x="16642" y="423042"/>
                    <a:pt x="0" y="382865"/>
                    <a:pt x="0" y="340973"/>
                  </a:cubicBezTo>
                  <a:cubicBezTo>
                    <a:pt x="0" y="299081"/>
                    <a:pt x="16642" y="258904"/>
                    <a:pt x="46264" y="229282"/>
                  </a:cubicBezTo>
                  <a:lnTo>
                    <a:pt x="229282" y="46264"/>
                  </a:lnTo>
                  <a:cubicBezTo>
                    <a:pt x="258904" y="16642"/>
                    <a:pt x="299081" y="0"/>
                    <a:pt x="340973" y="0"/>
                  </a:cubicBezTo>
                  <a:cubicBezTo>
                    <a:pt x="382865" y="0"/>
                    <a:pt x="423042" y="16642"/>
                    <a:pt x="452664" y="46264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4718784" y="4395980"/>
            <a:ext cx="2385957" cy="2385957"/>
          </a:xfrm>
          <a:custGeom>
            <a:avLst/>
            <a:gdLst/>
            <a:ahLst/>
            <a:cxnLst/>
            <a:rect r="r" b="b" t="t" l="l"/>
            <a:pathLst>
              <a:path h="2385957" w="2385957">
                <a:moveTo>
                  <a:pt x="0" y="0"/>
                </a:moveTo>
                <a:lnTo>
                  <a:pt x="2385958" y="0"/>
                </a:lnTo>
                <a:lnTo>
                  <a:pt x="2385958" y="2385957"/>
                </a:lnTo>
                <a:lnTo>
                  <a:pt x="0" y="23859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4931493" y="4608688"/>
            <a:ext cx="1960540" cy="1960540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65427" y="65427"/>
              <a:ext cx="681946" cy="681946"/>
            </a:xfrm>
            <a:custGeom>
              <a:avLst/>
              <a:gdLst/>
              <a:ahLst/>
              <a:cxnLst/>
              <a:rect r="r" b="b" t="t" l="l"/>
              <a:pathLst>
                <a:path h="681946" w="681946">
                  <a:moveTo>
                    <a:pt x="452664" y="46264"/>
                  </a:moveTo>
                  <a:lnTo>
                    <a:pt x="635682" y="229282"/>
                  </a:lnTo>
                  <a:cubicBezTo>
                    <a:pt x="665304" y="258904"/>
                    <a:pt x="681946" y="299081"/>
                    <a:pt x="681946" y="340973"/>
                  </a:cubicBezTo>
                  <a:cubicBezTo>
                    <a:pt x="681946" y="382865"/>
                    <a:pt x="665304" y="423042"/>
                    <a:pt x="635682" y="452664"/>
                  </a:cubicBezTo>
                  <a:lnTo>
                    <a:pt x="452664" y="635682"/>
                  </a:lnTo>
                  <a:cubicBezTo>
                    <a:pt x="423042" y="665304"/>
                    <a:pt x="382865" y="681946"/>
                    <a:pt x="340973" y="681946"/>
                  </a:cubicBezTo>
                  <a:cubicBezTo>
                    <a:pt x="299081" y="681946"/>
                    <a:pt x="258904" y="665304"/>
                    <a:pt x="229282" y="635682"/>
                  </a:cubicBezTo>
                  <a:lnTo>
                    <a:pt x="46264" y="452664"/>
                  </a:lnTo>
                  <a:cubicBezTo>
                    <a:pt x="16642" y="423042"/>
                    <a:pt x="0" y="382865"/>
                    <a:pt x="0" y="340973"/>
                  </a:cubicBezTo>
                  <a:cubicBezTo>
                    <a:pt x="0" y="299081"/>
                    <a:pt x="16642" y="258904"/>
                    <a:pt x="46264" y="229282"/>
                  </a:cubicBezTo>
                  <a:lnTo>
                    <a:pt x="229282" y="46264"/>
                  </a:lnTo>
                  <a:cubicBezTo>
                    <a:pt x="258904" y="16642"/>
                    <a:pt x="299081" y="0"/>
                    <a:pt x="340973" y="0"/>
                  </a:cubicBezTo>
                  <a:cubicBezTo>
                    <a:pt x="382865" y="0"/>
                    <a:pt x="423042" y="16642"/>
                    <a:pt x="452664" y="46264"/>
                  </a:cubicBez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39700" y="63500"/>
              <a:ext cx="533400" cy="609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5337313" y="5166153"/>
            <a:ext cx="845611" cy="845611"/>
          </a:xfrm>
          <a:custGeom>
            <a:avLst/>
            <a:gdLst/>
            <a:ahLst/>
            <a:cxnLst/>
            <a:rect r="r" b="b" t="t" l="l"/>
            <a:pathLst>
              <a:path h="845611" w="845611">
                <a:moveTo>
                  <a:pt x="0" y="0"/>
                </a:moveTo>
                <a:lnTo>
                  <a:pt x="845611" y="0"/>
                </a:lnTo>
                <a:lnTo>
                  <a:pt x="845611" y="845611"/>
                </a:lnTo>
                <a:lnTo>
                  <a:pt x="0" y="8456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8709585" y="5136353"/>
            <a:ext cx="868829" cy="875411"/>
          </a:xfrm>
          <a:custGeom>
            <a:avLst/>
            <a:gdLst/>
            <a:ahLst/>
            <a:cxnLst/>
            <a:rect r="r" b="b" t="t" l="l"/>
            <a:pathLst>
              <a:path h="875411" w="868829">
                <a:moveTo>
                  <a:pt x="0" y="0"/>
                </a:moveTo>
                <a:lnTo>
                  <a:pt x="868830" y="0"/>
                </a:lnTo>
                <a:lnTo>
                  <a:pt x="868830" y="875411"/>
                </a:lnTo>
                <a:lnTo>
                  <a:pt x="0" y="8754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090176" y="5151253"/>
            <a:ext cx="875411" cy="875411"/>
          </a:xfrm>
          <a:custGeom>
            <a:avLst/>
            <a:gdLst/>
            <a:ahLst/>
            <a:cxnLst/>
            <a:rect r="r" b="b" t="t" l="l"/>
            <a:pathLst>
              <a:path h="875411" w="875411">
                <a:moveTo>
                  <a:pt x="0" y="0"/>
                </a:moveTo>
                <a:lnTo>
                  <a:pt x="875411" y="0"/>
                </a:lnTo>
                <a:lnTo>
                  <a:pt x="875411" y="875411"/>
                </a:lnTo>
                <a:lnTo>
                  <a:pt x="0" y="8754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5498713" y="5185665"/>
            <a:ext cx="826099" cy="826099"/>
          </a:xfrm>
          <a:custGeom>
            <a:avLst/>
            <a:gdLst/>
            <a:ahLst/>
            <a:cxnLst/>
            <a:rect r="r" b="b" t="t" l="l"/>
            <a:pathLst>
              <a:path h="826099" w="826099">
                <a:moveTo>
                  <a:pt x="0" y="0"/>
                </a:moveTo>
                <a:lnTo>
                  <a:pt x="826100" y="0"/>
                </a:lnTo>
                <a:lnTo>
                  <a:pt x="826100" y="826099"/>
                </a:lnTo>
                <a:lnTo>
                  <a:pt x="0" y="82609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514350" y="981075"/>
            <a:ext cx="11698974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252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Data Cleaning and Preprocessing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14350" y="2805305"/>
            <a:ext cx="1674495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9"/>
              </a:lnSpc>
            </a:pPr>
            <a:r>
              <a:rPr lang="en-US" sz="189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Before going ahead with the analysis part it was necessary to </a:t>
            </a:r>
            <a:r>
              <a:rPr lang="en-US" sz="1899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clean and preprocess the data</a:t>
            </a:r>
            <a:r>
              <a:rPr lang="en-US" sz="189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. A series of preprocessing operations were carried out on the dataset making the data eligible for the data analysis operations.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720324" y="7733212"/>
            <a:ext cx="2384634" cy="85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The Addresses in the dataset were geocoded to enable them for further analysis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4643841" y="6986473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Latitude &amp; Longitude Mapping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335564" y="7733212"/>
            <a:ext cx="2384634" cy="857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The quantities were standardised to a common level of measurement.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259959" y="6986473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Quantity Standardisation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950805" y="7733212"/>
            <a:ext cx="2384634" cy="43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64 SKUs were classified into 7 major categories.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876391" y="6993162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Category Classification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567801" y="7733212"/>
            <a:ext cx="2384634" cy="64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SKUs were clustered into similar types of SKUs using OpenRefine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492197" y="6986473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SKU</a:t>
            </a:r>
            <a:r>
              <a:rPr lang="en-US" sz="19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Clustering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83920" y="7733212"/>
            <a:ext cx="2384634" cy="64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Duplicate bills, incorrect spellings, etc errors were rectified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08315" y="6986473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99"/>
              </a:lnSpc>
            </a:pPr>
            <a:r>
              <a:rPr lang="en-US" sz="19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Data</a:t>
            </a:r>
            <a:r>
              <a:rPr lang="en-US" sz="19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Cleaning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754699" y="0"/>
            <a:ext cx="1028700" cy="1771441"/>
            <a:chOff x="0" y="0"/>
            <a:chExt cx="270933" cy="4665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70933" cy="48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54699" y="8313373"/>
            <a:ext cx="1028700" cy="1169731"/>
            <a:chOff x="0" y="0"/>
            <a:chExt cx="270933" cy="3080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0933" cy="32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54699" y="9483104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933" cy="28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514350" y="2142480"/>
            <a:ext cx="903745" cy="0"/>
          </a:xfrm>
          <a:prstGeom prst="line">
            <a:avLst/>
          </a:prstGeom>
          <a:ln cap="flat" w="161925">
            <a:solidFill>
              <a:srgbClr val="1B9461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2900114" y="7429048"/>
            <a:ext cx="11952649" cy="0"/>
          </a:xfrm>
          <a:prstGeom prst="line">
            <a:avLst/>
          </a:prstGeom>
          <a:ln cap="rnd" w="76200">
            <a:solidFill>
              <a:srgbClr val="22222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-9317080">
            <a:off x="1914118" y="5109423"/>
            <a:ext cx="2129669" cy="1964379"/>
          </a:xfrm>
          <a:custGeom>
            <a:avLst/>
            <a:gdLst/>
            <a:ahLst/>
            <a:cxnLst/>
            <a:rect r="r" b="b" t="t" l="l"/>
            <a:pathLst>
              <a:path h="1964379" w="2129669">
                <a:moveTo>
                  <a:pt x="0" y="0"/>
                </a:moveTo>
                <a:lnTo>
                  <a:pt x="2129668" y="0"/>
                </a:lnTo>
                <a:lnTo>
                  <a:pt x="2129668" y="1964379"/>
                </a:lnTo>
                <a:lnTo>
                  <a:pt x="0" y="19643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0143" b="-23684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735712" y="7264646"/>
            <a:ext cx="328804" cy="32880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  <a:ln w="38100" cap="sq">
              <a:solidFill>
                <a:srgbClr val="222222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9317080">
            <a:off x="4708303" y="5036550"/>
            <a:ext cx="2338601" cy="1994975"/>
          </a:xfrm>
          <a:custGeom>
            <a:avLst/>
            <a:gdLst/>
            <a:ahLst/>
            <a:cxnLst/>
            <a:rect r="r" b="b" t="t" l="l"/>
            <a:pathLst>
              <a:path h="1994975" w="2338601">
                <a:moveTo>
                  <a:pt x="0" y="0"/>
                </a:moveTo>
                <a:lnTo>
                  <a:pt x="2338601" y="0"/>
                </a:lnTo>
                <a:lnTo>
                  <a:pt x="2338601" y="1994975"/>
                </a:lnTo>
                <a:lnTo>
                  <a:pt x="0" y="19949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303" b="-21787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5722864" y="7264646"/>
            <a:ext cx="328804" cy="32880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  <a:ln w="38100" cap="sq">
              <a:solidFill>
                <a:srgbClr val="222222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-9317080">
            <a:off x="8029511" y="5104201"/>
            <a:ext cx="2148660" cy="1965691"/>
          </a:xfrm>
          <a:custGeom>
            <a:avLst/>
            <a:gdLst/>
            <a:ahLst/>
            <a:cxnLst/>
            <a:rect r="r" b="b" t="t" l="l"/>
            <a:pathLst>
              <a:path h="1965691" w="2148660">
                <a:moveTo>
                  <a:pt x="0" y="0"/>
                </a:moveTo>
                <a:lnTo>
                  <a:pt x="2148660" y="0"/>
                </a:lnTo>
                <a:lnTo>
                  <a:pt x="2148660" y="1965691"/>
                </a:lnTo>
                <a:lnTo>
                  <a:pt x="0" y="19656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9170" b="-23602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8868952" y="7264646"/>
            <a:ext cx="328804" cy="32880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  <a:ln w="38100" cap="sq">
              <a:solidFill>
                <a:srgbClr val="222222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-9317080">
            <a:off x="11001446" y="5040919"/>
            <a:ext cx="2177149" cy="2025768"/>
          </a:xfrm>
          <a:custGeom>
            <a:avLst/>
            <a:gdLst/>
            <a:ahLst/>
            <a:cxnLst/>
            <a:rect r="r" b="b" t="t" l="l"/>
            <a:pathLst>
              <a:path h="2025768" w="2177149">
                <a:moveTo>
                  <a:pt x="0" y="0"/>
                </a:moveTo>
                <a:lnTo>
                  <a:pt x="2177149" y="0"/>
                </a:lnTo>
                <a:lnTo>
                  <a:pt x="2177149" y="2025769"/>
                </a:lnTo>
                <a:lnTo>
                  <a:pt x="0" y="20257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7741" b="-19936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1855512" y="7264646"/>
            <a:ext cx="328804" cy="32880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  <a:ln w="38100" cap="sq">
              <a:solidFill>
                <a:srgbClr val="222222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-9317080">
            <a:off x="13670153" y="5020791"/>
            <a:ext cx="2189751" cy="1975768"/>
          </a:xfrm>
          <a:custGeom>
            <a:avLst/>
            <a:gdLst/>
            <a:ahLst/>
            <a:cxnLst/>
            <a:rect r="r" b="b" t="t" l="l"/>
            <a:pathLst>
              <a:path h="1975768" w="2189751">
                <a:moveTo>
                  <a:pt x="0" y="0"/>
                </a:moveTo>
                <a:lnTo>
                  <a:pt x="2189750" y="0"/>
                </a:lnTo>
                <a:lnTo>
                  <a:pt x="2189750" y="1975768"/>
                </a:lnTo>
                <a:lnTo>
                  <a:pt x="0" y="1975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7121" t="0" r="0" b="-22971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4688360" y="7264646"/>
            <a:ext cx="328804" cy="328804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B9461"/>
            </a:solidFill>
            <a:ln w="38100" cap="sq">
              <a:solidFill>
                <a:srgbClr val="222222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2474989" y="5522286"/>
            <a:ext cx="850250" cy="850250"/>
          </a:xfrm>
          <a:custGeom>
            <a:avLst/>
            <a:gdLst/>
            <a:ahLst/>
            <a:cxnLst/>
            <a:rect r="r" b="b" t="t" l="l"/>
            <a:pathLst>
              <a:path h="850250" w="850250">
                <a:moveTo>
                  <a:pt x="0" y="0"/>
                </a:moveTo>
                <a:lnTo>
                  <a:pt x="850250" y="0"/>
                </a:lnTo>
                <a:lnTo>
                  <a:pt x="850250" y="850250"/>
                </a:lnTo>
                <a:lnTo>
                  <a:pt x="0" y="850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5440808" y="5541692"/>
            <a:ext cx="892916" cy="811437"/>
          </a:xfrm>
          <a:custGeom>
            <a:avLst/>
            <a:gdLst/>
            <a:ahLst/>
            <a:cxnLst/>
            <a:rect r="r" b="b" t="t" l="l"/>
            <a:pathLst>
              <a:path h="811437" w="892916">
                <a:moveTo>
                  <a:pt x="0" y="0"/>
                </a:moveTo>
                <a:lnTo>
                  <a:pt x="892916" y="0"/>
                </a:lnTo>
                <a:lnTo>
                  <a:pt x="892916" y="811438"/>
                </a:lnTo>
                <a:lnTo>
                  <a:pt x="0" y="8114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610455" y="5611327"/>
            <a:ext cx="845799" cy="803509"/>
          </a:xfrm>
          <a:custGeom>
            <a:avLst/>
            <a:gdLst/>
            <a:ahLst/>
            <a:cxnLst/>
            <a:rect r="r" b="b" t="t" l="l"/>
            <a:pathLst>
              <a:path h="803509" w="845799">
                <a:moveTo>
                  <a:pt x="0" y="0"/>
                </a:moveTo>
                <a:lnTo>
                  <a:pt x="845798" y="0"/>
                </a:lnTo>
                <a:lnTo>
                  <a:pt x="845798" y="803509"/>
                </a:lnTo>
                <a:lnTo>
                  <a:pt x="0" y="8035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1581307" y="5655965"/>
            <a:ext cx="877214" cy="714234"/>
          </a:xfrm>
          <a:custGeom>
            <a:avLst/>
            <a:gdLst/>
            <a:ahLst/>
            <a:cxnLst/>
            <a:rect r="r" b="b" t="t" l="l"/>
            <a:pathLst>
              <a:path h="714234" w="877214">
                <a:moveTo>
                  <a:pt x="0" y="0"/>
                </a:moveTo>
                <a:lnTo>
                  <a:pt x="877214" y="0"/>
                </a:lnTo>
                <a:lnTo>
                  <a:pt x="877214" y="714234"/>
                </a:lnTo>
                <a:lnTo>
                  <a:pt x="0" y="7142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4454964" y="5535718"/>
            <a:ext cx="795596" cy="823385"/>
          </a:xfrm>
          <a:custGeom>
            <a:avLst/>
            <a:gdLst/>
            <a:ahLst/>
            <a:cxnLst/>
            <a:rect r="r" b="b" t="t" l="l"/>
            <a:pathLst>
              <a:path h="823385" w="795596">
                <a:moveTo>
                  <a:pt x="0" y="0"/>
                </a:moveTo>
                <a:lnTo>
                  <a:pt x="795596" y="0"/>
                </a:lnTo>
                <a:lnTo>
                  <a:pt x="795596" y="823386"/>
                </a:lnTo>
                <a:lnTo>
                  <a:pt x="0" y="8233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39" id="39"/>
          <p:cNvSpPr txBox="true"/>
          <p:nvPr/>
        </p:nvSpPr>
        <p:spPr>
          <a:xfrm rot="0">
            <a:off x="514350" y="981075"/>
            <a:ext cx="11698974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  <a:r>
              <a:rPr lang="en-US" sz="5252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 and the Methods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707797" y="8420177"/>
            <a:ext cx="2384634" cy="64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To understand the influence of each category on total sales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632192" y="7673439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2A2E3A"/>
                </a:solidFill>
                <a:latin typeface="Poppins Bold"/>
                <a:ea typeface="Poppins Bold"/>
                <a:cs typeface="Poppins Bold"/>
                <a:sym typeface="Poppins Bold"/>
              </a:rPr>
              <a:t>Categorical Sales Influence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685287" y="8420177"/>
            <a:ext cx="2384634" cy="1066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To identify which SKUs are the drivers of business, contributing the most towards the growth of the business.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841037" y="8420177"/>
            <a:ext cx="2384634" cy="1066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To identify products that are frequently bought together, helping us understand customer behavior.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827597" y="8420177"/>
            <a:ext cx="2384634" cy="647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Understand customer distribution and try to identify regions of interest.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660445" y="8420177"/>
            <a:ext cx="2384634" cy="1066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7"/>
              </a:lnSpc>
            </a:pPr>
            <a:r>
              <a:rPr lang="en-US" sz="1389">
                <a:solidFill>
                  <a:srgbClr val="2A2E3A"/>
                </a:solidFill>
                <a:latin typeface="Poppins"/>
                <a:ea typeface="Poppins"/>
                <a:cs typeface="Poppins"/>
                <a:sym typeface="Poppins"/>
              </a:rPr>
              <a:t>Create a model, capable of predicting the future sales values the business can experience in the following months.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14350" y="2805305"/>
            <a:ext cx="1674495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9"/>
              </a:lnSpc>
            </a:pPr>
            <a:r>
              <a:rPr lang="en-US" sz="18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Objective: </a:t>
            </a:r>
            <a:r>
              <a:rPr lang="en-US" sz="189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aim of the project is to analyse the extracted data and draw out actionable insights that may help the business to boost up their sales and build a strong brand image in the market.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14350" y="3611783"/>
            <a:ext cx="1674495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9"/>
              </a:lnSpc>
            </a:pPr>
            <a:r>
              <a:rPr lang="en-US" sz="18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Methods of Analysis: </a:t>
            </a:r>
            <a:r>
              <a:rPr lang="en-US" sz="1899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After a rigorous data cleaning and preprocessing operation, 5 methods of analysis were deployed on the preprocessed dataset to uncover categorical sales influence, product performance, customer behaviour and future sales trends.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09682" y="7673439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2A2E3A"/>
                </a:solidFill>
                <a:latin typeface="Poppins Bold"/>
                <a:ea typeface="Poppins Bold"/>
                <a:cs typeface="Poppins Bold"/>
                <a:sym typeface="Poppins Bold"/>
              </a:rPr>
              <a:t>SKU Performance Classification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765432" y="7673439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2A2E3A"/>
                </a:solidFill>
                <a:latin typeface="Poppins Bold"/>
                <a:ea typeface="Poppins Bold"/>
                <a:cs typeface="Poppins Bold"/>
                <a:sym typeface="Poppins Bold"/>
              </a:rPr>
              <a:t>Market Basket Analysis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753117" y="7673439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2A2E3A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 Geo-Mapping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584840" y="7673439"/>
            <a:ext cx="2535844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99"/>
              </a:lnSpc>
            </a:pPr>
            <a:r>
              <a:rPr lang="en-US" b="true" sz="1999">
                <a:solidFill>
                  <a:srgbClr val="2A2E3A"/>
                </a:solidFill>
                <a:latin typeface="Poppins Bold"/>
                <a:ea typeface="Poppins Bold"/>
                <a:cs typeface="Poppins Bold"/>
                <a:sym typeface="Poppins Bold"/>
              </a:rPr>
              <a:t>ARIMA Sales Forecasting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408296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54699" y="0"/>
            <a:ext cx="1028700" cy="1771441"/>
            <a:chOff x="0" y="0"/>
            <a:chExt cx="270933" cy="4665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0933" cy="48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54699" y="8313373"/>
            <a:ext cx="1028700" cy="1169731"/>
            <a:chOff x="0" y="0"/>
            <a:chExt cx="270933" cy="308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933" cy="32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754699" y="9483104"/>
            <a:ext cx="1028700" cy="1028700"/>
            <a:chOff x="0" y="0"/>
            <a:chExt cx="270933" cy="2709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70933" cy="28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15475" y="344762"/>
            <a:ext cx="8426038" cy="9597477"/>
            <a:chOff x="0" y="0"/>
            <a:chExt cx="11234717" cy="127966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63" y="0"/>
              <a:ext cx="11233454" cy="6192441"/>
            </a:xfrm>
            <a:custGeom>
              <a:avLst/>
              <a:gdLst/>
              <a:ahLst/>
              <a:cxnLst/>
              <a:rect r="r" b="b" t="t" l="l"/>
              <a:pathLst>
                <a:path h="6192441" w="11233454">
                  <a:moveTo>
                    <a:pt x="0" y="0"/>
                  </a:moveTo>
                  <a:lnTo>
                    <a:pt x="11233454" y="0"/>
                  </a:lnTo>
                  <a:lnTo>
                    <a:pt x="11233454" y="6192441"/>
                  </a:lnTo>
                  <a:lnTo>
                    <a:pt x="0" y="61924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6449021"/>
              <a:ext cx="11234717" cy="6347615"/>
            </a:xfrm>
            <a:custGeom>
              <a:avLst/>
              <a:gdLst/>
              <a:ahLst/>
              <a:cxnLst/>
              <a:rect r="r" b="b" t="t" l="l"/>
              <a:pathLst>
                <a:path h="6347615" w="11234717">
                  <a:moveTo>
                    <a:pt x="0" y="0"/>
                  </a:moveTo>
                  <a:lnTo>
                    <a:pt x="11234717" y="0"/>
                  </a:lnTo>
                  <a:lnTo>
                    <a:pt x="11234717" y="6347615"/>
                  </a:lnTo>
                  <a:lnTo>
                    <a:pt x="0" y="63476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537983" y="981075"/>
            <a:ext cx="733536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Categorical Influence on Sales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7983" y="580921"/>
            <a:ext cx="165850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9"/>
              </a:lnSpc>
            </a:pPr>
            <a:r>
              <a:rPr lang="en-US" sz="1899" spc="1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7983" y="366460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Standard Aggregation: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first graph simply aggregates the total sales for each category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7983" y="3150250"/>
            <a:ext cx="331699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7983" y="4378975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Normalized Aggregation: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second graph takes into account the number of SKUs in the category and aggregates using sales density.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7983" y="602680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Bedding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category despite fewer SKUs holds the most influence on the sales, making it the most profitable category to invest in.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7983" y="5455300"/>
            <a:ext cx="3667682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 and Findings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37983" y="6741175"/>
            <a:ext cx="8270735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Clothing and Fashion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category being ranked amongst the low performers in normal breakdown, ranks as the </a:t>
            </a:r>
            <a:r>
              <a:rPr lang="en-US" b="true" sz="1800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4th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most influential category, meaning low SKU count but very high sales.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7983" y="774130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Bath and Towels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is influential in both charts meaning given the number of SKUs the performance is bit above average.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7983" y="8455675"/>
            <a:ext cx="8270735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Cleaning and Household, Kitchen and Dining,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Miscellaneous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categories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show little influential capacity in both the charts, indicating towards low SKU count and low sales.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7983" y="945580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Bedding, Home Décor, Bath and Towels,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Clothing and Fashion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categories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are the 4 pillars of sales in the business.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64332" y="0"/>
            <a:ext cx="9416506" cy="10287000"/>
            <a:chOff x="0" y="0"/>
            <a:chExt cx="248006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80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0067">
                  <a:moveTo>
                    <a:pt x="0" y="0"/>
                  </a:moveTo>
                  <a:lnTo>
                    <a:pt x="2480067" y="0"/>
                  </a:lnTo>
                  <a:lnTo>
                    <a:pt x="2480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480067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952718" y="0"/>
            <a:ext cx="1028700" cy="1771441"/>
            <a:chOff x="0" y="0"/>
            <a:chExt cx="270933" cy="4665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0933" cy="48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952718" y="8313373"/>
            <a:ext cx="1028700" cy="1169731"/>
            <a:chOff x="0" y="0"/>
            <a:chExt cx="270933" cy="308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933" cy="32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952718" y="9483104"/>
            <a:ext cx="1028700" cy="1028700"/>
            <a:chOff x="0" y="0"/>
            <a:chExt cx="270933" cy="2709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70933" cy="28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766475" y="4677258"/>
            <a:ext cx="5396641" cy="1824562"/>
          </a:xfrm>
          <a:custGeom>
            <a:avLst/>
            <a:gdLst/>
            <a:ahLst/>
            <a:cxnLst/>
            <a:rect r="r" b="b" t="t" l="l"/>
            <a:pathLst>
              <a:path h="1824562" w="5396641">
                <a:moveTo>
                  <a:pt x="0" y="0"/>
                </a:moveTo>
                <a:lnTo>
                  <a:pt x="5396641" y="0"/>
                </a:lnTo>
                <a:lnTo>
                  <a:pt x="5396641" y="1824562"/>
                </a:lnTo>
                <a:lnTo>
                  <a:pt x="0" y="18245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829" t="-26542" r="-31829" b="-2654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14679" y="423505"/>
            <a:ext cx="8301619" cy="3227255"/>
          </a:xfrm>
          <a:custGeom>
            <a:avLst/>
            <a:gdLst/>
            <a:ahLst/>
            <a:cxnLst/>
            <a:rect r="r" b="b" t="t" l="l"/>
            <a:pathLst>
              <a:path h="3227255" w="8301619">
                <a:moveTo>
                  <a:pt x="0" y="0"/>
                </a:moveTo>
                <a:lnTo>
                  <a:pt x="8301619" y="0"/>
                </a:lnTo>
                <a:lnTo>
                  <a:pt x="8301619" y="3227255"/>
                </a:lnTo>
                <a:lnTo>
                  <a:pt x="0" y="32272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314679" y="3917460"/>
            <a:ext cx="8301619" cy="5946035"/>
          </a:xfrm>
          <a:custGeom>
            <a:avLst/>
            <a:gdLst/>
            <a:ahLst/>
            <a:cxnLst/>
            <a:rect r="r" b="b" t="t" l="l"/>
            <a:pathLst>
              <a:path h="5946035" w="8301619">
                <a:moveTo>
                  <a:pt x="0" y="0"/>
                </a:moveTo>
                <a:lnTo>
                  <a:pt x="8301619" y="0"/>
                </a:lnTo>
                <a:lnTo>
                  <a:pt x="8301619" y="5946035"/>
                </a:lnTo>
                <a:lnTo>
                  <a:pt x="0" y="59460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210675" y="1007125"/>
            <a:ext cx="733536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SKU Performance Classification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10675" y="606970"/>
            <a:ext cx="165850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9"/>
              </a:lnSpc>
            </a:pPr>
            <a:r>
              <a:rPr lang="en-US" sz="1899" spc="1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10675" y="3664600"/>
            <a:ext cx="850824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ABC Analysis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was used to classify 64 SKUs into 3 classes based on sales and quantity: </a:t>
            </a:r>
            <a:r>
              <a:rPr lang="en-US" sz="1800" i="true">
                <a:solidFill>
                  <a:srgbClr val="004AA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Good Performers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i="true">
                <a:solidFill>
                  <a:srgbClr val="FF914D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Medium Performers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US" sz="1800" i="true">
                <a:solidFill>
                  <a:srgbClr val="00BF63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Poor Performers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10675" y="3150250"/>
            <a:ext cx="3412251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10675" y="4340875"/>
            <a:ext cx="8508240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These classes are further combined into 3 section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10675" y="7139995"/>
            <a:ext cx="850824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Curtains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dominate both sales and quantity purchased metrics, making it the highest values product in our inventory.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10675" y="6625645"/>
            <a:ext cx="377300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 and Findings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210675" y="7854370"/>
            <a:ext cx="870680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Pillow  Covers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have good sales but an average quantity sold, means they may be purchased alongside Pillows (a Core product.)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10675" y="8568745"/>
            <a:ext cx="850824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Bedsheet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is a Core Product in the months of March, May, July &amp; August, indicating towards no particular seasonality associated, meaning its an evergreen product.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210675" y="9568870"/>
            <a:ext cx="850824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AC Curtains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are being sold in bulk in the month of July, which is the hottest month of a year.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9620886" cy="10287000"/>
            <a:chOff x="0" y="0"/>
            <a:chExt cx="25338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338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33896">
                  <a:moveTo>
                    <a:pt x="0" y="0"/>
                  </a:moveTo>
                  <a:lnTo>
                    <a:pt x="2533896" y="0"/>
                  </a:lnTo>
                  <a:lnTo>
                    <a:pt x="25338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533896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54699" y="0"/>
            <a:ext cx="1028700" cy="1771441"/>
            <a:chOff x="0" y="0"/>
            <a:chExt cx="270933" cy="4665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0933" cy="48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54699" y="8313373"/>
            <a:ext cx="1028700" cy="1169731"/>
            <a:chOff x="0" y="0"/>
            <a:chExt cx="270933" cy="308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933" cy="32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754699" y="9483104"/>
            <a:ext cx="1028700" cy="1028700"/>
            <a:chOff x="0" y="0"/>
            <a:chExt cx="270933" cy="2709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70933" cy="28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825410" y="1999049"/>
            <a:ext cx="8247741" cy="6288903"/>
          </a:xfrm>
          <a:custGeom>
            <a:avLst/>
            <a:gdLst/>
            <a:ahLst/>
            <a:cxnLst/>
            <a:rect r="r" b="b" t="t" l="l"/>
            <a:pathLst>
              <a:path h="6288903" w="8247741">
                <a:moveTo>
                  <a:pt x="0" y="0"/>
                </a:moveTo>
                <a:lnTo>
                  <a:pt x="8247741" y="0"/>
                </a:lnTo>
                <a:lnTo>
                  <a:pt x="8247741" y="6288902"/>
                </a:lnTo>
                <a:lnTo>
                  <a:pt x="0" y="6288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37983" y="981075"/>
            <a:ext cx="733536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Market Basket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37983" y="580921"/>
            <a:ext cx="165850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9"/>
              </a:lnSpc>
            </a:pPr>
            <a:r>
              <a:rPr lang="en-US" sz="1899" spc="1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7983" y="366460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Using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Association Rule  Mining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we identified product pairs that are frequently bought together.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7983" y="3150250"/>
            <a:ext cx="331699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7983" y="4378975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For this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the Apriori Probability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algorithm was used with </a:t>
            </a:r>
            <a:r>
              <a:rPr lang="en-US" sz="1800" i="true">
                <a:solidFill>
                  <a:srgbClr val="222222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confidence 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value being</a:t>
            </a:r>
            <a:r>
              <a:rPr lang="en-US" sz="1800" i="true">
                <a:solidFill>
                  <a:srgbClr val="222222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&gt;0.2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1800" i="true">
                <a:solidFill>
                  <a:srgbClr val="222222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lift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being </a:t>
            </a:r>
            <a:r>
              <a:rPr lang="en-US" sz="1800" i="true">
                <a:solidFill>
                  <a:srgbClr val="222222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&gt;1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7983" y="6645925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Bedsheet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is the central product, being frequently bought alongside other core and luxury products.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7983" y="6131575"/>
            <a:ext cx="3667682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 and Findings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7983" y="736030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Pairs like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Pillow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Pillow Covers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Cushion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Cushion Covers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Bolster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Bolster Covers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are obvious and are self-explanatory.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7983" y="8074675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Distinct pairs like,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Bedsheets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Doormats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Pillow Covers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with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Bolster Cover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Pillow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with </a:t>
            </a:r>
            <a:r>
              <a:rPr lang="en-US" b="true" sz="1800" i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Cushion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can be used for cross-selling.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37983" y="505525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Using this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14 promising rules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were derived which satisfied the conditions.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964332" y="0"/>
            <a:ext cx="9416506" cy="10287000"/>
            <a:chOff x="0" y="0"/>
            <a:chExt cx="248006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80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80067">
                  <a:moveTo>
                    <a:pt x="0" y="0"/>
                  </a:moveTo>
                  <a:lnTo>
                    <a:pt x="2480067" y="0"/>
                  </a:lnTo>
                  <a:lnTo>
                    <a:pt x="2480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480067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952718" y="0"/>
            <a:ext cx="1028700" cy="1771441"/>
            <a:chOff x="0" y="0"/>
            <a:chExt cx="270933" cy="4665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0933" cy="48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952718" y="8313373"/>
            <a:ext cx="1028700" cy="1169731"/>
            <a:chOff x="0" y="0"/>
            <a:chExt cx="270933" cy="308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933" cy="32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952718" y="9483104"/>
            <a:ext cx="1028700" cy="1028700"/>
            <a:chOff x="0" y="0"/>
            <a:chExt cx="270933" cy="2709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70933" cy="28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73432" y="346819"/>
            <a:ext cx="8433725" cy="4796681"/>
          </a:xfrm>
          <a:custGeom>
            <a:avLst/>
            <a:gdLst/>
            <a:ahLst/>
            <a:cxnLst/>
            <a:rect r="r" b="b" t="t" l="l"/>
            <a:pathLst>
              <a:path h="4796681" w="8433725">
                <a:moveTo>
                  <a:pt x="0" y="0"/>
                </a:moveTo>
                <a:lnTo>
                  <a:pt x="8433725" y="0"/>
                </a:lnTo>
                <a:lnTo>
                  <a:pt x="8433725" y="4796681"/>
                </a:lnTo>
                <a:lnTo>
                  <a:pt x="0" y="4796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73432" y="5557818"/>
            <a:ext cx="8433725" cy="4353911"/>
          </a:xfrm>
          <a:custGeom>
            <a:avLst/>
            <a:gdLst/>
            <a:ahLst/>
            <a:cxnLst/>
            <a:rect r="r" b="b" t="t" l="l"/>
            <a:pathLst>
              <a:path h="4353911" w="8433725">
                <a:moveTo>
                  <a:pt x="0" y="0"/>
                </a:moveTo>
                <a:lnTo>
                  <a:pt x="8433725" y="0"/>
                </a:lnTo>
                <a:lnTo>
                  <a:pt x="8433725" y="4353911"/>
                </a:lnTo>
                <a:lnTo>
                  <a:pt x="0" y="43539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9210675" y="1007125"/>
            <a:ext cx="733536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Customer Geo-Mapping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10675" y="606970"/>
            <a:ext cx="165850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9"/>
              </a:lnSpc>
            </a:pPr>
            <a:r>
              <a:rPr lang="en-US" sz="1899" spc="1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210675" y="3664600"/>
            <a:ext cx="850824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14 addresses in the dataset were Geocoded to get there latitudes and longitudes.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210675" y="3150250"/>
            <a:ext cx="3412251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210675" y="4340875"/>
            <a:ext cx="850824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These 14 geocodes were clustered using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the KMeans algorithm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 with the optimal number of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three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clusters determined through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the Elbow Method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210675" y="5902975"/>
            <a:ext cx="850824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b="true" sz="180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Orange Cluster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has the largest customer base, potentially due to being in close proximity with the shop.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10675" y="5388625"/>
            <a:ext cx="3773005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 and Findings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210675" y="6617350"/>
            <a:ext cx="8706807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b="true" sz="1800">
                <a:solidFill>
                  <a:srgbClr val="004AAD"/>
                </a:solidFill>
                <a:latin typeface="Poppins Bold"/>
                <a:ea typeface="Poppins Bold"/>
                <a:cs typeface="Poppins Bold"/>
                <a:sym typeface="Poppins Bold"/>
              </a:rPr>
              <a:t>Blue Cluster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b="true" sz="1800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despite having only two data points dominates other clusters in terms of Average Sales, indicating presence of a rich neighborhood, making it a region of high interest.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210675" y="7598425"/>
            <a:ext cx="850824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b="true" sz="180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Green Cluster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have reasonable average sales given the number of data points, meaning it can be considered moderate interest region.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210675" y="8312800"/>
            <a:ext cx="850824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On further investigation, the </a:t>
            </a:r>
            <a:r>
              <a:rPr lang="en-US" b="true" sz="1800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Orange Cluster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seems to be an apartment complex with middle class families. This presents a multitude of marketing opportunity in the region.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9000822" cy="10287000"/>
            <a:chOff x="0" y="0"/>
            <a:chExt cx="2370587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70587" cy="2709333"/>
            </a:xfrm>
            <a:custGeom>
              <a:avLst/>
              <a:gdLst/>
              <a:ahLst/>
              <a:cxnLst/>
              <a:rect r="r" b="b" t="t" l="l"/>
              <a:pathLst>
                <a:path h="2709333" w="2370587">
                  <a:moveTo>
                    <a:pt x="0" y="0"/>
                  </a:moveTo>
                  <a:lnTo>
                    <a:pt x="2370587" y="0"/>
                  </a:lnTo>
                  <a:lnTo>
                    <a:pt x="237058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370587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54699" y="0"/>
            <a:ext cx="1028700" cy="1771441"/>
            <a:chOff x="0" y="0"/>
            <a:chExt cx="270933" cy="4665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466552"/>
            </a:xfrm>
            <a:custGeom>
              <a:avLst/>
              <a:gdLst/>
              <a:ahLst/>
              <a:cxnLst/>
              <a:rect r="r" b="b" t="t" l="l"/>
              <a:pathLst>
                <a:path h="466552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70933" cy="485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754699" y="8313373"/>
            <a:ext cx="1028700" cy="1169731"/>
            <a:chOff x="0" y="0"/>
            <a:chExt cx="270933" cy="3080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308077"/>
            </a:xfrm>
            <a:custGeom>
              <a:avLst/>
              <a:gdLst/>
              <a:ahLst/>
              <a:cxnLst/>
              <a:rect r="r" b="b" t="t" l="l"/>
              <a:pathLst>
                <a:path h="308077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270933" cy="327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754699" y="9483104"/>
            <a:ext cx="1028700" cy="1028700"/>
            <a:chOff x="0" y="0"/>
            <a:chExt cx="270933" cy="27093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270933" cy="28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182100" y="3207901"/>
            <a:ext cx="8924950" cy="2956390"/>
          </a:xfrm>
          <a:custGeom>
            <a:avLst/>
            <a:gdLst/>
            <a:ahLst/>
            <a:cxnLst/>
            <a:rect r="r" b="b" t="t" l="l"/>
            <a:pathLst>
              <a:path h="2956390" w="8924950">
                <a:moveTo>
                  <a:pt x="0" y="0"/>
                </a:moveTo>
                <a:lnTo>
                  <a:pt x="8924950" y="0"/>
                </a:lnTo>
                <a:lnTo>
                  <a:pt x="8924950" y="2956390"/>
                </a:lnTo>
                <a:lnTo>
                  <a:pt x="0" y="2956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210675" y="802719"/>
            <a:ext cx="8924950" cy="2197769"/>
          </a:xfrm>
          <a:custGeom>
            <a:avLst/>
            <a:gdLst/>
            <a:ahLst/>
            <a:cxnLst/>
            <a:rect r="r" b="b" t="t" l="l"/>
            <a:pathLst>
              <a:path h="2197769" w="8924950">
                <a:moveTo>
                  <a:pt x="0" y="0"/>
                </a:moveTo>
                <a:lnTo>
                  <a:pt x="8924950" y="0"/>
                </a:lnTo>
                <a:lnTo>
                  <a:pt x="8924950" y="2197769"/>
                </a:lnTo>
                <a:lnTo>
                  <a:pt x="0" y="2197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182100" y="6373841"/>
            <a:ext cx="8924950" cy="3045639"/>
          </a:xfrm>
          <a:custGeom>
            <a:avLst/>
            <a:gdLst/>
            <a:ahLst/>
            <a:cxnLst/>
            <a:rect r="r" b="b" t="t" l="l"/>
            <a:pathLst>
              <a:path h="3045639" w="8924950">
                <a:moveTo>
                  <a:pt x="0" y="0"/>
                </a:moveTo>
                <a:lnTo>
                  <a:pt x="8924950" y="0"/>
                </a:lnTo>
                <a:lnTo>
                  <a:pt x="8924950" y="3045640"/>
                </a:lnTo>
                <a:lnTo>
                  <a:pt x="0" y="30456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37983" y="981075"/>
            <a:ext cx="7335365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ARIMA Sales Forecasting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7983" y="580921"/>
            <a:ext cx="1658500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9"/>
              </a:lnSpc>
            </a:pPr>
            <a:r>
              <a:rPr lang="en-US" sz="1899" spc="180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ANALYSIS 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37983" y="366460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Using the dataset spanning 7 months, a well functioning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ARIMA Model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was trained, after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interpolating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missing values in the dataset.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7983" y="3150250"/>
            <a:ext cx="3316999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Explanation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7983" y="4378975"/>
            <a:ext cx="8270735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ADF Statistics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p-value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were used to determine the data’s compatibility for an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ARIMA Model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 negative </a:t>
            </a:r>
            <a:r>
              <a:rPr lang="en-US" sz="1800" i="true">
                <a:solidFill>
                  <a:srgbClr val="222222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ADF Statistic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1800" i="true">
                <a:solidFill>
                  <a:srgbClr val="222222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p-value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i="true">
                <a:solidFill>
                  <a:srgbClr val="222222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&lt;0.05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are necessary for a good fit.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7983" y="7285055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forecast values indicate towards a </a:t>
            </a:r>
            <a:r>
              <a:rPr lang="en-US" b="true" sz="1800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moderate improvement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in total sales in the coming months on (October and November).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7983" y="6703075"/>
            <a:ext cx="3667682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Results and Findings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37983" y="799943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160"/>
              </a:lnSpc>
              <a:buFont typeface="Arial"/>
              <a:buChar char="•"/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The model indicates </a:t>
            </a:r>
            <a:r>
              <a:rPr lang="en-US" b="true" sz="1800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slight fluctuations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in the forecasted sales, suggesting some external factors maybe at play.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7983" y="5360050"/>
            <a:ext cx="8270735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Using the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ACF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PACF 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graphs the parameters for the model were determined.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800" i="true" b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p=6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US" sz="1800" b="true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1800" i="true" b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d=1</a:t>
            </a:r>
            <a:r>
              <a:rPr lang="en-US" sz="1800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US" sz="1800" i="true" b="true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q=6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DAGUOXDX1l4</dc:identifier>
  <dcterms:modified xsi:type="dcterms:W3CDTF">2011-08-01T06:04:30Z</dcterms:modified>
  <cp:revision>1</cp:revision>
  <dc:title>BDM Capstone Project Viva PPT</dc:title>
</cp:coreProperties>
</file>