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20.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0.01942368187263099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0.02204044798222880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lang="en-US"/>
          </a:p>
        </p:txBody>
      </p:sp>
      <p:sp>
        <p:nvSpPr>
          <p:cNvPr id="1048721" name="Slide Number Placeholder 3"/>
          <p:cNvSpPr>
            <a:spLocks noGrp="1"/>
          </p:cNvSpPr>
          <p:nvPr>
            <p:ph type="sldNum" sz="quarter" idx="5"/>
          </p:nvPr>
        </p:nvSpPr>
        <p:spPr/>
        <p:txBody>
          <a:bodyPr/>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5"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2" name=""/>
        <p:cNvGrpSpPr/>
        <p:nvPr/>
      </p:nvGrpSpPr>
      <p:grpSpPr>
        <a:xfrm>
          <a:off x="0" y="0"/>
          <a:ext cx="0" cy="0"/>
          <a:chOff x="0" y="0"/>
          <a:chExt cx="0" cy="0"/>
        </a:xfrm>
      </p:grpSpPr>
      <p:sp>
        <p:nvSpPr>
          <p:cNvPr id="10487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9"/>
          <p:cNvSpPr txBox="1"/>
          <p:nvPr/>
        </p:nvSpPr>
        <p:spPr>
          <a:xfrm>
            <a:off x="2554542" y="3314150"/>
            <a:ext cx="8610600" cy="2225040"/>
          </a:xfrm>
          <a:prstGeom prst="rect"/>
          <a:noFill/>
        </p:spPr>
        <p:txBody>
          <a:bodyPr rtlCol="0" wrap="square">
            <a:spAutoFit/>
          </a:bodyPr>
          <a:p>
            <a:r>
              <a:rPr dirty="0" sz="2400" lang="en-US"/>
              <a:t>STUDENT NAME:    </a:t>
            </a:r>
            <a:r>
              <a:rPr altLang="en-IN" dirty="0" sz="2400" lang="en-US"/>
              <a:t>S</a:t>
            </a:r>
            <a:r>
              <a:rPr altLang="en-IN" dirty="0" sz="2400" lang="en-US"/>
              <a:t>A</a:t>
            </a:r>
            <a:r>
              <a:rPr altLang="en-IN" dirty="0" sz="2400" lang="en-US"/>
              <a:t>R</a:t>
            </a:r>
            <a:r>
              <a:rPr altLang="en-IN" dirty="0" sz="2400" lang="en-US"/>
              <a:t>A</a:t>
            </a:r>
            <a:r>
              <a:rPr altLang="en-IN" dirty="0" sz="2400" lang="en-US"/>
              <a:t>N</a:t>
            </a:r>
            <a:r>
              <a:rPr altLang="en-IN" dirty="0" sz="2400" lang="en-US"/>
              <a:t> </a:t>
            </a:r>
            <a:r>
              <a:rPr altLang="en-IN" dirty="0" sz="2400" lang="en-US"/>
              <a:t>S</a:t>
            </a:r>
            <a:endParaRPr altLang="en-US" lang="zh-CN"/>
          </a:p>
          <a:p>
            <a:r>
              <a:rPr dirty="0" sz="2400" lang="en-US"/>
              <a:t>REGISTER NO:         22CCAO</a:t>
            </a:r>
            <a:r>
              <a:rPr altLang="en-IN" dirty="0" sz="2400" lang="en-US"/>
              <a:t>2</a:t>
            </a:r>
            <a:r>
              <a:rPr altLang="en-IN" dirty="0" sz="2400" lang="en-US"/>
              <a:t>6</a:t>
            </a:r>
            <a:r>
              <a:rPr dirty="0" sz="2400" lang="en-US"/>
              <a:t>(</a:t>
            </a:r>
            <a:r>
              <a:rPr b="0" dirty="0" sz="2400" i="0" lang="en-US">
                <a:solidFill>
                  <a:srgbClr val="000000"/>
                </a:solidFill>
                <a:effectLst/>
                <a:latin typeface="Plus Jakarta Display"/>
              </a:rPr>
              <a:t>asunm1233122022</a:t>
            </a:r>
            <a:r>
              <a:rPr b="0" dirty="0" sz="2400" i="0" lang="en-US">
                <a:solidFill>
                  <a:srgbClr val="000000"/>
                </a:solidFill>
                <a:effectLst/>
                <a:latin typeface="Plus Jakarta Display"/>
              </a:rPr>
              <a:t>3</a:t>
            </a:r>
            <a:r>
              <a:rPr altLang="en-IN" b="0" dirty="0" sz="2400" i="0" lang="en-US">
                <a:solidFill>
                  <a:srgbClr val="000000"/>
                </a:solidFill>
                <a:effectLst/>
                <a:latin typeface="Plus Jakarta Display"/>
              </a:rPr>
              <a:t>5</a:t>
            </a:r>
            <a:r>
              <a:rPr b="0" dirty="0" sz="2400" i="0" lang="en-US">
                <a:solidFill>
                  <a:srgbClr val="000000"/>
                </a:solidFill>
                <a:effectLst/>
                <a:latin typeface="Plus Jakarta Display"/>
              </a:rPr>
              <a:t>)</a:t>
            </a:r>
            <a:endParaRPr altLang="en-US" lang="zh-CN"/>
          </a:p>
          <a:p>
            <a:r>
              <a:rPr dirty="0" sz="2400" lang="en-US"/>
              <a:t>DEPARTMENT:        BCOM(COMPUTER APPLICATION)</a:t>
            </a:r>
          </a:p>
          <a:p>
            <a:r>
              <a:rPr dirty="0" sz="2400" lang="en-US"/>
              <a:t>COLLEGE:                MOHAMED SATHAK COLLEGE ARTS AND</a:t>
            </a:r>
            <a:r>
              <a:rPr altLang="en-IN" dirty="0" sz="2400" lang="en-US"/>
              <a:t>. </a:t>
            </a:r>
            <a:r>
              <a:rPr dirty="0" sz="2400" lang="en-US"/>
              <a:t>SCIENCE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extBox 7"/>
          <p:cNvSpPr txBox="1"/>
          <p:nvPr/>
        </p:nvSpPr>
        <p:spPr>
          <a:xfrm>
            <a:off x="1163522" y="387062"/>
            <a:ext cx="6101488" cy="400110"/>
          </a:xfrm>
          <a:prstGeom prst="rect"/>
          <a:noFill/>
        </p:spPr>
        <p:txBody>
          <a:bodyPr wrap="square">
            <a:spAutoFit/>
          </a:bodyPr>
          <a:p>
            <a:r>
              <a:rPr b="1" sz="2000" lang="en-US">
                <a:solidFill>
                  <a:srgbClr val="00B050"/>
                </a:solidFill>
              </a:rPr>
              <a:t>Graph</a:t>
            </a:r>
          </a:p>
        </p:txBody>
      </p:sp>
      <p:sp>
        <p:nvSpPr>
          <p:cNvPr id="1048676" name="TextBox 9"/>
          <p:cNvSpPr txBox="1"/>
          <p:nvPr/>
        </p:nvSpPr>
        <p:spPr>
          <a:xfrm>
            <a:off x="1163522" y="1097683"/>
            <a:ext cx="8842248" cy="923330"/>
          </a:xfrm>
          <a:prstGeom prst="rect"/>
          <a:noFill/>
        </p:spPr>
        <p:txBody>
          <a:bodyPr wrap="square">
            <a:spAutoFit/>
          </a:bodyPr>
          <a:p>
            <a:pPr indent="-285750" marL="285750">
              <a:buFont typeface="Arial" panose="020B0604020202020204" pitchFamily="34" charset="0"/>
              <a:buChar char="•"/>
            </a:pPr>
            <a:r>
              <a:rPr b="1" lang="en-US"/>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noFill/>
        </p:spPr>
        <p:txBody>
          <a:bodyPr wrap="square">
            <a:spAutoFit/>
          </a:bodyPr>
          <a:p>
            <a:pPr indent="-285750" marL="285750">
              <a:buFont typeface="Arial" panose="020B0604020202020204" pitchFamily="34" charset="0"/>
              <a:buChar char="•"/>
            </a:pPr>
            <a:r>
              <a:rPr b="1" lang="en-US"/>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noFill/>
        </p:spPr>
        <p:txBody>
          <a:bodyPr wrap="square">
            <a:spAutoFit/>
          </a:bodyPr>
          <a:p>
            <a:pPr indent="-285750" marL="285750">
              <a:buFont typeface="Arial" panose="020B0604020202020204" pitchFamily="34" charset="0"/>
              <a:buChar char="•"/>
            </a:pPr>
            <a:r>
              <a:rPr b="1" lang="en-US"/>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noFill/>
        </p:spPr>
        <p:txBody>
          <a:bodyPr wrap="square">
            <a:spAutoFit/>
          </a:bodyPr>
          <a:p>
            <a:pPr indent="-285750" marL="285750">
              <a:buFont typeface="Arial" panose="020B0604020202020204" pitchFamily="34" charset="0"/>
              <a:buChar char="•"/>
            </a:pPr>
            <a:r>
              <a:rPr b="1" lang="en-US"/>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noFill/>
        </p:spPr>
        <p:txBody>
          <a:bodyPr wrap="square">
            <a:spAutoFit/>
          </a:bodyPr>
          <a:p>
            <a:pPr indent="-285750" marL="285750">
              <a:buFont typeface="Arial" panose="020B0604020202020204" pitchFamily="34" charset="0"/>
              <a:buChar char="•"/>
            </a:pPr>
            <a:r>
              <a:rPr b="1" lang="en-US"/>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1" name="Title 1"/>
          <p:cNvSpPr>
            <a:spLocks noGrp="1"/>
          </p:cNvSpPr>
          <p:nvPr>
            <p:ph type="title"/>
          </p:nvPr>
        </p:nvSpPr>
        <p:spPr/>
        <p:txBody>
          <a:bodyPr/>
          <a:p>
            <a:r>
              <a:rPr lang="en-IN">
                <a:solidFill>
                  <a:srgbClr val="00B050"/>
                </a:solidFill>
              </a:rPr>
              <a:t>Dataset Description</a:t>
            </a:r>
          </a:p>
        </p:txBody>
      </p:sp>
      <p:sp>
        <p:nvSpPr>
          <p:cNvPr id="1048682" name="TextBox 3"/>
          <p:cNvSpPr txBox="1"/>
          <p:nvPr/>
        </p:nvSpPr>
        <p:spPr>
          <a:xfrm>
            <a:off x="910190" y="1399032"/>
            <a:ext cx="8365535" cy="2677656"/>
          </a:xfrm>
          <a:prstGeom prst="rect"/>
          <a:noFill/>
        </p:spPr>
        <p:txBody>
          <a:bodyPr wrap="square">
            <a:spAutoFit/>
          </a:bodyPr>
          <a:p>
            <a:pPr indent="-342900" marL="342900">
              <a:buAutoNum type="arabicPeriod"/>
            </a:pPr>
            <a:r>
              <a:rPr b="1" sz="2400" lang="en-US"/>
              <a:t>Employee ID (unique identifier)</a:t>
            </a:r>
          </a:p>
          <a:p>
            <a:pPr indent="-342900" marL="342900">
              <a:buAutoNum type="arabicPeriod" startAt="2"/>
            </a:pPr>
            <a:r>
              <a:rPr b="1" sz="2400" lang="en-US"/>
              <a:t>Name( First name ,last name)</a:t>
            </a:r>
          </a:p>
          <a:p>
            <a:pPr indent="-342900" marL="342900">
              <a:buAutoNum type="arabicPeriod" startAt="2"/>
            </a:pPr>
            <a:r>
              <a:rPr b="1" sz="2400" lang="en-US"/>
              <a:t>Department</a:t>
            </a:r>
          </a:p>
          <a:p>
            <a:pPr indent="-342900" marL="342900">
              <a:buAutoNum type="arabicPeriod" startAt="2"/>
            </a:pPr>
            <a:r>
              <a:rPr b="1" sz="2400" lang="en-US"/>
              <a:t>Job Title</a:t>
            </a:r>
          </a:p>
          <a:p>
            <a:r>
              <a:rPr b="1" sz="2400" lang="en-US"/>
              <a:t>5.  Hire Date</a:t>
            </a:r>
          </a:p>
          <a:p>
            <a:r>
              <a:rPr b="1" sz="2400" lang="en-US"/>
              <a:t>6.  Performance Ratings (e.g., 1-5 scale, low to very high)</a:t>
            </a:r>
          </a:p>
          <a:p>
            <a:r>
              <a:rPr b="1" sz="2400" lang="en-US"/>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580330" y="293051"/>
            <a:ext cx="8480425" cy="670696"/>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noFill/>
        </p:spPr>
        <p:txBody>
          <a:bodyPr wrap="square">
            <a:spAutoFit/>
          </a:bodyPr>
          <a:p>
            <a:r>
              <a:rPr b="1" sz="2800" lang="en-US">
                <a:solidFill>
                  <a:srgbClr val="FF0000"/>
                </a:solidFill>
              </a:rPr>
              <a:t>Performance analysis formula</a:t>
            </a:r>
          </a:p>
        </p:txBody>
      </p:sp>
      <p:sp>
        <p:nvSpPr>
          <p:cNvPr id="1048690" name="TextBox 16"/>
          <p:cNvSpPr txBox="1"/>
          <p:nvPr/>
        </p:nvSpPr>
        <p:spPr>
          <a:xfrm>
            <a:off x="3045256" y="2280910"/>
            <a:ext cx="6101488" cy="1384995"/>
          </a:xfrm>
          <a:prstGeom prst="rect"/>
          <a:noFill/>
        </p:spPr>
        <p:txBody>
          <a:bodyPr wrap="square">
            <a:spAutoFit/>
          </a:bodyPr>
          <a:p>
            <a:r>
              <a:rPr b="1" sz="2800" lang="en-US"/>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2"/>
          <p:cNvSpPr txBox="1"/>
          <p:nvPr/>
        </p:nvSpPr>
        <p:spPr>
          <a:xfrm>
            <a:off x="1445330" y="1136544"/>
            <a:ext cx="6096914" cy="461665"/>
          </a:xfrm>
          <a:prstGeom prst="rect"/>
          <a:noFill/>
        </p:spPr>
        <p:txBody>
          <a:bodyPr wrap="square">
            <a:spAutoFit/>
          </a:bodyPr>
          <a:p>
            <a:r>
              <a:rPr b="1" sz="2400" lang="en-US">
                <a:solidFill>
                  <a:srgbClr val="00B050"/>
                </a:solidFill>
              </a:rPr>
              <a:t>Data collection *</a:t>
            </a:r>
          </a:p>
        </p:txBody>
      </p:sp>
      <p:sp>
        <p:nvSpPr>
          <p:cNvPr id="1048696" name="TextBox 6"/>
          <p:cNvSpPr txBox="1"/>
          <p:nvPr/>
        </p:nvSpPr>
        <p:spPr>
          <a:xfrm>
            <a:off x="2831973" y="1701195"/>
            <a:ext cx="6978777" cy="2246769"/>
          </a:xfrm>
          <a:prstGeom prst="rect"/>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wrap="square">
            <a:spAutoFit/>
          </a:bodyPr>
          <a:p>
            <a:pPr algn="l" indent="-457200" marL="457200">
              <a:buFont typeface="Arial" panose="020B0604020202020204" pitchFamily="34" charset="0"/>
              <a:buChar char="•"/>
            </a:pPr>
            <a:r>
              <a:rPr b="1" sz="2800" lang="en-US">
                <a:solidFill>
                  <a:srgbClr val="0D0D0D"/>
                </a:solidFill>
                <a:latin typeface="Times New Roman" panose="02020603050405020304" pitchFamily="18" charset="0"/>
                <a:cs typeface="Times New Roman" panose="02020603050405020304" pitchFamily="18" charset="0"/>
              </a:rPr>
              <a:t>S</a:t>
            </a:r>
            <a:r>
              <a:rPr b="1" sz="2800" i="0" lang="en-US">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b="1"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p:spPr>
        <p:style>
          <a:lnRef idx="0">
            <a:schemeClr val="accent5"/>
          </a:lnRef>
          <a:fillRef idx="3">
            <a:schemeClr val="accent5"/>
          </a:fillRef>
          <a:effectRef idx="3">
            <a:schemeClr val="accent5"/>
          </a:effectRef>
          <a:fontRef idx="minor">
            <a:schemeClr val="lt1"/>
          </a:fontRef>
        </p:style>
        <p:txBody>
          <a:bodyPr wrap="square">
            <a:spAutoFit/>
          </a:bodyPr>
          <a:p>
            <a:pPr indent="-457200" marL="457200">
              <a:buFont typeface="Arial" panose="020B0604020202020204" pitchFamily="34" charset="0"/>
              <a:buChar char="•"/>
            </a:pPr>
            <a:r>
              <a:rPr b="1" sz="2800" lang="en-US">
                <a:solidFill>
                  <a:schemeClr val="tx1"/>
                </a:solidFill>
              </a:rPr>
              <a:t>Step 2: Choose a Dataset- Search for relevant employee datasets on </a:t>
            </a:r>
            <a:r>
              <a:rPr b="1" sz="2800" lang="en-US" err="1">
                <a:solidFill>
                  <a:schemeClr val="tx1"/>
                </a:solidFill>
              </a:rPr>
              <a:t>Kaggle</a:t>
            </a:r>
            <a:r>
              <a:rPr b="1" sz="2800" lang="en-US">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solidFill>
                  <a:schemeClr val="tx1"/>
                </a:solidFill>
                <a:latin typeface="+mj-lt"/>
              </a:rPr>
              <a:t>Step 3: Import and Explore the Data- Import the dataset into a </a:t>
            </a:r>
            <a:r>
              <a:rPr b="1" sz="2800" lang="en-US" err="1">
                <a:solidFill>
                  <a:schemeClr val="tx1"/>
                </a:solidFill>
                <a:latin typeface="+mj-lt"/>
              </a:rPr>
              <a:t>Kaggle</a:t>
            </a:r>
            <a:r>
              <a:rPr b="1" sz="2800" lang="en-US">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noFill/>
        </p:spPr>
        <p:txBody>
          <a:bodyPr wrap="square">
            <a:spAutoFit/>
          </a:bodyPr>
          <a:p>
            <a:r>
              <a:rPr b="1" sz="2400" lang="en-US">
                <a:solidFill>
                  <a:srgbClr val="00B050"/>
                </a:solidFill>
              </a:rPr>
              <a:t>Feature collection</a:t>
            </a:r>
          </a:p>
        </p:txBody>
      </p:sp>
      <p:sp>
        <p:nvSpPr>
          <p:cNvPr id="1048705" name="TextBox 8"/>
          <p:cNvSpPr txBox="1"/>
          <p:nvPr/>
        </p:nvSpPr>
        <p:spPr>
          <a:xfrm>
            <a:off x="1373124" y="3096036"/>
            <a:ext cx="9445752" cy="2697480"/>
          </a:xfrm>
          <a:prstGeom prst="rect"/>
        </p:spPr>
        <p:style>
          <a:lnRef idx="1">
            <a:schemeClr val="accent2"/>
          </a:lnRef>
          <a:fillRef idx="2">
            <a:schemeClr val="accent2"/>
          </a:fillRef>
          <a:effectRef idx="1">
            <a:schemeClr val="accent2"/>
          </a:effectRef>
          <a:fontRef idx="minor">
            <a:schemeClr val="dk1"/>
          </a:fontRef>
        </p:style>
        <p:txBody>
          <a:bodyPr wrap="square">
            <a:spAutoFit/>
          </a:bodyPr>
          <a:p>
            <a:r>
              <a:rPr b="1" sz="2800" lang="en-US">
                <a:solidFill>
                  <a:schemeClr val="tx1"/>
                </a:solidFill>
              </a:rPr>
              <a:t>- HR systems (e.g., Workday, </a:t>
            </a:r>
            <a:r>
              <a:rPr b="1" sz="2800" lang="en-US" err="1">
                <a:solidFill>
                  <a:schemeClr val="tx1"/>
                </a:solidFill>
              </a:rPr>
              <a:t>BambooHR</a:t>
            </a:r>
            <a:r>
              <a:rPr b="1" sz="2800" lang="en-US">
                <a:solidFill>
                  <a:schemeClr val="tx1"/>
                </a:solidFill>
              </a:rPr>
              <a:t>)- Performance management tools (e.g., Lattice, 15Five)- Employee engagement surveys (e.g., Culture Amp, </a:t>
            </a:r>
            <a:r>
              <a:rPr b="1" sz="2800" lang="en-US" err="1">
                <a:solidFill>
                  <a:schemeClr val="tx1"/>
                </a:solidFill>
              </a:rPr>
              <a:t>SurveyMonkey</a:t>
            </a:r>
            <a:r>
              <a:rPr b="1" sz="2800" lang="en-US">
                <a:solidFill>
                  <a:schemeClr val="tx1"/>
                </a:solidFill>
              </a:rPr>
              <a:t>)- Time-off and attendance systems (e.g., ADP, Namely)- Training and development platforms (e.g., </a:t>
            </a:r>
            <a:r>
              <a:rPr b="1" sz="2800" lang="en-US" err="1">
                <a:solidFill>
                  <a:schemeClr val="tx1"/>
                </a:solidFill>
              </a:rPr>
              <a:t>Udemy</a:t>
            </a:r>
            <a:r>
              <a:rPr b="1" sz="2800" lang="en-US">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noFill/>
        </p:spPr>
        <p:txBody>
          <a:bodyPr wrap="square">
            <a:spAutoFit/>
          </a:bodyPr>
          <a:p>
            <a:r>
              <a:rPr b="1" sz="2400" lang="en-US">
                <a:solidFill>
                  <a:srgbClr val="00B050"/>
                </a:solidFill>
              </a:rPr>
              <a:t>Data cleaning</a:t>
            </a:r>
          </a:p>
        </p:txBody>
      </p:sp>
      <p:sp>
        <p:nvSpPr>
          <p:cNvPr id="1048707" name="TextBox 8"/>
          <p:cNvSpPr txBox="1"/>
          <p:nvPr/>
        </p:nvSpPr>
        <p:spPr>
          <a:xfrm>
            <a:off x="2245750" y="1059416"/>
            <a:ext cx="6101488" cy="523220"/>
          </a:xfrm>
          <a:prstGeom prst="rect"/>
          <a:noFill/>
        </p:spPr>
        <p:txBody>
          <a:bodyPr wrap="square">
            <a:spAutoFit/>
          </a:bodyPr>
          <a:p>
            <a:pPr indent="-457200" marL="457200">
              <a:buFont typeface="Arial" panose="020B0604020202020204" pitchFamily="34" charset="0"/>
              <a:buChar char="•"/>
            </a:pPr>
            <a:r>
              <a:rPr b="1" sz="2800" lang="en-US"/>
              <a:t>Remove irrelevant data</a:t>
            </a:r>
          </a:p>
        </p:txBody>
      </p:sp>
      <p:sp>
        <p:nvSpPr>
          <p:cNvPr id="1048708" name="TextBox 10"/>
          <p:cNvSpPr txBox="1"/>
          <p:nvPr/>
        </p:nvSpPr>
        <p:spPr>
          <a:xfrm>
            <a:off x="2245750" y="1582636"/>
            <a:ext cx="6101488" cy="954107"/>
          </a:xfrm>
          <a:prstGeom prst="rect"/>
          <a:noFill/>
        </p:spPr>
        <p:txBody>
          <a:bodyPr wrap="square">
            <a:spAutoFit/>
          </a:bodyPr>
          <a:p>
            <a:pPr indent="-342900" marL="342900">
              <a:buFont typeface="Arial" panose="020B0604020202020204" pitchFamily="34" charset="0"/>
              <a:buChar char="•"/>
            </a:pPr>
            <a:r>
              <a:rPr b="1" sz="2800" lang="en-US"/>
              <a:t>Eliminate columns or rows unrelated to performance analysis.</a:t>
            </a:r>
          </a:p>
        </p:txBody>
      </p:sp>
      <p:sp>
        <p:nvSpPr>
          <p:cNvPr id="1048709" name="TextBox 12"/>
          <p:cNvSpPr txBox="1"/>
          <p:nvPr/>
        </p:nvSpPr>
        <p:spPr>
          <a:xfrm>
            <a:off x="2245750" y="2536743"/>
            <a:ext cx="6101488" cy="523220"/>
          </a:xfrm>
          <a:prstGeom prst="rect"/>
          <a:noFill/>
        </p:spPr>
        <p:txBody>
          <a:bodyPr wrap="square">
            <a:spAutoFit/>
          </a:bodyPr>
          <a:p>
            <a:pPr indent="-457200" marL="457200">
              <a:buFont typeface="Arial" panose="020B0604020202020204" pitchFamily="34" charset="0"/>
              <a:buChar char="•"/>
            </a:pPr>
            <a:r>
              <a:rPr b="1" sz="2800" lang="en-US"/>
              <a:t>Handle missing values</a:t>
            </a:r>
          </a:p>
        </p:txBody>
      </p:sp>
      <p:sp>
        <p:nvSpPr>
          <p:cNvPr id="1048710" name="TextBox 14"/>
          <p:cNvSpPr txBox="1"/>
          <p:nvPr/>
        </p:nvSpPr>
        <p:spPr>
          <a:xfrm>
            <a:off x="2245750" y="3105540"/>
            <a:ext cx="6101488" cy="1384995"/>
          </a:xfrm>
          <a:prstGeom prst="rect"/>
          <a:noFill/>
        </p:spPr>
        <p:txBody>
          <a:bodyPr wrap="square">
            <a:spAutoFit/>
          </a:bodyPr>
          <a:p>
            <a:pPr indent="-457200" marL="457200">
              <a:buFont typeface="Arial" panose="020B0604020202020204" pitchFamily="34" charset="0"/>
              <a:buChar char="•"/>
            </a:pPr>
            <a:r>
              <a:rPr b="1" sz="2800" lang="en-US"/>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1" name="TextBox 6"/>
          <p:cNvSpPr txBox="1"/>
          <p:nvPr/>
        </p:nvSpPr>
        <p:spPr>
          <a:xfrm>
            <a:off x="1385872" y="731086"/>
            <a:ext cx="8842248" cy="2246769"/>
          </a:xfrm>
          <a:prstGeom prst="rect"/>
        </p:spPr>
        <p:style>
          <a:lnRef idx="0">
            <a:schemeClr val="accent3"/>
          </a:lnRef>
          <a:fillRef idx="3">
            <a:schemeClr val="accent3"/>
          </a:fillRef>
          <a:effectRef idx="3">
            <a:schemeClr val="accent3"/>
          </a:effectRef>
          <a:fontRef idx="minor">
            <a:schemeClr val="lt1"/>
          </a:fontRef>
        </p:style>
        <p:txBody>
          <a:bodyPr wrap="square">
            <a:spAutoFit/>
          </a:bodyPr>
          <a:p>
            <a:r>
              <a:rPr b="1" sz="2800" lang="en-US"/>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noFill/>
        </p:spPr>
        <p:txBody>
          <a:bodyPr wrap="square">
            <a:spAutoFit/>
          </a:bodyPr>
          <a:p>
            <a:r>
              <a:rPr b="1" sz="2400" lang="en-US">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TextBox 4"/>
          <p:cNvSpPr txBox="1"/>
          <p:nvPr/>
        </p:nvSpPr>
        <p:spPr>
          <a:xfrm>
            <a:off x="965077" y="387784"/>
            <a:ext cx="8842248" cy="1815882"/>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1. Data Aggregation: Summarize data by sum, average, count, or other functions.</a:t>
            </a:r>
          </a:p>
        </p:txBody>
      </p:sp>
      <p:sp>
        <p:nvSpPr>
          <p:cNvPr id="1048717" name="TextBox 10"/>
          <p:cNvSpPr txBox="1"/>
          <p:nvPr/>
        </p:nvSpPr>
        <p:spPr>
          <a:xfrm>
            <a:off x="2336677" y="4528618"/>
            <a:ext cx="6101488" cy="1384995"/>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2. Data Rotation: Rotate data to view different perspectives (e.g., switch rows and columns).</a:t>
            </a:r>
          </a:p>
        </p:txBody>
      </p:sp>
      <p:sp>
        <p:nvSpPr>
          <p:cNvPr id="1048718" name="TextBox 18"/>
          <p:cNvSpPr txBox="1"/>
          <p:nvPr/>
        </p:nvSpPr>
        <p:spPr>
          <a:xfrm>
            <a:off x="965077" y="2494024"/>
            <a:ext cx="6101488" cy="461665"/>
          </a:xfrm>
          <a:prstGeom prst="rect"/>
          <a:noFill/>
        </p:spPr>
        <p:txBody>
          <a:bodyPr wrap="square">
            <a:spAutoFit/>
          </a:bodyPr>
          <a:p>
            <a:r>
              <a:rPr b="1" sz="2400" lang="en-US">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TextBox 4"/>
          <p:cNvSpPr txBox="1"/>
          <p:nvPr/>
        </p:nvSpPr>
        <p:spPr>
          <a:xfrm>
            <a:off x="928488" y="2039112"/>
            <a:ext cx="8293608" cy="1389888"/>
          </a:xfrm>
          <a:prstGeom prst="rect"/>
        </p:spPr>
        <p:style>
          <a:lnRef idx="0">
            <a:schemeClr val="accent4"/>
          </a:lnRef>
          <a:fillRef idx="3">
            <a:schemeClr val="accent4"/>
          </a:fillRef>
          <a:effectRef idx="3">
            <a:schemeClr val="accent4"/>
          </a:effectRef>
          <a:fontRef idx="minor">
            <a:schemeClr val="lt1"/>
          </a:fontRef>
        </p:style>
        <p:txBody>
          <a:bodyPr wrap="square">
            <a:spAutoFit/>
          </a:bodyPr>
          <a:p>
            <a:r>
              <a:rPr b="1" sz="2800" lang="en-US"/>
              <a:t>4. Drill-Down Capability: Double-click to view detailed data behind summary values.</a:t>
            </a:r>
          </a:p>
        </p:txBody>
      </p:sp>
      <p:sp>
        <p:nvSpPr>
          <p:cNvPr id="1048723" name="TextBox 6"/>
          <p:cNvSpPr txBox="1"/>
          <p:nvPr/>
        </p:nvSpPr>
        <p:spPr>
          <a:xfrm rot="10800000" flipV="1">
            <a:off x="928488" y="442636"/>
            <a:ext cx="8293608" cy="1384995"/>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2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noFill/>
        </p:spPr>
        <p:txBody>
          <a:bodyPr wrap="square">
            <a:spAutoFit/>
          </a:bodyPr>
          <a:p>
            <a:r>
              <a:rPr b="1" sz="2800" lang="en-US"/>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59105" y="-7000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13"/>
          <p:cNvSpPr txBox="1"/>
          <p:nvPr/>
        </p:nvSpPr>
        <p:spPr>
          <a:xfrm>
            <a:off x="5187088" y="2525120"/>
            <a:ext cx="1828800" cy="358141"/>
          </a:xfrm>
          <a:prstGeom prst="rect"/>
          <a:noFill/>
        </p:spPr>
        <p:txBody>
          <a:bodyPr rtlCol="0" wrap="square">
            <a:spAutoFit/>
          </a:bodyPr>
          <a:p>
            <a:pPr algn="l"/>
            <a:endParaRPr lang="en-US"/>
          </a:p>
        </p:txBody>
      </p:sp>
      <p:sp>
        <p:nvSpPr>
          <p:cNvPr id="1048650" name="TextBox 17"/>
          <p:cNvSpPr txBox="1"/>
          <p:nvPr/>
        </p:nvSpPr>
        <p:spPr>
          <a:xfrm>
            <a:off x="1023722" y="930334"/>
            <a:ext cx="6369834" cy="5577840"/>
          </a:xfrm>
          <a:prstGeom prst="rect"/>
          <a:noFill/>
        </p:spPr>
        <p:txBody>
          <a:bodyPr wrap="square">
            <a:spAutoFit/>
          </a:bodyPr>
          <a:p>
            <a:pPr indent="-285750" marL="285750">
              <a:buFont typeface="Arial" panose="020B0604020202020204" pitchFamily="34" charset="0"/>
              <a:buChar char="•"/>
            </a:pPr>
            <a:r>
              <a:rPr b="1" sz="2000" lang="en-US"/>
              <a:t>Data Collection: Gathering relevant information such as performance metrics, attendance records, feedback surveys, and demographic details.</a:t>
            </a:r>
          </a:p>
          <a:p>
            <a:pPr indent="-285750" marL="285750">
              <a:buFont typeface="Arial" panose="020B0604020202020204" pitchFamily="34" charset="0"/>
              <a:buChar char="•"/>
            </a:pPr>
            <a:r>
              <a:rPr b="1" sz="2000" lang="en-US"/>
              <a:t>Data Cleaning and Preparation: Ensuring data accuracy and consistency by removing errors, duplicates, and irrelevant information.</a:t>
            </a:r>
          </a:p>
          <a:p>
            <a:pPr indent="-285750" marL="285750">
              <a:buFont typeface="Arial" panose="020B0604020202020204" pitchFamily="34" charset="0"/>
              <a:buChar char="•"/>
            </a:pPr>
            <a:r>
              <a:rPr b="1" sz="2000" lang="en-US"/>
              <a:t>Data Analysis: Using statistical methods, visualization tools, and analytical techniques to uncover patterns, trends, correlations, and anomalies within the data.</a:t>
            </a:r>
          </a:p>
          <a:p>
            <a:pPr indent="-285750" marL="285750">
              <a:buFont typeface="Arial" panose="020B0604020202020204" pitchFamily="34" charset="0"/>
              <a:buChar char="•"/>
            </a:pPr>
            <a:r>
              <a:rPr b="1" sz="2000" lang="en-US"/>
              <a:t>Interpretation and Insight Generation: Drawing conclusions and actionable insights from the analyzed data to support decision-making, improve HR practices, and optimize workforce management strategies.</a:t>
            </a:r>
          </a:p>
          <a:p>
            <a:pPr indent="-285750" marL="285750">
              <a:buFont typeface="Arial" panose="020B0604020202020204" pitchFamily="34" charset="0"/>
              <a:buChar char="•"/>
            </a:pPr>
            <a:r>
              <a:rPr b="1" sz="2000" lang="en-US"/>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noFill/>
        </p:spPr>
        <p:txBody>
          <a:bodyPr wrap="square">
            <a:spAutoFit/>
          </a:bodyPr>
          <a:p>
            <a:r>
              <a:rPr b="1" sz="2000" lang="en-US"/>
              <a:t>Collect and integrate employee data from various sources (e.g., HR systems, surveys, performance reviews)</a:t>
            </a:r>
          </a:p>
          <a:p>
            <a:r>
              <a:rPr b="1" sz="2000" lang="en-US"/>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rot="10800000" flipV="1">
            <a:off x="555617" y="-29112"/>
            <a:ext cx="3910967" cy="1001556"/>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3" name="TextBox 10"/>
          <p:cNvSpPr txBox="1"/>
          <p:nvPr/>
        </p:nvSpPr>
        <p:spPr>
          <a:xfrm>
            <a:off x="2246494" y="505777"/>
            <a:ext cx="5279114" cy="5958840"/>
          </a:xfrm>
          <a:prstGeom prst="rect"/>
          <a:noFill/>
        </p:spPr>
        <p:txBody>
          <a:bodyPr wrap="square">
            <a:spAutoFit/>
          </a:bodyPr>
          <a:p>
            <a:r>
              <a:rPr b="1" lang="en-US"/>
              <a:t>Informed Decision-Making:</a:t>
            </a:r>
          </a:p>
          <a:p>
            <a:pPr>
              <a:buFont typeface="Arial" panose="020B0604020202020204" pitchFamily="34" charset="0"/>
              <a:buChar char="•"/>
            </a:pPr>
            <a:r>
              <a:rPr b="1" lang="en-US"/>
              <a:t>Provides managers and executives with data-driven insights to make strategic decisions about promotions, resource allocation, and organizational improvements.</a:t>
            </a:r>
          </a:p>
          <a:p>
            <a:r>
              <a:rPr b="1" lang="en-US"/>
              <a:t>2. Targeted Training and Development:</a:t>
            </a:r>
          </a:p>
          <a:p>
            <a:pPr>
              <a:buFont typeface="Arial" panose="020B0604020202020204" pitchFamily="34" charset="0"/>
              <a:buChar char="•"/>
            </a:pPr>
            <a:r>
              <a:rPr b="1" lang="en-US"/>
              <a:t>Identifies specific skill gaps and areas for improvement, allowing HR and training teams to create effective, targeted training programs.</a:t>
            </a:r>
          </a:p>
          <a:p>
            <a:r>
              <a:rPr b="1" lang="en-US"/>
              <a:t>3. Enhanced Employee Engagement:</a:t>
            </a:r>
          </a:p>
          <a:p>
            <a:pPr>
              <a:buFont typeface="Arial" panose="020B0604020202020204" pitchFamily="34" charset="0"/>
              <a:buChar char="•"/>
            </a:pPr>
            <a:r>
              <a:rPr b="1" lang="en-US"/>
              <a:t>Offers employees clear feedback on their performance, which boosts motivation, engagement, and alignment with the organization’s goals.</a:t>
            </a:r>
          </a:p>
          <a:p>
            <a:r>
              <a:rPr b="1" lang="en-US"/>
              <a:t>4. Optimized Compensation and Rewards:</a:t>
            </a:r>
          </a:p>
          <a:p>
            <a:pPr>
              <a:buFont typeface="Arial" panose="020B0604020202020204" pitchFamily="34" charset="0"/>
              <a:buChar char="•"/>
            </a:pPr>
            <a:r>
              <a:rPr b="1" lang="en-US"/>
              <a:t>Ensures that compensation strategies are fair and performance-based, helping to retain high performers and motivate the workforce.</a:t>
            </a:r>
          </a:p>
          <a:p>
            <a:r>
              <a:rPr b="1" lang="en-US"/>
              <a:t>5. Organizational Improvement and Growth:</a:t>
            </a:r>
          </a:p>
          <a:p>
            <a:pPr>
              <a:buFont typeface="Arial" panose="020B0604020202020204" pitchFamily="34" charset="0"/>
              <a:buChar char="•"/>
            </a:pPr>
            <a:r>
              <a:rPr b="1" lang="en-US"/>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50392" y="245614"/>
            <a:ext cx="9949321" cy="63667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spc="10"/>
          </a:p>
        </p:txBody>
      </p:sp>
      <p:sp>
        <p:nvSpPr>
          <p:cNvPr id="1048669" name="TextBox 11"/>
          <p:cNvSpPr txBox="1"/>
          <p:nvPr/>
        </p:nvSpPr>
        <p:spPr>
          <a:xfrm>
            <a:off x="3050744" y="3254854"/>
            <a:ext cx="6101488" cy="369332"/>
          </a:xfrm>
          <a:prstGeom prst="rect"/>
          <a:noFill/>
        </p:spPr>
        <p:txBody>
          <a:bodyPr wrap="square">
            <a:spAutoFit/>
          </a:bodyPr>
          <a:p>
            <a:endParaRPr lang="en-US"/>
          </a:p>
        </p:txBody>
      </p:sp>
      <p:sp>
        <p:nvSpPr>
          <p:cNvPr id="1048670" name="TextBox 13"/>
          <p:cNvSpPr txBox="1"/>
          <p:nvPr/>
        </p:nvSpPr>
        <p:spPr>
          <a:xfrm>
            <a:off x="3041073" y="1673840"/>
            <a:ext cx="5877371" cy="4893647"/>
          </a:xfrm>
          <a:prstGeom prst="rect"/>
          <a:noFill/>
        </p:spPr>
        <p:txBody>
          <a:bodyPr wrap="square">
            <a:spAutoFit/>
          </a:bodyPr>
          <a:p>
            <a:r>
              <a:rPr b="1" sz="2000" lang="en-US">
                <a:solidFill>
                  <a:srgbClr val="00B050"/>
                </a:solidFill>
              </a:rPr>
              <a:t>Conditional formatting =  missing the values</a:t>
            </a:r>
          </a:p>
          <a:p>
            <a:r>
              <a:rPr b="1" lang="en-US"/>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b="1" sz="2000" lang="en-US">
                <a:solidFill>
                  <a:srgbClr val="00B050"/>
                </a:solidFill>
              </a:rPr>
              <a:t>Filter = remove the missing </a:t>
            </a:r>
            <a:endParaRPr b="1" lang="en-US"/>
          </a:p>
          <a:p>
            <a:pPr indent="-342900" marL="342900">
              <a:buAutoNum type="arabicPeriod"/>
            </a:pPr>
            <a:r>
              <a:rPr b="1" lang="en-US"/>
              <a:t>Filter: Data &gt; Filter &gt; Blanks.2. Go To Special: Ctrl + G &gt; Special &gt; Blanks.3. Conditional Formatting: Home &gt; Highlight Cells Rules &gt; Blank Cells.</a:t>
            </a:r>
          </a:p>
          <a:p>
            <a:r>
              <a:rPr b="1" lang="en-US"/>
              <a:t>Formula of perform analysis</a:t>
            </a:r>
          </a:p>
          <a:p>
            <a:r>
              <a:rPr b="1" lang="en-US"/>
              <a:t> syntax</a:t>
            </a:r>
          </a:p>
          <a:p>
            <a:r>
              <a:rPr b="1" lang="en-US"/>
              <a:t>            Syntax:- logical_test1, logical_test2, ...: Conditions to evaluate- value_if_true1, value_if_true2, ...: Values to return if conditions are true</a:t>
            </a:r>
          </a:p>
          <a:p>
            <a:pPr indent="-342900" marL="342900">
              <a:buAutoNum type="arabicPeriod"/>
            </a:pP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1" name="TextBox 3"/>
          <p:cNvSpPr txBox="1"/>
          <p:nvPr/>
        </p:nvSpPr>
        <p:spPr>
          <a:xfrm>
            <a:off x="1361634" y="1611906"/>
            <a:ext cx="8749735" cy="1477328"/>
          </a:xfrm>
          <a:prstGeom prst="rect"/>
          <a:noFill/>
        </p:spPr>
        <p:txBody>
          <a:bodyPr wrap="square">
            <a:spAutoFit/>
          </a:bodyPr>
          <a:p>
            <a:r>
              <a:rPr b="1" lang="en-US"/>
              <a:t>=IFS(A1&gt;10000, "High", A1&gt;5000, "Medium", "Low")These formulas categorize data in cells A1, B1, and C1 based on specified conditions, returning corresponding values ("High", "Medium", "Low", etc.). Use these formulas to analyze and classify your data, and make informed decisions!</a:t>
            </a:r>
          </a:p>
          <a:p>
            <a:endParaRPr b="1" lang="en-US"/>
          </a:p>
        </p:txBody>
      </p:sp>
      <p:sp>
        <p:nvSpPr>
          <p:cNvPr id="1048672" name="TextBox 2"/>
          <p:cNvSpPr txBox="1"/>
          <p:nvPr/>
        </p:nvSpPr>
        <p:spPr>
          <a:xfrm>
            <a:off x="1029762" y="3089235"/>
            <a:ext cx="6435377" cy="400110"/>
          </a:xfrm>
          <a:prstGeom prst="rect"/>
          <a:noFill/>
        </p:spPr>
        <p:txBody>
          <a:bodyPr wrap="square">
            <a:spAutoFit/>
          </a:bodyPr>
          <a:p>
            <a:r>
              <a:rPr b="1" sz="2000" lang="en-US">
                <a:solidFill>
                  <a:srgbClr val="00B050"/>
                </a:solidFill>
              </a:rPr>
              <a:t>Pivot table</a:t>
            </a:r>
          </a:p>
        </p:txBody>
      </p:sp>
      <p:sp>
        <p:nvSpPr>
          <p:cNvPr id="1048673" name="TextBox 5"/>
          <p:cNvSpPr txBox="1"/>
          <p:nvPr/>
        </p:nvSpPr>
        <p:spPr>
          <a:xfrm>
            <a:off x="1269121" y="3977530"/>
            <a:ext cx="8842248" cy="2587752"/>
          </a:xfrm>
          <a:prstGeom prst="rect"/>
          <a:noFill/>
        </p:spPr>
        <p:txBody>
          <a:bodyPr wrap="square">
            <a:spAutoFit/>
          </a:bodyPr>
          <a:p>
            <a:pPr indent="-285750" marL="285750">
              <a:buFont typeface="Arial" panose="020B0604020202020204" pitchFamily="34" charset="0"/>
              <a:buChar char="•"/>
            </a:pPr>
            <a:r>
              <a:rPr b="1" lang="en-US"/>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noFill/>
        </p:spPr>
        <p:txBody>
          <a:bodyPr wrap="square">
            <a:spAutoFit/>
          </a:bodyPr>
          <a:p>
            <a:r>
              <a:rPr b="1" sz="2000" lang="en-US">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madhan b</cp:lastModifiedBy>
  <dcterms:created xsi:type="dcterms:W3CDTF">2024-03-28T17:07:22Z</dcterms:created>
  <dcterms:modified xsi:type="dcterms:W3CDTF">2024-09-18T03:02:50Z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2e3f154ca4ee490492614dfe5553c41e</vt:lpwstr>
  </property>
</Properties>
</file>