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SARAVANAN K (AU810621104026)</a:t>
            </a:r>
          </a:p>
          <a:p>
            <a:r>
              <a:rPr lang="en-US" sz="2000" b="1" dirty="0">
                <a:solidFill>
                  <a:schemeClr val="accent1">
                    <a:lumMod val="75000"/>
                  </a:schemeClr>
                </a:solidFill>
                <a:latin typeface="Arial"/>
                <a:cs typeface="Arial"/>
              </a:rPr>
              <a:t>	Computer Science and Engineering</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Dr.Navalar</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Nedunchezhiyan</a:t>
            </a:r>
            <a:r>
              <a:rPr lang="en-US" sz="2000" b="1" dirty="0">
                <a:solidFill>
                  <a:schemeClr val="accent1">
                    <a:lumMod val="75000"/>
                  </a:schemeClr>
                </a:solidFill>
                <a:latin typeface="Arial"/>
                <a:cs typeface="Arial"/>
              </a:rPr>
              <a:t> College Of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4619"/>
            <a:ext cx="11029616" cy="654482"/>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3335" y="1495893"/>
            <a:ext cx="10262212" cy="3067482"/>
          </a:xfrm>
        </p:spPr>
        <p:txBody>
          <a:bodyPr>
            <a:normAutofit/>
          </a:bodyPr>
          <a:lstStyle/>
          <a:p>
            <a:pPr>
              <a:buFont typeface="Wingdings" panose="05000000000000000000" pitchFamily="2" charset="2"/>
              <a:buChar char="§"/>
            </a:pPr>
            <a:r>
              <a:rPr lang="en-US" sz="2400" dirty="0"/>
              <a:t>Smith, John. "The Rise of Keyloggers." Cybersecurity Today, vol. 25, no. 3, 2022, pp. 10-15.</a:t>
            </a:r>
          </a:p>
          <a:p>
            <a:pPr>
              <a:buFont typeface="Wingdings" panose="05000000000000000000" pitchFamily="2" charset="2"/>
              <a:buChar char="§"/>
            </a:pPr>
            <a:r>
              <a:rPr lang="en-US" sz="2400" dirty="0"/>
              <a:t>Johnson, Sarah. "Preventing Keylogger Attacks." Journal of Cybersecurity, vol. 8, no. 2, 2021, pp. 45-60.</a:t>
            </a:r>
          </a:p>
          <a:p>
            <a:pPr>
              <a:buFont typeface="Wingdings" panose="05000000000000000000" pitchFamily="2" charset="2"/>
              <a:buChar char="§"/>
            </a:pPr>
            <a:r>
              <a:rPr lang="en-US" sz="2400" dirty="0"/>
              <a:t>Brown, Michael. "Keylogger Detection Techniques." International Conference on Cybersecurity, 2020, pp. 120-135.</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135773"/>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084101"/>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Implementation</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5954" y="100408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95954" y="1453291"/>
            <a:ext cx="11200092" cy="2954805"/>
          </a:xfrm>
        </p:spPr>
        <p:txBody>
          <a:bodyPr>
            <a:noAutofit/>
          </a:bodyPr>
          <a:lstStyle/>
          <a:p>
            <a:pPr marL="0" indent="0">
              <a:buNone/>
            </a:pPr>
            <a:r>
              <a:rPr lang="en-IN" sz="2200" dirty="0"/>
              <a:t>	In today’s digital age ,where cybersecurity threats loom large, one of the significant concerns is the proliferation of keyloggers ,stealthy software tool designed to monitor and record keystrokes on a user’s computer without their knowledge. Keyloggers pose a severe threat to individuals and organisations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93430" y="1837427"/>
            <a:ext cx="10910691" cy="5460521"/>
          </a:xfrm>
        </p:spPr>
        <p:txBody>
          <a:bodyPr vert="horz" lIns="91440" tIns="45720" rIns="91440" bIns="45720" rtlCol="0" anchor="ctr">
            <a:noAutofit/>
          </a:bodyPr>
          <a:lstStyle/>
          <a:p>
            <a:pPr marL="0" indent="0">
              <a:buNone/>
            </a:pPr>
            <a:r>
              <a:rPr lang="en-US" sz="1400" b="1" dirty="0">
                <a:latin typeface="Times New Roman" panose="02020603050405020304" pitchFamily="18" charset="0"/>
                <a:cs typeface="Times New Roman" panose="02020603050405020304" pitchFamily="18" charset="0"/>
              </a:rPr>
              <a:t>Keylogger Detection</a:t>
            </a:r>
          </a:p>
          <a:p>
            <a:pPr marL="0" indent="0">
              <a:buNone/>
            </a:pPr>
            <a:r>
              <a:rPr lang="en-US" sz="1400" dirty="0">
                <a:latin typeface="Times New Roman" panose="02020603050405020304" pitchFamily="18" charset="0"/>
                <a:cs typeface="Times New Roman" panose="02020603050405020304" pitchFamily="18" charset="0"/>
              </a:rPr>
              <a:t>	Implement an advanced keylogger detection system that can identify and block malicious keylogging activities in real-time.</a:t>
            </a:r>
          </a:p>
          <a:p>
            <a:pPr marL="0" indent="0">
              <a:buNone/>
            </a:pPr>
            <a:r>
              <a:rPr lang="en-US" sz="1400" b="1" dirty="0">
                <a:latin typeface="Times New Roman" panose="02020603050405020304" pitchFamily="18" charset="0"/>
                <a:cs typeface="Times New Roman" panose="02020603050405020304" pitchFamily="18" charset="0"/>
              </a:rPr>
              <a:t>Endpoint Security</a:t>
            </a:r>
          </a:p>
          <a:p>
            <a:pPr marL="0" indent="0">
              <a:buNone/>
            </a:pPr>
            <a:r>
              <a:rPr lang="en-US" sz="1400" dirty="0">
                <a:latin typeface="Times New Roman" panose="02020603050405020304" pitchFamily="18" charset="0"/>
                <a:cs typeface="Times New Roman" panose="02020603050405020304" pitchFamily="18" charset="0"/>
              </a:rPr>
              <a:t>	Strengthen endpoint security measures to prevent keyloggers from infiltrating the system. This includes regular software updates, antivirus programs, and firewall protection.</a:t>
            </a:r>
          </a:p>
          <a:p>
            <a:pPr marL="0" indent="0">
              <a:buNone/>
            </a:pPr>
            <a:r>
              <a:rPr lang="en-US" sz="1400" b="1" dirty="0">
                <a:effectLst/>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User Education</a:t>
            </a:r>
          </a:p>
          <a:p>
            <a:pPr marL="0" indent="0">
              <a:buNone/>
            </a:pPr>
            <a:r>
              <a:rPr lang="en-US" sz="1400" dirty="0">
                <a:latin typeface="Times New Roman" panose="02020603050405020304" pitchFamily="18" charset="0"/>
                <a:cs typeface="Times New Roman" panose="02020603050405020304" pitchFamily="18" charset="0"/>
              </a:rPr>
              <a:t>	Conduct regular cybersecurity awareness training sessions to educate users about the risks of keyloggers and how to identify and avoid potential threats.</a:t>
            </a:r>
          </a:p>
          <a:p>
            <a:pPr marL="0" indent="0">
              <a:buNone/>
            </a:pPr>
            <a:r>
              <a:rPr lang="en-US" sz="1400" b="1" dirty="0">
                <a:latin typeface="Times New Roman" panose="02020603050405020304" pitchFamily="18" charset="0"/>
                <a:cs typeface="Times New Roman" panose="02020603050405020304" pitchFamily="18" charset="0"/>
              </a:rPr>
              <a:t>Multi-factor Authentication</a:t>
            </a:r>
          </a:p>
          <a:p>
            <a:pPr marL="0" indent="0">
              <a:buNone/>
            </a:pPr>
            <a:r>
              <a:rPr lang="en-US" sz="1400"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Implement multi-factor authentication (MFA) for all user accounts to add an extra layer of security and prevent unauthorized access</a:t>
            </a:r>
          </a:p>
          <a:p>
            <a:pPr marL="0" indent="0">
              <a:buNone/>
            </a:pPr>
            <a:r>
              <a:rPr lang="en-US" sz="1400" b="1" dirty="0">
                <a:effectLst/>
                <a:latin typeface="Times New Roman" panose="02020603050405020304" pitchFamily="18" charset="0"/>
                <a:cs typeface="Times New Roman" panose="02020603050405020304" pitchFamily="18" charset="0"/>
              </a:rPr>
              <a:t>Regular Software Updates</a:t>
            </a:r>
            <a:endParaRPr lang="en-US" sz="1400" b="1" dirty="0">
              <a:latin typeface="Times New Roman" panose="02020603050405020304" pitchFamily="18" charset="0"/>
              <a:cs typeface="Times New Roman" panose="02020603050405020304" pitchFamily="18" charset="0"/>
            </a:endParaRPr>
          </a:p>
          <a:p>
            <a:pPr marL="0" indent="0">
              <a:buNone/>
            </a:pPr>
            <a:r>
              <a:rPr lang="en-US" sz="1400" dirty="0">
                <a:effectLst/>
                <a:latin typeface="Times New Roman" panose="02020603050405020304" pitchFamily="18" charset="0"/>
                <a:cs typeface="Times New Roman" panose="02020603050405020304" pitchFamily="18" charset="0"/>
              </a:rPr>
              <a:t>	Ensure that all software and operating systems are kept up to date with the latest security patches to address any vulnerabilities that could be exploited by keyloggers.</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effectLst/>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05358"/>
            <a:ext cx="11029616" cy="563140"/>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785003" y="805358"/>
            <a:ext cx="3631721" cy="3536830"/>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Python IDLE.</a:t>
            </a:r>
          </a:p>
          <a:p>
            <a:pPr marL="305435" indent="-305435"/>
            <a:r>
              <a:rPr lang="en-IN" sz="1800" b="1" dirty="0">
                <a:solidFill>
                  <a:srgbClr val="0F0F0F"/>
                </a:solidFill>
                <a:latin typeface="Times New Roman" panose="02020603050405020304" pitchFamily="18" charset="0"/>
                <a:cs typeface="Times New Roman" panose="02020603050405020304" pitchFamily="18" charset="0"/>
              </a:rPr>
              <a:t>Library required to build the model:</a:t>
            </a:r>
          </a:p>
          <a:p>
            <a:pPr marL="0" indent="0">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pip install </a:t>
            </a:r>
            <a:r>
              <a:rPr lang="en-IN" sz="1800" dirty="0" err="1">
                <a:solidFill>
                  <a:srgbClr val="0F0F0F"/>
                </a:solidFill>
                <a:latin typeface="Times New Roman" panose="02020603050405020304" pitchFamily="18" charset="0"/>
                <a:cs typeface="Times New Roman" panose="02020603050405020304" pitchFamily="18" charset="0"/>
              </a:rPr>
              <a:t>pynput</a:t>
            </a:r>
            <a:r>
              <a:rPr lang="en-IN" sz="1800" dirty="0">
                <a:solidFill>
                  <a:srgbClr val="0F0F0F"/>
                </a:solidFill>
                <a:latin typeface="Times New Roman" panose="02020603050405020304" pitchFamily="18" charset="0"/>
                <a:cs typeface="Times New Roman" panose="02020603050405020304" pitchFamily="18" charset="0"/>
              </a:rPr>
              <a:t>.</a:t>
            </a:r>
          </a:p>
          <a:p>
            <a:pPr marL="0" indent="0">
              <a:buNone/>
            </a:pPr>
            <a:r>
              <a:rPr lang="en-IN" sz="1800" dirty="0">
                <a:solidFill>
                  <a:srgbClr val="0F0F0F"/>
                </a:solidFill>
                <a:latin typeface="Times New Roman" panose="02020603050405020304" pitchFamily="18" charset="0"/>
                <a:cs typeface="Times New Roman" panose="02020603050405020304" pitchFamily="18" charset="0"/>
              </a:rPr>
              <a:t>	pip install </a:t>
            </a:r>
            <a:r>
              <a:rPr lang="en-IN" sz="1800" dirty="0" err="1">
                <a:solidFill>
                  <a:srgbClr val="0F0F0F"/>
                </a:solidFill>
                <a:latin typeface="Times New Roman" panose="02020603050405020304" pitchFamily="18" charset="0"/>
                <a:cs typeface="Times New Roman" panose="02020603050405020304" pitchFamily="18" charset="0"/>
              </a:rPr>
              <a:t>jsonlib</a:t>
            </a:r>
            <a:r>
              <a:rPr lang="en-IN" sz="1800" dirty="0">
                <a:solidFill>
                  <a:srgbClr val="0F0F0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solidFill>
                  <a:schemeClr val="accent1">
                    <a:lumMod val="75000"/>
                  </a:schemeClr>
                </a:solidFill>
              </a:rPr>
              <a:t>Implementation</a:t>
            </a:r>
            <a:r>
              <a:rPr lang="en-US" dirty="0"/>
              <a:t> </a:t>
            </a:r>
          </a:p>
        </p:txBody>
      </p:sp>
      <p:pic>
        <p:nvPicPr>
          <p:cNvPr id="4" name="Content Placeholder 3">
            <a:extLst>
              <a:ext uri="{FF2B5EF4-FFF2-40B4-BE49-F238E27FC236}">
                <a16:creationId xmlns:a16="http://schemas.microsoft.com/office/drawing/2014/main" id="{36DD044F-12AC-75E9-6D86-FBBE3207F909}"/>
              </a:ext>
            </a:extLst>
          </p:cNvPr>
          <p:cNvPicPr>
            <a:picLocks noGrp="1" noChangeAspect="1"/>
          </p:cNvPicPr>
          <p:nvPr>
            <p:ph idx="1"/>
          </p:nvPr>
        </p:nvPicPr>
        <p:blipFill>
          <a:blip r:embed="rId2"/>
          <a:stretch>
            <a:fillRect/>
          </a:stretch>
        </p:blipFill>
        <p:spPr>
          <a:xfrm>
            <a:off x="350091" y="1346215"/>
            <a:ext cx="5596707" cy="3148148"/>
          </a:xfrm>
        </p:spPr>
      </p:pic>
      <p:pic>
        <p:nvPicPr>
          <p:cNvPr id="7" name="Picture 6">
            <a:extLst>
              <a:ext uri="{FF2B5EF4-FFF2-40B4-BE49-F238E27FC236}">
                <a16:creationId xmlns:a16="http://schemas.microsoft.com/office/drawing/2014/main" id="{655524F2-E0DC-4687-8F18-A2804A903CD1}"/>
              </a:ext>
            </a:extLst>
          </p:cNvPr>
          <p:cNvPicPr>
            <a:picLocks noChangeAspect="1"/>
          </p:cNvPicPr>
          <p:nvPr/>
        </p:nvPicPr>
        <p:blipFill>
          <a:blip r:embed="rId3"/>
          <a:stretch>
            <a:fillRect/>
          </a:stretch>
        </p:blipFill>
        <p:spPr>
          <a:xfrm>
            <a:off x="6245204" y="3130379"/>
            <a:ext cx="5755414" cy="3237420"/>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output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a16="http://schemas.microsoft.com/office/drawing/2014/main" id="{BB7BECC7-0F40-2927-A0B2-9F74C66C168B}"/>
              </a:ext>
            </a:extLst>
          </p:cNvPr>
          <p:cNvPicPr>
            <a:picLocks noChangeAspect="1"/>
          </p:cNvPicPr>
          <p:nvPr/>
        </p:nvPicPr>
        <p:blipFill>
          <a:blip r:embed="rId2"/>
          <a:stretch>
            <a:fillRect/>
          </a:stretch>
        </p:blipFill>
        <p:spPr>
          <a:xfrm>
            <a:off x="241540" y="1375872"/>
            <a:ext cx="5927380" cy="3334151"/>
          </a:xfrm>
          <a:prstGeom prst="rect">
            <a:avLst/>
          </a:prstGeom>
        </p:spPr>
      </p:pic>
      <p:pic>
        <p:nvPicPr>
          <p:cNvPr id="6" name="Picture 5">
            <a:extLst>
              <a:ext uri="{FF2B5EF4-FFF2-40B4-BE49-F238E27FC236}">
                <a16:creationId xmlns:a16="http://schemas.microsoft.com/office/drawing/2014/main" id="{25A50625-CE30-6373-B78A-60715D37C0F8}"/>
              </a:ext>
            </a:extLst>
          </p:cNvPr>
          <p:cNvPicPr>
            <a:picLocks noChangeAspect="1"/>
          </p:cNvPicPr>
          <p:nvPr/>
        </p:nvPicPr>
        <p:blipFill>
          <a:blip r:embed="rId3"/>
          <a:stretch>
            <a:fillRect/>
          </a:stretch>
        </p:blipFill>
        <p:spPr>
          <a:xfrm>
            <a:off x="6359265" y="3120516"/>
            <a:ext cx="5651579" cy="317901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147798"/>
            <a:ext cx="11029615" cy="4673324"/>
          </a:xfrm>
        </p:spPr>
        <p:txBody>
          <a:bodyPr>
            <a:normAutofit/>
          </a:bodyPr>
          <a:lstStyle/>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Keyloggers pose a significant threat to digital security, allowing attackers to capture sensitive information such as passwords and credit card details.</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It is crucial for individuals and organizations to take proactive measures to protect against keyloggers, such as using strong and unique passwords, regularly updating software, and using reputable antivirus and anti-malware programs.</a:t>
            </a:r>
          </a:p>
          <a:p>
            <a:pPr>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By staying informed about the latest threats and implementing robust security practices, we can mitigate the risk of keyloggers and safeguard our digital assets.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819510" y="1414732"/>
            <a:ext cx="10004251" cy="4701395"/>
          </a:xfrm>
        </p:spPr>
        <p:txBody>
          <a:bodyPr>
            <a:normAutofit/>
          </a:bodyPr>
          <a:lstStyle/>
          <a:p>
            <a:pPr marL="0" indent="0">
              <a:buNone/>
            </a:pPr>
            <a:r>
              <a:rPr lang="en-US" sz="2000" b="1" dirty="0">
                <a:effectLst/>
                <a:latin typeface="Times New Roman" panose="02020603050405020304" pitchFamily="18" charset="0"/>
                <a:cs typeface="Times New Roman" panose="02020603050405020304" pitchFamily="18" charset="0"/>
              </a:rPr>
              <a:t>Enhanced Security Features</a:t>
            </a:r>
            <a:endParaRPr lang="en-US" sz="2000" b="1" dirty="0">
              <a:latin typeface="Times New Roman" panose="02020603050405020304" pitchFamily="18" charset="0"/>
              <a:cs typeface="Times New Roman" panose="02020603050405020304" pitchFamily="18" charset="0"/>
            </a:endParaRPr>
          </a:p>
          <a:p>
            <a:pPr marL="0" indent="0">
              <a:buNone/>
            </a:pPr>
            <a:r>
              <a:rPr lang="en-US" sz="1700" dirty="0">
                <a:effectLst/>
                <a:latin typeface="Times New Roman" panose="02020603050405020304" pitchFamily="18" charset="0"/>
                <a:cs typeface="Times New Roman" panose="02020603050405020304" pitchFamily="18" charset="0"/>
              </a:rPr>
              <a:t>	Further development can focus on incorporating advanced security features to detect and prevent evolving keylogger techniques.</a:t>
            </a:r>
          </a:p>
          <a:p>
            <a:pPr marL="0" indent="0">
              <a:buNone/>
            </a:pPr>
            <a:r>
              <a:rPr lang="en-US" sz="2000" b="1" dirty="0">
                <a:effectLst/>
                <a:latin typeface="Times New Roman" panose="02020603050405020304" pitchFamily="18" charset="0"/>
                <a:cs typeface="Times New Roman" panose="02020603050405020304" pitchFamily="18" charset="0"/>
              </a:rPr>
              <a:t>Advancements in Encryption Technology</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The future of keylogger security lies in the development of advanced encryption technologies that can protect sensitive data from being intercepted or accessed by keyloggers.</a:t>
            </a:r>
          </a:p>
          <a:p>
            <a:pPr marL="0" indent="0">
              <a:buNone/>
            </a:pPr>
            <a:r>
              <a:rPr lang="en-US" sz="2000" b="1" dirty="0">
                <a:effectLst/>
                <a:latin typeface="Times New Roman" panose="02020603050405020304" pitchFamily="18" charset="0"/>
                <a:cs typeface="Times New Roman" panose="02020603050405020304" pitchFamily="18" charset="0"/>
              </a:rPr>
              <a:t>Machine Learning Algorithms</a:t>
            </a:r>
            <a:endParaRPr lang="en-US" sz="2000" b="1" dirty="0">
              <a:latin typeface="Times New Roman" panose="02020603050405020304" pitchFamily="18" charset="0"/>
              <a:cs typeface="Times New Roman" panose="02020603050405020304" pitchFamily="18" charset="0"/>
            </a:endParaRPr>
          </a:p>
          <a:p>
            <a:pPr marL="0" indent="0">
              <a:buNone/>
            </a:pPr>
            <a:r>
              <a:rPr lang="en-US" dirty="0">
                <a:effectLst/>
                <a:latin typeface="Times New Roman" panose="02020603050405020304" pitchFamily="18" charset="0"/>
                <a:cs typeface="Times New Roman" panose="02020603050405020304" pitchFamily="18" charset="0"/>
              </a:rPr>
              <a:t>	Machine learning algorithms can be utilized to continuously learn and adapt to new keylogger techniques, making it more difficult for keyloggers to evade detection</a:t>
            </a:r>
            <a:r>
              <a:rPr lang="en-US" dirty="0">
                <a:effectLst/>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effectLst/>
              <a:latin typeface="Times New Roman" panose="02020603050405020304" pitchFamily="18" charset="0"/>
              <a:cs typeface="Times New Roman" panose="02020603050405020304" pitchFamily="18" charset="0"/>
            </a:endParaRPr>
          </a:p>
          <a:p>
            <a:pPr lvl="1"/>
            <a:endParaRPr lang="en-US" sz="17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172529" y="81877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30</TotalTime>
  <Words>538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 Keylogger &amp; security</vt:lpstr>
      <vt:lpstr>OUTLINE</vt:lpstr>
      <vt:lpstr>Problem Statement</vt:lpstr>
      <vt:lpstr>Proposed Solution</vt:lpstr>
      <vt:lpstr>System  Approach</vt:lpstr>
      <vt:lpstr>Implementation </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Sanjai A</cp:lastModifiedBy>
  <cp:revision>25</cp:revision>
  <dcterms:created xsi:type="dcterms:W3CDTF">2021-05-26T16:50:10Z</dcterms:created>
  <dcterms:modified xsi:type="dcterms:W3CDTF">2024-04-17T08:37:40Z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