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469" r:id="rId4"/>
    <p:sldId id="470" r:id="rId5"/>
    <p:sldId id="471" r:id="rId6"/>
    <p:sldId id="472" r:id="rId7"/>
    <p:sldId id="473" r:id="rId8"/>
    <p:sldId id="474" r:id="rId9"/>
    <p:sldId id="475" r:id="rId10"/>
    <p:sldId id="488" r:id="rId11"/>
    <p:sldId id="476" r:id="rId12"/>
    <p:sldId id="477" r:id="rId13"/>
    <p:sldId id="478" r:id="rId14"/>
    <p:sldId id="479" r:id="rId15"/>
    <p:sldId id="480" r:id="rId16"/>
    <p:sldId id="481" r:id="rId17"/>
    <p:sldId id="482" r:id="rId18"/>
    <p:sldId id="483" r:id="rId19"/>
    <p:sldId id="484" r:id="rId20"/>
    <p:sldId id="486" r:id="rId21"/>
    <p:sldId id="487" r:id="rId22"/>
    <p:sldId id="489" r:id="rId23"/>
    <p:sldId id="490" r:id="rId24"/>
    <p:sldId id="491" r:id="rId25"/>
    <p:sldId id="492" r:id="rId26"/>
    <p:sldId id="493" r:id="rId27"/>
    <p:sldId id="494" r:id="rId28"/>
    <p:sldId id="495" r:id="rId29"/>
    <p:sldId id="496" r:id="rId30"/>
    <p:sldId id="497" r:id="rId31"/>
    <p:sldId id="498" r:id="rId32"/>
    <p:sldId id="49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74758"/>
  </p:normalViewPr>
  <p:slideViewPr>
    <p:cSldViewPr snapToGrid="0" snapToObjects="1">
      <p:cViewPr varScale="1">
        <p:scale>
          <a:sx n="119" d="100"/>
          <a:sy n="119" d="100"/>
        </p:scale>
        <p:origin x="2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F657B-BFFE-5C45-BC1C-534D86BC1F16}"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CF07C-F399-E042-A5BD-2B81F7ACA406}" type="slidenum">
              <a:rPr lang="en-US" smtClean="0"/>
              <a:t>‹#›</a:t>
            </a:fld>
            <a:endParaRPr lang="en-US"/>
          </a:p>
        </p:txBody>
      </p:sp>
    </p:spTree>
    <p:extLst>
      <p:ext uri="{BB962C8B-B14F-4D97-AF65-F5344CB8AC3E}">
        <p14:creationId xmlns:p14="http://schemas.microsoft.com/office/powerpoint/2010/main" val="51707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park.apache.org/sq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spark.apache.org/graphx/" TargetMode="External"/><Relationship Id="rId5" Type="http://schemas.openxmlformats.org/officeDocument/2006/relationships/hyperlink" Target="https://spark.apache.org/streaming/" TargetMode="External"/><Relationship Id="rId4" Type="http://schemas.openxmlformats.org/officeDocument/2006/relationships/hyperlink" Target="https://spark.apache.org/mllib/"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hadley/dply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425779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spark job took 9 hours. While profiling we discovered that most of the time during a join was spent doing regular expression work. Looking at the join query we noticed that one of the WHERE clauses was using LIKE to match the prefix of a column. It seems that Spark (at least 2.0.1. version) was not able to precompile the regular expressions in the </a:t>
            </a:r>
            <a:r>
              <a:rPr lang="en-US"/>
              <a:t>LIKE.Replacing</a:t>
            </a:r>
            <a:r>
              <a:rPr lang="en-US" dirty="0"/>
              <a:t> the LIKE with a UDF that did a </a:t>
            </a:r>
            <a:r>
              <a:rPr lang="en-US" dirty="0" err="1"/>
              <a:t>startsWith</a:t>
            </a:r>
            <a:r>
              <a:rPr lang="en-US" dirty="0"/>
              <a:t> reduced the duration of the job to 30 minutes.</a:t>
            </a:r>
          </a:p>
          <a:p>
            <a:r>
              <a:rPr lang="en-US" dirty="0"/>
              <a:t>This is a very popular "best practice" but probably the one that is the most misunderstood. In theory it makes total sense as shuffling data between machines takes time however it is hard to quantify the time spent on shuffling data. It is important to understand which transformations require a shuffle and which ones don't.</a:t>
            </a:r>
          </a:p>
          <a:p>
            <a:r>
              <a:rPr lang="en-US" dirty="0"/>
              <a:t>Shuffles are triggered by a repartition of the data (ex. when you group by a column or just call </a:t>
            </a:r>
            <a:r>
              <a:rPr lang="en-US" b="1" dirty="0"/>
              <a:t>repartition</a:t>
            </a:r>
            <a:r>
              <a:rPr lang="en-US" dirty="0"/>
              <a:t>). Sometimes, however, repartitioning your data can make your job or the jobs that consume data produced by your job faster by solving some of the data skew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cross product of big data and big data is an out-of-memory exception" .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59CF07C-F399-E042-A5BD-2B81F7ACA406}" type="slidenum">
              <a:rPr lang="en-US" smtClean="0"/>
              <a:t>32</a:t>
            </a:fld>
            <a:endParaRPr lang="en-US"/>
          </a:p>
        </p:txBody>
      </p:sp>
    </p:spTree>
    <p:extLst>
      <p:ext uri="{BB962C8B-B14F-4D97-AF65-F5344CB8AC3E}">
        <p14:creationId xmlns:p14="http://schemas.microsoft.com/office/powerpoint/2010/main" val="308981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natively supports applications written in Scala, Python, and Java. It also includes several tightly integrated libraries for SQL (</a:t>
            </a:r>
            <a:r>
              <a:rPr lang="en-US" dirty="0">
                <a:hlinkClick r:id="rId3"/>
              </a:rPr>
              <a:t>Spark SQL</a:t>
            </a:r>
            <a:r>
              <a:rPr lang="en-US" dirty="0"/>
              <a:t>), machine learning (</a:t>
            </a:r>
            <a:r>
              <a:rPr lang="en-US" dirty="0">
                <a:hlinkClick r:id="rId4"/>
              </a:rPr>
              <a:t>MLlib</a:t>
            </a:r>
            <a:r>
              <a:rPr lang="en-US" dirty="0"/>
              <a:t>), stream processing (</a:t>
            </a:r>
            <a:r>
              <a:rPr lang="en-US" dirty="0">
                <a:hlinkClick r:id="rId5"/>
              </a:rPr>
              <a:t>Spark Streaming</a:t>
            </a:r>
            <a:r>
              <a:rPr lang="en-US" dirty="0"/>
              <a:t>), and graph processing (</a:t>
            </a:r>
            <a:r>
              <a:rPr lang="en-US" dirty="0">
                <a:hlinkClick r:id="rId6"/>
              </a:rPr>
              <a:t>GraphX</a:t>
            </a:r>
            <a:r>
              <a:rPr lang="en-US" dirty="0"/>
              <a:t>). These tools make it easier to leverage the Spark framework for a wide variety of use cases. </a:t>
            </a:r>
          </a:p>
        </p:txBody>
      </p:sp>
      <p:sp>
        <p:nvSpPr>
          <p:cNvPr id="4" name="Slide Number Placeholder 3"/>
          <p:cNvSpPr>
            <a:spLocks noGrp="1"/>
          </p:cNvSpPr>
          <p:nvPr>
            <p:ph type="sldNum" sz="quarter" idx="10"/>
          </p:nvPr>
        </p:nvSpPr>
        <p:spPr/>
        <p:txBody>
          <a:bodyPr/>
          <a:lstStyle/>
          <a:p>
            <a:fld id="{C59CF07C-F399-E042-A5BD-2B81F7ACA406}" type="slidenum">
              <a:rPr lang="en-US" smtClean="0"/>
              <a:t>6</a:t>
            </a:fld>
            <a:endParaRPr lang="en-US"/>
          </a:p>
        </p:txBody>
      </p:sp>
    </p:spTree>
    <p:extLst>
      <p:ext uri="{BB962C8B-B14F-4D97-AF65-F5344CB8AC3E}">
        <p14:creationId xmlns:p14="http://schemas.microsoft.com/office/powerpoint/2010/main" val="381680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Spark SQL</a:t>
            </a:r>
            <a:r>
              <a:rPr lang="en-US" dirty="0"/>
              <a:t> is Apache Spark's module for working with structured data. </a:t>
            </a:r>
          </a:p>
          <a:p>
            <a:endParaRPr lang="en-US" dirty="0"/>
          </a:p>
          <a:p>
            <a:r>
              <a:rPr lang="en-US" b="1" dirty="0"/>
              <a:t>Hive Integration</a:t>
            </a:r>
          </a:p>
          <a:p>
            <a:r>
              <a:rPr lang="en-US" dirty="0"/>
              <a:t>Run SQL or HiveQL queries on existing warehouses. </a:t>
            </a:r>
          </a:p>
          <a:p>
            <a:r>
              <a:rPr lang="en-US" dirty="0"/>
              <a:t>Spark SQL supports the HiveQL syntax as well as Hive SerDes and UDFs, allowing you to access existing Hive warehouses. </a:t>
            </a:r>
          </a:p>
          <a:p>
            <a:r>
              <a:rPr lang="en-US" dirty="0" err="1"/>
              <a:t>DataFrames</a:t>
            </a:r>
            <a:r>
              <a:rPr lang="en-US" dirty="0"/>
              <a:t> and SQL provide a common way to access a variety of data sources, including Hive, Avro, Parquet, ORC, JSON, and JDBC.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4139233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Spark SQL</a:t>
            </a:r>
            <a:r>
              <a:rPr lang="en-US" dirty="0"/>
              <a:t> is Apache Spark's module for working with structured data. </a:t>
            </a:r>
          </a:p>
          <a:p>
            <a:endParaRPr lang="en-US" dirty="0"/>
          </a:p>
          <a:p>
            <a:r>
              <a:rPr lang="en-US" b="1" dirty="0"/>
              <a:t>Hive Integration</a:t>
            </a:r>
          </a:p>
          <a:p>
            <a:r>
              <a:rPr lang="en-US" dirty="0"/>
              <a:t>Run SQL or HiveQL queries on existing warehouses. </a:t>
            </a:r>
          </a:p>
          <a:p>
            <a:r>
              <a:rPr lang="en-US" dirty="0"/>
              <a:t>Spark SQL supports the HiveQL syntax as well as Hive SerDes and UDFs, allowing you to access existing Hive warehouses. </a:t>
            </a:r>
          </a:p>
          <a:p>
            <a:r>
              <a:rPr lang="en-US" dirty="0" err="1"/>
              <a:t>DataFrames</a:t>
            </a:r>
            <a:r>
              <a:rPr lang="en-US" dirty="0"/>
              <a:t> and SQL provide a common way to access a variety of data sources, including Hive, Avro, Parquet, ORC, JSON, and JDBC.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14704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SparkR</a:t>
            </a:r>
            <a:r>
              <a:rPr lang="en-US" dirty="0"/>
              <a:t> is an R package that provides a light-weight frontend to use Apache Spark from R. </a:t>
            </a:r>
          </a:p>
          <a:p>
            <a:r>
              <a:rPr lang="en-US" dirty="0"/>
              <a:t>In Spark 2.3.1, </a:t>
            </a:r>
            <a:r>
              <a:rPr lang="en-US" dirty="0" err="1"/>
              <a:t>SparkR</a:t>
            </a:r>
            <a:r>
              <a:rPr lang="en-US" dirty="0"/>
              <a:t> provides a distributed data frame implementation that supports operations like selection, filtering, aggregation etc. (similar to R data frames, </a:t>
            </a:r>
            <a:r>
              <a:rPr lang="en-US" dirty="0">
                <a:hlinkClick r:id="rId3"/>
              </a:rPr>
              <a:t>dplyr</a:t>
            </a:r>
            <a:r>
              <a:rPr lang="en-US" dirty="0"/>
              <a:t>) but on large datasets. </a:t>
            </a:r>
            <a:r>
              <a:rPr lang="en-US" dirty="0" err="1"/>
              <a:t>SparkR</a:t>
            </a:r>
            <a:r>
              <a:rPr lang="en-US" dirty="0"/>
              <a:t> also supports distributed machine learning using </a:t>
            </a:r>
            <a:r>
              <a:rPr lang="en-US" dirty="0" err="1"/>
              <a:t>MLlib</a:t>
            </a:r>
            <a:r>
              <a:rPr lang="en-US" dirty="0"/>
              <a:t>.</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664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MLlib</a:t>
            </a:r>
            <a:r>
              <a:rPr lang="en-US" dirty="0"/>
              <a:t> is Spark’s machine learning (ML) library. Its goal is to make practical machine learning scalable and easy. At a high level, it provides tools such as:</a:t>
            </a:r>
          </a:p>
          <a:p>
            <a:r>
              <a:rPr lang="en-US" dirty="0"/>
              <a:t>ML Algorithms: common learning algorithms such as classification, regression, clustering, and collaborative filtering</a:t>
            </a:r>
          </a:p>
          <a:p>
            <a:r>
              <a:rPr lang="en-US" dirty="0"/>
              <a:t>Featurization: feature extraction, transformation, dimensionality reduction, and selection</a:t>
            </a:r>
          </a:p>
          <a:p>
            <a:r>
              <a:rPr lang="en-US" dirty="0"/>
              <a:t>Pipelines: tools for constructing, evaluating, and tuning ML Pipelines</a:t>
            </a:r>
          </a:p>
          <a:p>
            <a:r>
              <a:rPr lang="en-US" dirty="0"/>
              <a:t>Persistence: saving and load algorithms, models, and Pipelines</a:t>
            </a:r>
          </a:p>
          <a:p>
            <a:r>
              <a:rPr lang="en-US" dirty="0"/>
              <a:t>Utilities: linear algebra, statistics, data handling, etc.</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46537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configuration classifications for Spark running on EMR.</a:t>
            </a:r>
          </a:p>
        </p:txBody>
      </p:sp>
      <p:sp>
        <p:nvSpPr>
          <p:cNvPr id="4" name="Slide Number Placeholder 3"/>
          <p:cNvSpPr>
            <a:spLocks noGrp="1"/>
          </p:cNvSpPr>
          <p:nvPr>
            <p:ph type="sldNum" sz="quarter" idx="10"/>
          </p:nvPr>
        </p:nvSpPr>
        <p:spPr/>
        <p:txBody>
          <a:bodyPr/>
          <a:lstStyle/>
          <a:p>
            <a:fld id="{C59CF07C-F399-E042-A5BD-2B81F7ACA406}" type="slidenum">
              <a:rPr lang="en-US" smtClean="0"/>
              <a:t>23</a:t>
            </a:fld>
            <a:endParaRPr lang="en-US"/>
          </a:p>
        </p:txBody>
      </p:sp>
    </p:spTree>
    <p:extLst>
      <p:ext uri="{BB962C8B-B14F-4D97-AF65-F5344CB8AC3E}">
        <p14:creationId xmlns:p14="http://schemas.microsoft.com/office/powerpoint/2010/main" val="224549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dataframes</a:t>
            </a:r>
            <a:r>
              <a:rPr lang="en-US" dirty="0"/>
              <a:t>/datasets instead. Several books and articles show that </a:t>
            </a:r>
            <a:r>
              <a:rPr lang="en-US" dirty="0" err="1"/>
              <a:t>dataframes</a:t>
            </a:r>
            <a:r>
              <a:rPr lang="en-US" dirty="0"/>
              <a:t>/datasets are orders of magnitude faster than RDDs. They also consume less memory. The only reasons to use an RDD is if some specific functionality is only supported in RDDs or if some library requires RDDs. As new Spark versions are released there are fewer and fewer examples of functionality that is only available in RDDs.</a:t>
            </a:r>
          </a:p>
          <a:p>
            <a:r>
              <a:rPr lang="en-US" dirty="0"/>
              <a:t>assumes that you are reading or writing big data from an external storage like S3. If the input for your job is one big file (compressed) there might be no way to parallelize reading of the data in the Spark job. Usually, Spark will create one task for each input split (file). When reading the input data you want to make sure all the executors are participating. S3 is surprisingly slow at downloading one file (there is an undocumented limit for the S3 download speed per thread), so downloading multiple files in parallel is a huge boost.</a:t>
            </a:r>
          </a:p>
          <a:p>
            <a:r>
              <a:rPr lang="en-US" dirty="0"/>
              <a:t>If you use KMS to encrypt the files and you have a lot of files you may spend a lot of time calling KMS and you may also get into KMS throttling issues.</a:t>
            </a:r>
          </a:p>
          <a:p>
            <a:endParaRPr lang="en-US" dirty="0"/>
          </a:p>
          <a:p>
            <a:r>
              <a:rPr lang="en-US" dirty="0"/>
              <a:t>Shuffling and repartitioning are the most expensive operations in Spark.</a:t>
            </a:r>
          </a:p>
          <a:p>
            <a:r>
              <a:rPr lang="en-US" dirty="0"/>
              <a:t>If shuffling has to occur, make it at the beginning and end of your operations, rather than mid-way.</a:t>
            </a:r>
          </a:p>
          <a:p>
            <a:endParaRPr lang="en-US" dirty="0"/>
          </a:p>
        </p:txBody>
      </p:sp>
      <p:sp>
        <p:nvSpPr>
          <p:cNvPr id="4" name="Slide Number Placeholder 3"/>
          <p:cNvSpPr>
            <a:spLocks noGrp="1"/>
          </p:cNvSpPr>
          <p:nvPr>
            <p:ph type="sldNum" sz="quarter" idx="10"/>
          </p:nvPr>
        </p:nvSpPr>
        <p:spPr/>
        <p:txBody>
          <a:bodyPr/>
          <a:lstStyle/>
          <a:p>
            <a:fld id="{C59CF07C-F399-E042-A5BD-2B81F7ACA406}" type="slidenum">
              <a:rPr lang="en-US" smtClean="0"/>
              <a:t>30</a:t>
            </a:fld>
            <a:endParaRPr lang="en-US"/>
          </a:p>
        </p:txBody>
      </p:sp>
    </p:spTree>
    <p:extLst>
      <p:ext uri="{BB962C8B-B14F-4D97-AF65-F5344CB8AC3E}">
        <p14:creationId xmlns:p14="http://schemas.microsoft.com/office/powerpoint/2010/main" val="245924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Spark operates mainly in memory you may want to have enough memory in your cluster to load the totality of the input data you need and the intermediate processing data. Instances like r3, r4 or i3 make good candidates. i3 is definitely better than r3.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plan on using HDFS, make sure you get enough disk space. Also, you may need disk space if you are going to persist datasets as that can spill on the disk.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eam</a:t>
            </a:r>
            <a:r>
              <a:rPr lang="en-US" dirty="0"/>
              <a:t> runs one application at a time (mostly for simplicity and due to using EMR step API to start the Spark applications). For this case, the Spark dynamic allocation doesn't work great. It is slow to ramp up and it will not maximize the resource usage. It is better to disable the dynamic allocation and configure the rest of the parameters to maximize the resource usage.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reasons to keep the number of executors instances per machine small: reduce the chance that you'll run out of memory and faster shuffles.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59CF07C-F399-E042-A5BD-2B81F7ACA406}" type="slidenum">
              <a:rPr lang="en-US" smtClean="0"/>
              <a:t>31</a:t>
            </a:fld>
            <a:endParaRPr lang="en-US"/>
          </a:p>
        </p:txBody>
      </p:sp>
    </p:spTree>
    <p:extLst>
      <p:ext uri="{BB962C8B-B14F-4D97-AF65-F5344CB8AC3E}">
        <p14:creationId xmlns:p14="http://schemas.microsoft.com/office/powerpoint/2010/main" val="3832514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2"/>
            <a:ext cx="12192000" cy="6990316"/>
          </a:xfrm>
          <a:prstGeom prst="rect">
            <a:avLst/>
          </a:prstGeom>
        </p:spPr>
      </p:pic>
      <p:sp>
        <p:nvSpPr>
          <p:cNvPr id="6" name="Text Placeholder 11"/>
          <p:cNvSpPr>
            <a:spLocks noGrp="1"/>
          </p:cNvSpPr>
          <p:nvPr>
            <p:ph type="body" sz="quarter" idx="10" hasCustomPrompt="1"/>
          </p:nvPr>
        </p:nvSpPr>
        <p:spPr>
          <a:xfrm>
            <a:off x="650533" y="5274698"/>
            <a:ext cx="4910667" cy="577849"/>
          </a:xfrm>
        </p:spPr>
        <p:txBody>
          <a:bodyPr>
            <a:normAutofit/>
          </a:bodyPr>
          <a:lstStyle>
            <a:lvl1pPr marL="0" indent="0" algn="l">
              <a:buNone/>
              <a:defRPr sz="2133"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650533" y="5782697"/>
            <a:ext cx="4910667" cy="493184"/>
          </a:xfrm>
        </p:spPr>
        <p:txBody>
          <a:bodyPr>
            <a:normAutofit/>
          </a:bodyPr>
          <a:lstStyle>
            <a:lvl1pPr marL="0" indent="0" algn="l">
              <a:buNone/>
              <a:defRPr sz="2133"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650533" y="2544306"/>
            <a:ext cx="9766651" cy="992716"/>
          </a:xfr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p:nvPr>
        </p:nvSpPr>
        <p:spPr>
          <a:xfrm>
            <a:off x="650533" y="3544769"/>
            <a:ext cx="8055443" cy="650465"/>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849" y="582742"/>
            <a:ext cx="1305859" cy="780705"/>
          </a:xfrm>
          <a:prstGeom prst="rect">
            <a:avLst/>
          </a:prstGeom>
        </p:spPr>
      </p:pic>
    </p:spTree>
    <p:extLst>
      <p:ext uri="{BB962C8B-B14F-4D97-AF65-F5344CB8AC3E}">
        <p14:creationId xmlns:p14="http://schemas.microsoft.com/office/powerpoint/2010/main" val="95222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79749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0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39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2"/>
            <a:ext cx="12192000" cy="6990316"/>
          </a:xfrm>
          <a:prstGeom prst="rect">
            <a:avLst/>
          </a:prstGeom>
        </p:spPr>
      </p:pic>
      <p:sp>
        <p:nvSpPr>
          <p:cNvPr id="4" name="TextBox 3"/>
          <p:cNvSpPr txBox="1"/>
          <p:nvPr userDrawn="1"/>
        </p:nvSpPr>
        <p:spPr>
          <a:xfrm>
            <a:off x="3763619" y="-3790119"/>
            <a:ext cx="184731" cy="461665"/>
          </a:xfrm>
          <a:prstGeom prst="rect">
            <a:avLst/>
          </a:prstGeom>
          <a:noFill/>
        </p:spPr>
        <p:txBody>
          <a:bodyPr wrap="none" rtlCol="0">
            <a:spAutoFit/>
          </a:bodyPr>
          <a:lstStyle/>
          <a:p>
            <a:endParaRPr lang="en-US" sz="2400" dirty="0"/>
          </a:p>
        </p:txBody>
      </p:sp>
      <p:sp>
        <p:nvSpPr>
          <p:cNvPr id="6" name="TextBox 5"/>
          <p:cNvSpPr txBox="1"/>
          <p:nvPr userDrawn="1"/>
        </p:nvSpPr>
        <p:spPr>
          <a:xfrm>
            <a:off x="9914967" y="8139956"/>
            <a:ext cx="184731" cy="461665"/>
          </a:xfrm>
          <a:prstGeom prst="rect">
            <a:avLst/>
          </a:prstGeom>
          <a:noFill/>
        </p:spPr>
        <p:txBody>
          <a:bodyPr wrap="none" rtlCol="0">
            <a:spAutoFit/>
          </a:bodyPr>
          <a:lstStyle/>
          <a:p>
            <a:endParaRPr lang="en-US" sz="2400"/>
          </a:p>
        </p:txBody>
      </p:sp>
      <p:sp>
        <p:nvSpPr>
          <p:cNvPr id="9" name="TextBox 8"/>
          <p:cNvSpPr txBox="1"/>
          <p:nvPr userDrawn="1"/>
        </p:nvSpPr>
        <p:spPr>
          <a:xfrm>
            <a:off x="652200" y="6403251"/>
            <a:ext cx="4037032" cy="143565"/>
          </a:xfrm>
          <a:prstGeom prst="rect">
            <a:avLst/>
          </a:prstGeom>
          <a:noFill/>
        </p:spPr>
        <p:txBody>
          <a:bodyPr wrap="square" lIns="0" tIns="0" rIns="0" bIns="0" rtlCol="0">
            <a:spAutoFit/>
          </a:bodyPr>
          <a:lstStyle/>
          <a:p>
            <a:r>
              <a:rPr lang="en-US" sz="933" b="0" i="0" dirty="0">
                <a:solidFill>
                  <a:schemeClr val="bg1"/>
                </a:solidFill>
                <a:latin typeface="Amazon Ember Regular" charset="0"/>
              </a:rPr>
              <a:t>© 2018, Amazon Web Services, Inc. or its Affiliates. All rights reserved.</a:t>
            </a:r>
          </a:p>
        </p:txBody>
      </p:sp>
      <p:sp>
        <p:nvSpPr>
          <p:cNvPr id="10" name="Title 1"/>
          <p:cNvSpPr>
            <a:spLocks noGrp="1"/>
          </p:cNvSpPr>
          <p:nvPr>
            <p:ph type="title"/>
          </p:nvPr>
        </p:nvSpPr>
        <p:spPr>
          <a:xfrm>
            <a:off x="548865" y="2232572"/>
            <a:ext cx="8092721" cy="1667557"/>
          </a:xfrm>
        </p:spPr>
        <p:txBody>
          <a:bodyPr anchor="ctr" anchorCtr="0">
            <a:noAutofit/>
          </a:bodyPr>
          <a:lstStyle>
            <a:lvl1pPr algn="l">
              <a:defRPr sz="4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1919" y="6275881"/>
            <a:ext cx="591151" cy="353419"/>
          </a:xfrm>
          <a:prstGeom prst="rect">
            <a:avLst/>
          </a:prstGeom>
        </p:spPr>
      </p:pic>
    </p:spTree>
    <p:extLst>
      <p:ext uri="{BB962C8B-B14F-4D97-AF65-F5344CB8AC3E}">
        <p14:creationId xmlns:p14="http://schemas.microsoft.com/office/powerpoint/2010/main" val="2119322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3763619" y="-3790119"/>
            <a:ext cx="184731" cy="461665"/>
          </a:xfrm>
          <a:prstGeom prst="rect">
            <a:avLst/>
          </a:prstGeom>
          <a:noFill/>
        </p:spPr>
        <p:txBody>
          <a:bodyPr wrap="none" rtlCol="0">
            <a:spAutoFit/>
          </a:bodyPr>
          <a:lstStyle/>
          <a:p>
            <a:endParaRPr lang="en-US" sz="2400" dirty="0"/>
          </a:p>
        </p:txBody>
      </p:sp>
      <p:sp>
        <p:nvSpPr>
          <p:cNvPr id="6" name="TextBox 5"/>
          <p:cNvSpPr txBox="1"/>
          <p:nvPr userDrawn="1"/>
        </p:nvSpPr>
        <p:spPr>
          <a:xfrm>
            <a:off x="9914967" y="8139956"/>
            <a:ext cx="184731" cy="461665"/>
          </a:xfrm>
          <a:prstGeom prst="rect">
            <a:avLst/>
          </a:prstGeom>
          <a:noFill/>
        </p:spPr>
        <p:txBody>
          <a:bodyPr wrap="none" rtlCol="0">
            <a:spAutoFit/>
          </a:bodyPr>
          <a:lstStyle/>
          <a:p>
            <a:endParaRPr lang="en-US" sz="2400"/>
          </a:p>
        </p:txBody>
      </p:sp>
      <p:sp>
        <p:nvSpPr>
          <p:cNvPr id="10" name="Title 1"/>
          <p:cNvSpPr>
            <a:spLocks noGrp="1"/>
          </p:cNvSpPr>
          <p:nvPr>
            <p:ph type="title"/>
          </p:nvPr>
        </p:nvSpPr>
        <p:spPr>
          <a:xfrm>
            <a:off x="3300349" y="1240200"/>
            <a:ext cx="8092721" cy="1667557"/>
          </a:xfrm>
        </p:spPr>
        <p:txBody>
          <a:bodyPr anchor="ctr" anchorCtr="0">
            <a:noAutofit/>
          </a:bodyPr>
          <a:lstStyle>
            <a:lvl1pPr algn="r">
              <a:defRPr sz="40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1919" y="6275881"/>
            <a:ext cx="591151" cy="353419"/>
          </a:xfrm>
          <a:prstGeom prst="rect">
            <a:avLst/>
          </a:prstGeom>
        </p:spPr>
      </p:pic>
    </p:spTree>
    <p:extLst>
      <p:ext uri="{BB962C8B-B14F-4D97-AF65-F5344CB8AC3E}">
        <p14:creationId xmlns:p14="http://schemas.microsoft.com/office/powerpoint/2010/main" val="959240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3763619" y="-3790119"/>
            <a:ext cx="184731" cy="461665"/>
          </a:xfrm>
          <a:prstGeom prst="rect">
            <a:avLst/>
          </a:prstGeom>
          <a:noFill/>
        </p:spPr>
        <p:txBody>
          <a:bodyPr wrap="none" rtlCol="0">
            <a:spAutoFit/>
          </a:bodyPr>
          <a:lstStyle/>
          <a:p>
            <a:endParaRPr lang="en-US" sz="2400" dirty="0"/>
          </a:p>
        </p:txBody>
      </p:sp>
      <p:sp>
        <p:nvSpPr>
          <p:cNvPr id="6" name="TextBox 5"/>
          <p:cNvSpPr txBox="1"/>
          <p:nvPr userDrawn="1"/>
        </p:nvSpPr>
        <p:spPr>
          <a:xfrm>
            <a:off x="9914967" y="8139956"/>
            <a:ext cx="184731" cy="461665"/>
          </a:xfrm>
          <a:prstGeom prst="rect">
            <a:avLst/>
          </a:prstGeom>
          <a:noFill/>
        </p:spPr>
        <p:txBody>
          <a:bodyPr wrap="none" rtlCol="0">
            <a:spAutoFit/>
          </a:bodyPr>
          <a:lstStyle/>
          <a:p>
            <a:endParaRPr lang="en-US" sz="2400"/>
          </a:p>
        </p:txBody>
      </p:sp>
      <p:sp>
        <p:nvSpPr>
          <p:cNvPr id="10" name="Title 1"/>
          <p:cNvSpPr>
            <a:spLocks noGrp="1"/>
          </p:cNvSpPr>
          <p:nvPr>
            <p:ph type="title"/>
          </p:nvPr>
        </p:nvSpPr>
        <p:spPr>
          <a:xfrm>
            <a:off x="548865" y="2232572"/>
            <a:ext cx="8092721" cy="1667557"/>
          </a:xfrm>
        </p:spPr>
        <p:txBody>
          <a:bodyPr anchor="ctr" anchorCtr="0">
            <a:noAutofit/>
          </a:bodyPr>
          <a:lstStyle>
            <a:lvl1pPr algn="l">
              <a:defRPr sz="40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1919" y="6275881"/>
            <a:ext cx="591151" cy="353419"/>
          </a:xfrm>
          <a:prstGeom prst="rect">
            <a:avLst/>
          </a:prstGeom>
        </p:spPr>
      </p:pic>
    </p:spTree>
    <p:extLst>
      <p:ext uri="{BB962C8B-B14F-4D97-AF65-F5344CB8AC3E}">
        <p14:creationId xmlns:p14="http://schemas.microsoft.com/office/powerpoint/2010/main" val="2928661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269" y="2067776"/>
            <a:ext cx="10363200" cy="1362075"/>
          </a:xfrm>
        </p:spPr>
        <p:txBody>
          <a:bodyPr anchor="ctr">
            <a:noAutofit/>
          </a:bodyPr>
          <a:lstStyle>
            <a:lvl1pPr algn="l">
              <a:defRPr sz="5333" b="1" cap="none"/>
            </a:lvl1pPr>
          </a:lstStyle>
          <a:p>
            <a:r>
              <a:rPr lang="en-US" dirty="0"/>
              <a:t>Thank you!</a:t>
            </a:r>
          </a:p>
        </p:txBody>
      </p:sp>
      <p:sp>
        <p:nvSpPr>
          <p:cNvPr id="3" name="Text Placeholder 11"/>
          <p:cNvSpPr>
            <a:spLocks noGrp="1"/>
          </p:cNvSpPr>
          <p:nvPr>
            <p:ph type="body" sz="quarter" idx="10"/>
          </p:nvPr>
        </p:nvSpPr>
        <p:spPr>
          <a:xfrm>
            <a:off x="650533" y="3429852"/>
            <a:ext cx="4910667" cy="577849"/>
          </a:xfrm>
        </p:spPr>
        <p:txBody>
          <a:bodyPr>
            <a:normAutofit/>
          </a:bodyPr>
          <a:lstStyle>
            <a:lvl1pPr marL="0" indent="0" algn="l">
              <a:buNone/>
              <a:defRPr sz="2133" baseline="0"/>
            </a:lvl1pPr>
          </a:lstStyle>
          <a:p>
            <a:pPr lvl="0"/>
            <a:r>
              <a:rPr lang="en-US"/>
              <a:t>Click to edit Master text styles</a:t>
            </a:r>
          </a:p>
        </p:txBody>
      </p:sp>
    </p:spTree>
    <p:extLst>
      <p:ext uri="{BB962C8B-B14F-4D97-AF65-F5344CB8AC3E}">
        <p14:creationId xmlns:p14="http://schemas.microsoft.com/office/powerpoint/2010/main" val="1858717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D5C1-1CE9-294B-8106-0D0FE7738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4F4FB6-FCE3-5642-8405-2B130C786A39}"/>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63E84-A231-AD48-930B-B7CDCB58423C}"/>
              </a:ext>
            </a:extLst>
          </p:cNvPr>
          <p:cNvSpPr>
            <a:spLocks noGrp="1"/>
          </p:cNvSpPr>
          <p:nvPr>
            <p:ph type="dt" sz="half" idx="10"/>
          </p:nvPr>
        </p:nvSpPr>
        <p:spPr/>
        <p:txBody>
          <a:bodyPr/>
          <a:lstStyle/>
          <a:p>
            <a:fld id="{65A47EA9-54DF-C541-9F1B-7C1F5083CBD6}" type="datetimeFigureOut">
              <a:rPr lang="en-US" smtClean="0"/>
              <a:t>12/9/19</a:t>
            </a:fld>
            <a:endParaRPr lang="en-US"/>
          </a:p>
        </p:txBody>
      </p:sp>
      <p:sp>
        <p:nvSpPr>
          <p:cNvPr id="5" name="Footer Placeholder 4">
            <a:extLst>
              <a:ext uri="{FF2B5EF4-FFF2-40B4-BE49-F238E27FC236}">
                <a16:creationId xmlns:a16="http://schemas.microsoft.com/office/drawing/2014/main" id="{4E8A37F9-AE7B-274C-B71C-A71B93CC6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A4308-C461-544E-9B7E-07700815F253}"/>
              </a:ext>
            </a:extLst>
          </p:cNvPr>
          <p:cNvSpPr>
            <a:spLocks noGrp="1"/>
          </p:cNvSpPr>
          <p:nvPr>
            <p:ph type="sldNum" sz="quarter" idx="12"/>
          </p:nvPr>
        </p:nvSpPr>
        <p:spPr/>
        <p:txBody>
          <a:bodyPr/>
          <a:lstStyle/>
          <a:p>
            <a:fld id="{2D3FACA7-1BD3-8446-996B-1AC6EA2F08F7}" type="slidenum">
              <a:rPr lang="en-US" smtClean="0"/>
              <a:t>‹#›</a:t>
            </a:fld>
            <a:endParaRPr lang="en-US"/>
          </a:p>
        </p:txBody>
      </p:sp>
    </p:spTree>
    <p:extLst>
      <p:ext uri="{BB962C8B-B14F-4D97-AF65-F5344CB8AC3E}">
        <p14:creationId xmlns:p14="http://schemas.microsoft.com/office/powerpoint/2010/main" val="383483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a:solidFill>
                  <a:schemeClr val="tx1">
                    <a:lumMod val="50000"/>
                  </a:schemeClr>
                </a:solidFill>
              </a:rPr>
              <a:t>© 2016, Amazon Web Services, Inc. or its Affiliates. All rights reserved.</a:t>
            </a:r>
          </a:p>
        </p:txBody>
      </p:sp>
      <p:sp>
        <p:nvSpPr>
          <p:cNvPr id="9" name="Text Placeholder 11"/>
          <p:cNvSpPr>
            <a:spLocks noGrp="1"/>
          </p:cNvSpPr>
          <p:nvPr>
            <p:ph type="body" sz="quarter" idx="10" hasCustomPrompt="1"/>
          </p:nvPr>
        </p:nvSpPr>
        <p:spPr>
          <a:xfrm>
            <a:off x="3640667" y="4857974"/>
            <a:ext cx="4910667" cy="577849"/>
          </a:xfrm>
        </p:spPr>
        <p:txBody>
          <a:bodyPr>
            <a:normAutofit/>
          </a:bodyPr>
          <a:lstStyle>
            <a:lvl1pPr marL="0" indent="0" algn="ctr">
              <a:buNone/>
              <a:defRPr sz="1600" baseline="0">
                <a:solidFill>
                  <a:schemeClr val="tx1"/>
                </a:solidFill>
              </a:defRPr>
            </a:lvl1pPr>
          </a:lstStyle>
          <a:p>
            <a:pPr lvl="0"/>
            <a:r>
              <a:rPr lang="en-US" dirty="0"/>
              <a:t>Click to edit Presenter, Team</a:t>
            </a:r>
          </a:p>
        </p:txBody>
      </p:sp>
      <p:sp>
        <p:nvSpPr>
          <p:cNvPr id="11" name="Text Placeholder 11"/>
          <p:cNvSpPr>
            <a:spLocks noGrp="1"/>
          </p:cNvSpPr>
          <p:nvPr>
            <p:ph type="body" sz="quarter" idx="11" hasCustomPrompt="1"/>
          </p:nvPr>
        </p:nvSpPr>
        <p:spPr>
          <a:xfrm>
            <a:off x="3640667" y="5365975"/>
            <a:ext cx="4910667" cy="493184"/>
          </a:xfrm>
        </p:spPr>
        <p:txBody>
          <a:bodyPr>
            <a:normAutofit/>
          </a:bodyPr>
          <a:lstStyle>
            <a:lvl1pPr marL="0" indent="0" algn="ctr">
              <a:buNone/>
              <a:defRPr sz="1600" baseline="0">
                <a:solidFill>
                  <a:schemeClr val="tx1"/>
                </a:solidFill>
              </a:defRPr>
            </a:lvl1pPr>
          </a:lstStyle>
          <a:p>
            <a:pPr lvl="0"/>
            <a:r>
              <a:rPr lang="en-US" dirty="0"/>
              <a:t>Click to edit Date</a:t>
            </a:r>
          </a:p>
        </p:txBody>
      </p:sp>
      <p:sp>
        <p:nvSpPr>
          <p:cNvPr id="14" name="Text Placeholder 8"/>
          <p:cNvSpPr>
            <a:spLocks noGrp="1"/>
          </p:cNvSpPr>
          <p:nvPr>
            <p:ph type="body" sz="quarter" idx="12" hasCustomPrompt="1"/>
          </p:nvPr>
        </p:nvSpPr>
        <p:spPr>
          <a:xfrm>
            <a:off x="1212675" y="2897554"/>
            <a:ext cx="9766651" cy="992716"/>
          </a:xfrm>
        </p:spPr>
        <p:txBody>
          <a:bodyPr>
            <a:noAutofit/>
          </a:bodyPr>
          <a:lstStyle>
            <a:lvl1pPr marL="0" indent="0" algn="ctr">
              <a:buNone/>
              <a:defRPr sz="4267" b="1" baseline="0">
                <a:solidFill>
                  <a:schemeClr val="tx1"/>
                </a:solidFill>
              </a:defRPr>
            </a:lvl1pPr>
          </a:lstStyle>
          <a:p>
            <a:pPr lvl="0"/>
            <a:r>
              <a:rPr lang="en-US" dirty="0"/>
              <a:t>Presentation Title</a:t>
            </a:r>
          </a:p>
        </p:txBody>
      </p:sp>
      <p:sp>
        <p:nvSpPr>
          <p:cNvPr id="15" name="Text Placeholder 11"/>
          <p:cNvSpPr>
            <a:spLocks noGrp="1"/>
          </p:cNvSpPr>
          <p:nvPr>
            <p:ph type="body" sz="quarter" idx="13"/>
          </p:nvPr>
        </p:nvSpPr>
        <p:spPr>
          <a:xfrm>
            <a:off x="2068279" y="3898017"/>
            <a:ext cx="8055443" cy="650465"/>
          </a:xfrm>
        </p:spPr>
        <p:txBody>
          <a:bodyPr/>
          <a:lstStyle>
            <a:lvl1pPr marL="0" indent="0" algn="ctr">
              <a:buNone/>
              <a:defRPr sz="2400">
                <a:solidFill>
                  <a:schemeClr val="tx1"/>
                </a:solidFill>
              </a:defRPr>
            </a:lvl1pPr>
          </a:lstStyle>
          <a:p>
            <a:pPr lvl="0"/>
            <a:r>
              <a:rPr lang="en-US"/>
              <a:t>Click to edit Master text styles</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16478" y="6204063"/>
            <a:ext cx="759045" cy="285757"/>
          </a:xfrm>
          <a:prstGeom prst="rect">
            <a:avLst/>
          </a:prstGeom>
        </p:spPr>
      </p:pic>
    </p:spTree>
    <p:extLst>
      <p:ext uri="{BB962C8B-B14F-4D97-AF65-F5344CB8AC3E}">
        <p14:creationId xmlns:p14="http://schemas.microsoft.com/office/powerpoint/2010/main" val="3317112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chemeClr val="tx1">
                    <a:lumMod val="95000"/>
                  </a:schemeClr>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448817" y="1347211"/>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r>
              <a:rPr lang="en-US" sz="1867"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7463" y="6218585"/>
            <a:ext cx="1081941" cy="450809"/>
          </a:xfrm>
          <a:prstGeom prst="rect">
            <a:avLst/>
          </a:prstGeom>
        </p:spPr>
      </p:pic>
    </p:spTree>
    <p:extLst>
      <p:ext uri="{BB962C8B-B14F-4D97-AF65-F5344CB8AC3E}">
        <p14:creationId xmlns:p14="http://schemas.microsoft.com/office/powerpoint/2010/main" val="101589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50"/>
            <a:ext cx="10940405" cy="727655"/>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990550" indent="-380981">
              <a:buFont typeface="Arial"/>
              <a:buChar char="•"/>
              <a:defRPr>
                <a:solidFill>
                  <a:schemeClr val="bg1"/>
                </a:solidFill>
              </a:defRPr>
            </a:lvl2pPr>
            <a:lvl3pPr marL="1523925" indent="-304784">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6307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1"/>
            <a:ext cx="5386917" cy="639763"/>
          </a:xfrm>
        </p:spPr>
        <p:txBody>
          <a:bodyPr anchor="b">
            <a:no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49052" y="153249"/>
            <a:ext cx="10940405" cy="727655"/>
          </a:xfrm>
        </p:spPr>
        <p:txBody>
          <a:bodyPr>
            <a:normAutofit/>
          </a:bodyPr>
          <a:lstStyle>
            <a:lvl1pPr>
              <a:defRPr sz="3733">
                <a:solidFill>
                  <a:schemeClr val="tx1">
                    <a:lumMod val="95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6034093" y="1344071"/>
            <a:ext cx="5389033" cy="639763"/>
          </a:xfr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6" name="Content Placeholder 5"/>
          <p:cNvSpPr>
            <a:spLocks noGrp="1"/>
          </p:cNvSpPr>
          <p:nvPr>
            <p:ph sz="quarter" idx="4"/>
          </p:nvPr>
        </p:nvSpPr>
        <p:spPr>
          <a:xfrm>
            <a:off x="6034093"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7463" y="6218585"/>
            <a:ext cx="1081941" cy="450809"/>
          </a:xfrm>
          <a:prstGeom prst="rect">
            <a:avLst/>
          </a:prstGeom>
        </p:spPr>
      </p:pic>
    </p:spTree>
    <p:extLst>
      <p:ext uri="{BB962C8B-B14F-4D97-AF65-F5344CB8AC3E}">
        <p14:creationId xmlns:p14="http://schemas.microsoft.com/office/powerpoint/2010/main" val="2822814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0025"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4308002"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8165981"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7463" y="6218585"/>
            <a:ext cx="1081941" cy="450809"/>
          </a:xfrm>
          <a:prstGeom prst="rect">
            <a:avLst/>
          </a:prstGeom>
        </p:spPr>
      </p:pic>
    </p:spTree>
    <p:extLst>
      <p:ext uri="{BB962C8B-B14F-4D97-AF65-F5344CB8AC3E}">
        <p14:creationId xmlns:p14="http://schemas.microsoft.com/office/powerpoint/2010/main" val="55943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5" name="Picture Placeholder 2"/>
          <p:cNvSpPr>
            <a:spLocks noGrp="1"/>
          </p:cNvSpPr>
          <p:nvPr>
            <p:ph type="pic" sz="quarter" idx="16"/>
          </p:nvPr>
        </p:nvSpPr>
        <p:spPr>
          <a:xfrm>
            <a:off x="450323" y="2139139"/>
            <a:ext cx="2396067" cy="1792816"/>
          </a:xfrm>
        </p:spPr>
        <p:txBody>
          <a:bodyPr>
            <a:normAutofit/>
          </a:bodyPr>
          <a:lstStyle>
            <a:lvl1pPr>
              <a:defRPr sz="1867">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3328996" y="2139139"/>
            <a:ext cx="2396067" cy="1792816"/>
          </a:xfrm>
        </p:spPr>
        <p:txBody>
          <a:bodyPr>
            <a:normAutofit/>
          </a:bodyPr>
          <a:lstStyle>
            <a:lvl1pPr>
              <a:defRPr sz="1867">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179447" y="2139139"/>
            <a:ext cx="2396067" cy="1792816"/>
          </a:xfrm>
        </p:spPr>
        <p:txBody>
          <a:bodyPr>
            <a:normAutofit/>
          </a:bodyPr>
          <a:lstStyle>
            <a:lvl1pPr>
              <a:defRPr sz="1867">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320460" y="2139139"/>
            <a:ext cx="2396067" cy="1792816"/>
          </a:xfrm>
        </p:spPr>
        <p:txBody>
          <a:bodyPr>
            <a:normAutofit/>
          </a:bodyPr>
          <a:lstStyle>
            <a:lvl1pPr>
              <a:defRPr sz="1867">
                <a:solidFill>
                  <a:schemeClr val="accent6">
                    <a:lumMod val="60000"/>
                    <a:lumOff val="40000"/>
                  </a:schemeClr>
                </a:solidFill>
              </a:defRPr>
            </a:lvl1pPr>
          </a:lstStyle>
          <a:p>
            <a:r>
              <a:rPr lang="en-US"/>
              <a:t>Drag picture to placeholder or click icon to add</a:t>
            </a:r>
            <a:endParaRPr lang="en-US" dirty="0"/>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7463" y="6218585"/>
            <a:ext cx="1081941" cy="450809"/>
          </a:xfrm>
          <a:prstGeom prst="rect">
            <a:avLst/>
          </a:prstGeom>
        </p:spPr>
      </p:pic>
    </p:spTree>
    <p:extLst>
      <p:ext uri="{BB962C8B-B14F-4D97-AF65-F5344CB8AC3E}">
        <p14:creationId xmlns:p14="http://schemas.microsoft.com/office/powerpoint/2010/main" val="538315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p>
        </p:txBody>
      </p:sp>
      <p:sp>
        <p:nvSpPr>
          <p:cNvPr id="3" name="Text Placeholder 3"/>
          <p:cNvSpPr>
            <a:spLocks noGrp="1"/>
          </p:cNvSpPr>
          <p:nvPr>
            <p:ph type="body" sz="half" idx="2"/>
          </p:nvPr>
        </p:nvSpPr>
        <p:spPr>
          <a:xfrm>
            <a:off x="453244" y="2869196"/>
            <a:ext cx="2565400"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4" name="Text Placeholder 3"/>
          <p:cNvSpPr>
            <a:spLocks noGrp="1"/>
          </p:cNvSpPr>
          <p:nvPr>
            <p:ph type="body" sz="half" idx="11"/>
          </p:nvPr>
        </p:nvSpPr>
        <p:spPr>
          <a:xfrm>
            <a:off x="4639077" y="2869196"/>
            <a:ext cx="2565400"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Text Placeholder 3"/>
          <p:cNvSpPr>
            <a:spLocks noGrp="1"/>
          </p:cNvSpPr>
          <p:nvPr>
            <p:ph type="body" sz="half" idx="13"/>
          </p:nvPr>
        </p:nvSpPr>
        <p:spPr>
          <a:xfrm>
            <a:off x="8833299" y="2869196"/>
            <a:ext cx="2565400"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6" name="Text Placeholder 3"/>
          <p:cNvSpPr>
            <a:spLocks noGrp="1"/>
          </p:cNvSpPr>
          <p:nvPr>
            <p:ph type="body" sz="half" idx="15"/>
          </p:nvPr>
        </p:nvSpPr>
        <p:spPr>
          <a:xfrm>
            <a:off x="453244" y="5284853"/>
            <a:ext cx="2565400"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867">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Picture Placeholder 2"/>
          <p:cNvSpPr>
            <a:spLocks noGrp="1"/>
          </p:cNvSpPr>
          <p:nvPr>
            <p:ph type="pic" sz="quarter" idx="20"/>
          </p:nvPr>
        </p:nvSpPr>
        <p:spPr>
          <a:xfrm>
            <a:off x="453252" y="12377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4639077" y="12377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9" y="12377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7" y="3709830"/>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9" y="3709830"/>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7463" y="6218585"/>
            <a:ext cx="1081941" cy="450809"/>
          </a:xfrm>
          <a:prstGeom prst="rect">
            <a:avLst/>
          </a:prstGeom>
        </p:spPr>
      </p:pic>
    </p:spTree>
    <p:extLst>
      <p:ext uri="{BB962C8B-B14F-4D97-AF65-F5344CB8AC3E}">
        <p14:creationId xmlns:p14="http://schemas.microsoft.com/office/powerpoint/2010/main" val="20339947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427416" y="31643"/>
            <a:ext cx="7337168" cy="3843861"/>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16478" y="6204063"/>
            <a:ext cx="759045" cy="285757"/>
          </a:xfrm>
          <a:prstGeom prst="rect">
            <a:avLst/>
          </a:prstGeom>
        </p:spPr>
      </p:pic>
      <p:sp>
        <p:nvSpPr>
          <p:cNvPr id="9" name="Title 1"/>
          <p:cNvSpPr>
            <a:spLocks noGrp="1"/>
          </p:cNvSpPr>
          <p:nvPr>
            <p:ph type="title" hasCustomPrompt="1"/>
          </p:nvPr>
        </p:nvSpPr>
        <p:spPr>
          <a:xfrm>
            <a:off x="914400" y="3835088"/>
            <a:ext cx="10304285" cy="1362075"/>
          </a:xfrm>
        </p:spPr>
        <p:txBody>
          <a:bodyPr/>
          <a:lstStyle>
            <a:lvl1pPr algn="ctr">
              <a:defRPr sz="5333"/>
            </a:lvl1pPr>
          </a:lstStyle>
          <a:p>
            <a:r>
              <a:rPr lang="en-US" dirty="0"/>
              <a:t>Thank you!</a:t>
            </a:r>
          </a:p>
        </p:txBody>
      </p:sp>
    </p:spTree>
    <p:extLst>
      <p:ext uri="{BB962C8B-B14F-4D97-AF65-F5344CB8AC3E}">
        <p14:creationId xmlns:p14="http://schemas.microsoft.com/office/powerpoint/2010/main" val="347732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50"/>
            <a:ext cx="10940405" cy="727655"/>
          </a:xfrm>
        </p:spPr>
        <p:txBody>
          <a:bodyPr/>
          <a:lstStyle>
            <a:lvl1pPr>
              <a:defRPr>
                <a:solidFill>
                  <a:schemeClr val="bg1"/>
                </a:solidFill>
              </a:defRPr>
            </a:lvl1pPr>
          </a:lstStyle>
          <a:p>
            <a:r>
              <a:rPr lang="en-US" dirty="0"/>
              <a:t>Click to edit Master title style</a:t>
            </a:r>
          </a:p>
        </p:txBody>
      </p:sp>
      <p:sp>
        <p:nvSpPr>
          <p:cNvPr id="6" name="Content Placeholder 3"/>
          <p:cNvSpPr>
            <a:spLocks noGrp="1"/>
          </p:cNvSpPr>
          <p:nvPr>
            <p:ph sz="quarter" idx="11" hasCustomPrompt="1"/>
          </p:nvPr>
        </p:nvSpPr>
        <p:spPr>
          <a:xfrm>
            <a:off x="448817" y="1347212"/>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70" indent="0">
              <a:buNone/>
              <a:defRPr>
                <a:latin typeface="Lucida Console" panose="020B0609040504020204" pitchFamily="49" charset="0"/>
              </a:defRPr>
            </a:lvl2pPr>
            <a:lvl3pPr marL="1219140" indent="0">
              <a:buNone/>
              <a:defRPr>
                <a:latin typeface="Lucida Console" panose="020B0609040504020204" pitchFamily="49" charset="0"/>
              </a:defRPr>
            </a:lvl3pPr>
            <a:lvl4pPr marL="1828709" indent="0">
              <a:buNone/>
              <a:defRPr>
                <a:latin typeface="Lucida Console" panose="020B0609040504020204" pitchFamily="49" charset="0"/>
              </a:defRPr>
            </a:lvl4pPr>
            <a:lvl5pPr marL="2438278" indent="0">
              <a:buNone/>
              <a:defRPr>
                <a:latin typeface="Lucida Console" panose="020B0609040504020204" pitchFamily="49" charset="0"/>
              </a:defRPr>
            </a:lvl5pPr>
          </a:lstStyle>
          <a:p>
            <a:r>
              <a:rPr lang="en-US" sz="1867"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233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9148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50"/>
            <a:ext cx="10940405" cy="727655"/>
          </a:xfrm>
        </p:spPr>
        <p:txBody>
          <a:bodyPr>
            <a:normAutofit/>
          </a:bodyPr>
          <a:lstStyle>
            <a:lvl1pPr>
              <a:defRPr sz="3733">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44767" y="1350011"/>
            <a:ext cx="5384800" cy="4629431"/>
          </a:xfrm>
        </p:spPr>
        <p:txBody>
          <a:bodyPr/>
          <a:lstStyle>
            <a:lvl1pPr>
              <a:defRPr sz="2933">
                <a:solidFill>
                  <a:schemeClr val="bg1"/>
                </a:solidFill>
              </a:defRPr>
            </a:lvl1pPr>
            <a:lvl2pPr>
              <a:defRPr sz="2667">
                <a:solidFill>
                  <a:schemeClr val="bg1"/>
                </a:solidFill>
              </a:defRPr>
            </a:lvl2pPr>
            <a:lvl3pPr>
              <a:defRPr sz="2133">
                <a:solidFill>
                  <a:schemeClr val="bg1"/>
                </a:solidFill>
              </a:defRPr>
            </a:lvl3pPr>
            <a:lvl4pPr>
              <a:defRPr sz="2133">
                <a:solidFill>
                  <a:schemeClr val="bg1"/>
                </a:solidFill>
              </a:defRPr>
            </a:lvl4pPr>
            <a:lvl5pPr>
              <a:defRPr sz="2133">
                <a:solidFill>
                  <a:schemeClr val="bg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32767" y="1350011"/>
            <a:ext cx="5384800" cy="4629431"/>
          </a:xfrm>
        </p:spPr>
        <p:txBody>
          <a:bodyPr/>
          <a:lstStyle>
            <a:lvl1pPr>
              <a:defRPr sz="2933">
                <a:solidFill>
                  <a:schemeClr val="bg1"/>
                </a:solidFill>
              </a:defRPr>
            </a:lvl1pPr>
            <a:lvl2pPr>
              <a:defRPr sz="2667">
                <a:solidFill>
                  <a:schemeClr val="bg1"/>
                </a:solidFill>
              </a:defRPr>
            </a:lvl2pPr>
            <a:lvl3pPr>
              <a:defRPr sz="2133">
                <a:solidFill>
                  <a:schemeClr val="bg1"/>
                </a:solidFill>
              </a:defRPr>
            </a:lvl3pPr>
            <a:lvl4pPr>
              <a:defRPr sz="2133">
                <a:solidFill>
                  <a:schemeClr val="bg1"/>
                </a:solidFill>
              </a:defRPr>
            </a:lvl4pPr>
            <a:lvl5pPr>
              <a:defRPr sz="2133">
                <a:solidFill>
                  <a:schemeClr val="bg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516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2"/>
            <a:ext cx="5386917" cy="639763"/>
          </a:xfrm>
        </p:spPr>
        <p:txBody>
          <a:bodyPr anchor="b">
            <a:noAutofit/>
          </a:bodyPr>
          <a:lstStyle>
            <a:lvl1pPr marL="0" indent="0">
              <a:buNone/>
              <a:defRPr sz="2667" b="1"/>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49052" y="153250"/>
            <a:ext cx="10940405" cy="727655"/>
          </a:xfrm>
        </p:spPr>
        <p:txBody>
          <a:bodyPr>
            <a:normAutofit/>
          </a:bodyPr>
          <a:lstStyle>
            <a:lvl1pPr>
              <a:defRPr sz="3733">
                <a:solidFill>
                  <a:schemeClr val="bg1"/>
                </a:solidFill>
              </a:defRPr>
            </a:lvl1pPr>
          </a:lstStyle>
          <a:p>
            <a:r>
              <a:rPr lang="en-US" dirty="0"/>
              <a:t>Click to edit Master title style</a:t>
            </a:r>
          </a:p>
        </p:txBody>
      </p:sp>
      <p:sp>
        <p:nvSpPr>
          <p:cNvPr id="15" name="Text Placeholder 4"/>
          <p:cNvSpPr>
            <a:spLocks noGrp="1"/>
          </p:cNvSpPr>
          <p:nvPr>
            <p:ph type="body" sz="quarter" idx="3"/>
          </p:nvPr>
        </p:nvSpPr>
        <p:spPr>
          <a:xfrm>
            <a:off x="6034094" y="1344072"/>
            <a:ext cx="5389033" cy="639763"/>
          </a:xfrm>
        </p:spPr>
        <p:txBody>
          <a:bodyPr anchor="b">
            <a:normAutofit/>
          </a:bodyPr>
          <a:lstStyle>
            <a:lvl1pPr marL="0" indent="0">
              <a:buNone/>
              <a:defRPr sz="2667" b="1"/>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16" name="Content Placeholder 5"/>
          <p:cNvSpPr>
            <a:spLocks noGrp="1"/>
          </p:cNvSpPr>
          <p:nvPr>
            <p:ph sz="quarter" idx="4"/>
          </p:nvPr>
        </p:nvSpPr>
        <p:spPr>
          <a:xfrm>
            <a:off x="6034094"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589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50"/>
            <a:ext cx="10940405" cy="7276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0026" y="1348724"/>
            <a:ext cx="3256844" cy="4525963"/>
          </a:xfrm>
        </p:spPr>
        <p:txBody>
          <a:bodyPr>
            <a:normAutofit/>
          </a:bodyPr>
          <a:lstStyle>
            <a:lvl1pPr>
              <a:defRPr sz="2667"/>
            </a:lvl1pPr>
            <a:lvl2pPr>
              <a:defRPr sz="2400"/>
            </a:lvl2pPr>
            <a:lvl3pPr>
              <a:defRPr sz="2133"/>
            </a:lvl3pPr>
            <a:lvl4pPr marL="1828709"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4308003" y="1348724"/>
            <a:ext cx="3256844" cy="4525963"/>
          </a:xfrm>
        </p:spPr>
        <p:txBody>
          <a:bodyPr>
            <a:normAutofit/>
          </a:bodyPr>
          <a:lstStyle>
            <a:lvl1pPr>
              <a:defRPr sz="2667"/>
            </a:lvl1pPr>
            <a:lvl2pPr>
              <a:defRPr sz="2400"/>
            </a:lvl2pPr>
            <a:lvl3pPr>
              <a:defRPr sz="2133"/>
            </a:lvl3pPr>
            <a:lvl4pPr marL="1828709"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8165982" y="1348724"/>
            <a:ext cx="3256844" cy="4525963"/>
          </a:xfrm>
        </p:spPr>
        <p:txBody>
          <a:bodyPr>
            <a:normAutofit/>
          </a:bodyPr>
          <a:lstStyle>
            <a:lvl1pPr>
              <a:defRPr sz="2667"/>
            </a:lvl1pPr>
            <a:lvl2pPr>
              <a:defRPr sz="2400"/>
            </a:lvl2pPr>
            <a:lvl3pPr>
              <a:defRPr sz="2133"/>
            </a:lvl3pPr>
            <a:lvl4pPr marL="1828709"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107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6923"/>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450324" y="4169445"/>
            <a:ext cx="2396067" cy="454587"/>
          </a:xfrm>
        </p:spPr>
        <p:txBody>
          <a:bodyPr>
            <a:noAutofit/>
          </a:bodyPr>
          <a:lstStyle>
            <a:lvl1pPr marL="0" indent="0" algn="ctr">
              <a:buNone/>
              <a:defRPr sz="1867">
                <a:solidFill>
                  <a:schemeClr val="bg1"/>
                </a:solidFill>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12" name="Text Placeholder 3"/>
          <p:cNvSpPr>
            <a:spLocks noGrp="1"/>
          </p:cNvSpPr>
          <p:nvPr>
            <p:ph type="body" sz="half" idx="11"/>
          </p:nvPr>
        </p:nvSpPr>
        <p:spPr>
          <a:xfrm>
            <a:off x="3328997" y="4169445"/>
            <a:ext cx="2396067" cy="454587"/>
          </a:xfrm>
        </p:spPr>
        <p:txBody>
          <a:bodyPr>
            <a:noAutofit/>
          </a:bodyPr>
          <a:lstStyle>
            <a:lvl1pPr marL="0" indent="0" algn="ctr">
              <a:buNone/>
              <a:defRPr sz="1867">
                <a:solidFill>
                  <a:schemeClr val="bg1"/>
                </a:solidFill>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13" name="Text Placeholder 3"/>
          <p:cNvSpPr>
            <a:spLocks noGrp="1"/>
          </p:cNvSpPr>
          <p:nvPr>
            <p:ph type="body" sz="half" idx="13"/>
          </p:nvPr>
        </p:nvSpPr>
        <p:spPr>
          <a:xfrm>
            <a:off x="6179448" y="4169445"/>
            <a:ext cx="2396067" cy="454587"/>
          </a:xfrm>
        </p:spPr>
        <p:txBody>
          <a:bodyPr>
            <a:noAutofit/>
          </a:bodyPr>
          <a:lstStyle>
            <a:lvl1pPr marL="0" indent="0" algn="ctr">
              <a:buNone/>
              <a:defRPr sz="1867">
                <a:solidFill>
                  <a:schemeClr val="bg1"/>
                </a:solidFill>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14" name="Text Placeholder 3"/>
          <p:cNvSpPr>
            <a:spLocks noGrp="1"/>
          </p:cNvSpPr>
          <p:nvPr>
            <p:ph type="body" sz="half" idx="15"/>
          </p:nvPr>
        </p:nvSpPr>
        <p:spPr>
          <a:xfrm>
            <a:off x="9320461" y="4169445"/>
            <a:ext cx="2396067" cy="454587"/>
          </a:xfrm>
        </p:spPr>
        <p:txBody>
          <a:bodyPr>
            <a:noAutofit/>
          </a:bodyPr>
          <a:lstStyle>
            <a:lvl1pPr marL="0" indent="0" algn="ctr">
              <a:buNone/>
              <a:defRPr sz="1867">
                <a:solidFill>
                  <a:schemeClr val="bg1"/>
                </a:solidFill>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15" name="Picture Placeholder 2"/>
          <p:cNvSpPr>
            <a:spLocks noGrp="1"/>
          </p:cNvSpPr>
          <p:nvPr>
            <p:ph type="pic" sz="quarter" idx="16"/>
          </p:nvPr>
        </p:nvSpPr>
        <p:spPr>
          <a:xfrm>
            <a:off x="450324" y="2139139"/>
            <a:ext cx="2396067" cy="1792816"/>
          </a:xfr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3328997" y="2139139"/>
            <a:ext cx="2396067" cy="1792816"/>
          </a:xfr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179448" y="2139139"/>
            <a:ext cx="2396067" cy="1792816"/>
          </a:xfr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320461" y="2139139"/>
            <a:ext cx="2396067" cy="1792816"/>
          </a:xfrm>
        </p:spPr>
        <p:txBody>
          <a:bodyPr>
            <a:normAutofit/>
          </a:bodyPr>
          <a:lstStyle>
            <a:lvl1pPr>
              <a:defRPr sz="1867">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168278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6923"/>
          </a:xfrm>
        </p:spPr>
        <p:txBody>
          <a:bodyPr/>
          <a:lstStyle/>
          <a:p>
            <a:r>
              <a:rPr lang="en-US"/>
              <a:t>Click to edit Master title style</a:t>
            </a:r>
          </a:p>
        </p:txBody>
      </p:sp>
      <p:sp>
        <p:nvSpPr>
          <p:cNvPr id="3" name="Text Placeholder 3"/>
          <p:cNvSpPr>
            <a:spLocks noGrp="1"/>
          </p:cNvSpPr>
          <p:nvPr>
            <p:ph type="body" sz="half" idx="2"/>
          </p:nvPr>
        </p:nvSpPr>
        <p:spPr>
          <a:xfrm>
            <a:off x="453252" y="2869197"/>
            <a:ext cx="2565400" cy="454587"/>
          </a:xfrm>
        </p:spPr>
        <p:txBody>
          <a:bodyPr>
            <a:noAutofit/>
          </a:bodyPr>
          <a:lstStyle>
            <a:lvl1pPr marL="0" indent="0" algn="ctr">
              <a:buNone/>
              <a:defRPr sz="1467" b="0" i="0">
                <a:solidFill>
                  <a:schemeClr val="bg1"/>
                </a:solidFill>
                <a:latin typeface="Amazon Ember Light" charset="0"/>
                <a:ea typeface="Amazon Ember Light" charset="0"/>
                <a:cs typeface="Amazon Ember Light" charset="0"/>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dirty="0"/>
              <a:t>Click to edit Master text styles</a:t>
            </a:r>
          </a:p>
        </p:txBody>
      </p:sp>
      <p:sp>
        <p:nvSpPr>
          <p:cNvPr id="4" name="Text Placeholder 3"/>
          <p:cNvSpPr>
            <a:spLocks noGrp="1"/>
          </p:cNvSpPr>
          <p:nvPr>
            <p:ph type="body" sz="half" idx="11"/>
          </p:nvPr>
        </p:nvSpPr>
        <p:spPr>
          <a:xfrm>
            <a:off x="4639085" y="2869197"/>
            <a:ext cx="2565400" cy="454587"/>
          </a:xfrm>
        </p:spPr>
        <p:txBody>
          <a:bodyPr>
            <a:noAutofit/>
          </a:bodyPr>
          <a:lstStyle>
            <a:lvl1pPr marL="0" indent="0" algn="ctr">
              <a:buNone/>
              <a:defRPr sz="1467" b="0" i="0">
                <a:solidFill>
                  <a:schemeClr val="bg1"/>
                </a:solidFill>
                <a:latin typeface="Amazon Ember Light" charset="0"/>
                <a:ea typeface="Amazon Ember Light" charset="0"/>
                <a:cs typeface="Amazon Ember Light" charset="0"/>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5" name="Text Placeholder 3"/>
          <p:cNvSpPr>
            <a:spLocks noGrp="1"/>
          </p:cNvSpPr>
          <p:nvPr>
            <p:ph type="body" sz="half" idx="13"/>
          </p:nvPr>
        </p:nvSpPr>
        <p:spPr>
          <a:xfrm>
            <a:off x="8833307" y="2869197"/>
            <a:ext cx="2565400" cy="454587"/>
          </a:xfrm>
        </p:spPr>
        <p:txBody>
          <a:bodyPr>
            <a:noAutofit/>
          </a:bodyPr>
          <a:lstStyle>
            <a:lvl1pPr marL="0" indent="0" algn="ctr">
              <a:buNone/>
              <a:defRPr sz="1467" b="0" i="0">
                <a:solidFill>
                  <a:schemeClr val="bg1"/>
                </a:solidFill>
                <a:latin typeface="Amazon Ember Light" charset="0"/>
                <a:ea typeface="Amazon Ember Light" charset="0"/>
                <a:cs typeface="Amazon Ember Light" charset="0"/>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6" name="Text Placeholder 3"/>
          <p:cNvSpPr>
            <a:spLocks noGrp="1"/>
          </p:cNvSpPr>
          <p:nvPr>
            <p:ph type="body" sz="half" idx="15"/>
          </p:nvPr>
        </p:nvSpPr>
        <p:spPr>
          <a:xfrm>
            <a:off x="453252" y="5284853"/>
            <a:ext cx="2565400" cy="454587"/>
          </a:xfrm>
        </p:spPr>
        <p:txBody>
          <a:bodyPr>
            <a:noAutofit/>
          </a:bodyPr>
          <a:lstStyle>
            <a:lvl1pPr marL="0" indent="0" algn="ctr">
              <a:buNone/>
              <a:defRPr sz="1467" b="0" i="0">
                <a:solidFill>
                  <a:schemeClr val="bg1"/>
                </a:solidFill>
                <a:latin typeface="Amazon Ember Light" charset="0"/>
                <a:ea typeface="Amazon Ember Light" charset="0"/>
                <a:cs typeface="Amazon Ember Light" charset="0"/>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467" b="0" i="0">
                <a:solidFill>
                  <a:schemeClr val="bg1"/>
                </a:solidFill>
                <a:latin typeface="Amazon Ember Light" charset="0"/>
                <a:ea typeface="Amazon Ember Light" charset="0"/>
                <a:cs typeface="Amazon Ember Light" charset="0"/>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dirty="0"/>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467" b="0" i="0">
                <a:solidFill>
                  <a:schemeClr val="bg1"/>
                </a:solidFill>
                <a:latin typeface="Amazon Ember Light" charset="0"/>
                <a:ea typeface="Amazon Ember Light" charset="0"/>
                <a:cs typeface="Amazon Ember Light" charset="0"/>
              </a:defRPr>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9" name="Picture Placeholder 2"/>
          <p:cNvSpPr>
            <a:spLocks noGrp="1"/>
          </p:cNvSpPr>
          <p:nvPr>
            <p:ph type="pic" sz="quarter" idx="20"/>
          </p:nvPr>
        </p:nvSpPr>
        <p:spPr>
          <a:xfrm>
            <a:off x="453252" y="12377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4639077" y="12377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9" y="12377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7" y="37098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9" y="3709831"/>
            <a:ext cx="2565400" cy="1467556"/>
          </a:xfrm>
        </p:spPr>
        <p:txBody>
          <a:bodyPr>
            <a:normAutofit/>
          </a:bodyPr>
          <a:lstStyle>
            <a:lvl1pPr>
              <a:defRPr sz="1867">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01848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a:xfrm>
            <a:off x="449052" y="153248"/>
            <a:ext cx="10940405"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4124" y="1345776"/>
            <a:ext cx="10940405"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652200" y="6403251"/>
            <a:ext cx="4037032" cy="143565"/>
          </a:xfrm>
          <a:prstGeom prst="rect">
            <a:avLst/>
          </a:prstGeom>
          <a:noFill/>
        </p:spPr>
        <p:txBody>
          <a:bodyPr wrap="square" lIns="0" tIns="0" rIns="0" bIns="0" rtlCol="0">
            <a:spAutoFit/>
          </a:bodyPr>
          <a:lstStyle/>
          <a:p>
            <a:r>
              <a:rPr lang="en-US" sz="933" b="0" i="0" dirty="0">
                <a:solidFill>
                  <a:schemeClr val="bg1"/>
                </a:solidFill>
                <a:latin typeface="Amazon Ember Regular" charset="0"/>
              </a:rPr>
              <a:t>© 2018, Amazon Web Services, Inc. or its Affiliates. All rights reserved.</a:t>
            </a:r>
          </a:p>
        </p:txBody>
      </p:sp>
      <p:pic>
        <p:nvPicPr>
          <p:cNvPr id="7" name="Picture 6"/>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0801919" y="6275881"/>
            <a:ext cx="591151" cy="353419"/>
          </a:xfrm>
          <a:prstGeom prst="rect">
            <a:avLst/>
          </a:prstGeom>
        </p:spPr>
      </p:pic>
    </p:spTree>
    <p:extLst>
      <p:ext uri="{BB962C8B-B14F-4D97-AF65-F5344CB8AC3E}">
        <p14:creationId xmlns:p14="http://schemas.microsoft.com/office/powerpoint/2010/main" val="1467457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609570" rtl="0" eaLnBrk="1" latinLnBrk="0" hangingPunct="1">
        <a:spcBef>
          <a:spcPct val="0"/>
        </a:spcBef>
        <a:buNone/>
        <a:defRPr sz="3733" b="0" i="0" kern="1200">
          <a:solidFill>
            <a:schemeClr val="bg1"/>
          </a:solidFill>
          <a:latin typeface="Amazon Ember Regular" charset="0"/>
          <a:ea typeface="+mj-ea"/>
          <a:cs typeface="Amazon Ember Regular" charset="0"/>
        </a:defRPr>
      </a:lvl1pPr>
    </p:titleStyle>
    <p:bodyStyle>
      <a:lvl1pPr marL="0" indent="0" algn="l" defTabSz="609570"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990550" indent="-380981" algn="l" defTabSz="609570" rtl="0" eaLnBrk="1" latinLnBrk="0" hangingPunct="1">
        <a:spcBef>
          <a:spcPct val="20000"/>
        </a:spcBef>
        <a:buFont typeface="Arial"/>
        <a:buChar char="•"/>
        <a:defRPr sz="2667" b="0" i="0" kern="1200">
          <a:solidFill>
            <a:schemeClr val="bg1"/>
          </a:solidFill>
          <a:latin typeface="Amazon Ember Regular" charset="0"/>
          <a:ea typeface="+mn-ea"/>
          <a:cs typeface="Amazon Ember Regular" charset="0"/>
        </a:defRPr>
      </a:lvl2pPr>
      <a:lvl3pPr marL="1523925" indent="-304784" algn="l" defTabSz="60957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133493" indent="-304784" algn="l" defTabSz="609570"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4pPr>
      <a:lvl5pPr marL="2743062" indent="-304784" algn="l" defTabSz="609570"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spark.apache.org/docs/latest/monitoring.html#metrics" TargetMode="External"/><Relationship Id="rId3" Type="http://schemas.openxmlformats.org/officeDocument/2006/relationships/hyperlink" Target="https://docs.aws.amazon.com/emr/latest/ReleaseGuide/emr-spark-configure.html#emr-spark-maximizeresourceallocation" TargetMode="External"/><Relationship Id="rId7" Type="http://schemas.openxmlformats.org/officeDocument/2006/relationships/hyperlink" Target="https://github.com/apache/spark/blob/master/conf/metrics.properties.templat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apache/spark/blob/master/conf/log4j.properties.template" TargetMode="External"/><Relationship Id="rId5" Type="http://schemas.openxmlformats.org/officeDocument/2006/relationships/hyperlink" Target="https://spark.apache.org/docs/latest/configuration.html#environment-variables" TargetMode="External"/><Relationship Id="rId4" Type="http://schemas.openxmlformats.org/officeDocument/2006/relationships/hyperlink" Target="https://spark.apache.org/docs/latest/configurat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07EA3E-399B-E746-A740-0D5214176FBD}"/>
              </a:ext>
            </a:extLst>
          </p:cNvPr>
          <p:cNvSpPr>
            <a:spLocks noGrp="1"/>
          </p:cNvSpPr>
          <p:nvPr>
            <p:ph type="body" sz="quarter" idx="10"/>
          </p:nvPr>
        </p:nvSpPr>
        <p:spPr>
          <a:xfrm>
            <a:off x="774521" y="4987871"/>
            <a:ext cx="5362809" cy="577849"/>
          </a:xfrm>
        </p:spPr>
        <p:txBody>
          <a:bodyPr>
            <a:noAutofit/>
          </a:bodyPr>
          <a:lstStyle/>
          <a:p>
            <a:r>
              <a:rPr lang="en-US" sz="2000" dirty="0"/>
              <a:t>Saravanan Prabhagaran </a:t>
            </a:r>
          </a:p>
          <a:p>
            <a:r>
              <a:rPr lang="en-US" sz="2000" dirty="0"/>
              <a:t>Sr. Solutions Architect Database &amp; Analytics</a:t>
            </a:r>
          </a:p>
        </p:txBody>
      </p:sp>
      <p:sp>
        <p:nvSpPr>
          <p:cNvPr id="5" name="Text Placeholder 4">
            <a:extLst>
              <a:ext uri="{FF2B5EF4-FFF2-40B4-BE49-F238E27FC236}">
                <a16:creationId xmlns:a16="http://schemas.microsoft.com/office/drawing/2014/main" id="{AF181D02-2A55-A740-B2A2-B20BA00D8AC8}"/>
              </a:ext>
            </a:extLst>
          </p:cNvPr>
          <p:cNvSpPr>
            <a:spLocks noGrp="1"/>
          </p:cNvSpPr>
          <p:nvPr>
            <p:ph type="body" sz="quarter" idx="11"/>
          </p:nvPr>
        </p:nvSpPr>
        <p:spPr>
          <a:xfrm>
            <a:off x="774521" y="5793454"/>
            <a:ext cx="4910667" cy="493184"/>
          </a:xfrm>
        </p:spPr>
        <p:txBody>
          <a:bodyPr>
            <a:normAutofit/>
          </a:bodyPr>
          <a:lstStyle/>
          <a:p>
            <a:r>
              <a:rPr lang="en-US" sz="1800" dirty="0"/>
              <a:t>12/11/19</a:t>
            </a:r>
          </a:p>
        </p:txBody>
      </p:sp>
      <p:sp>
        <p:nvSpPr>
          <p:cNvPr id="6" name="Text Placeholder 5">
            <a:extLst>
              <a:ext uri="{FF2B5EF4-FFF2-40B4-BE49-F238E27FC236}">
                <a16:creationId xmlns:a16="http://schemas.microsoft.com/office/drawing/2014/main" id="{5489840C-4920-E444-9A57-E41D562E4DB0}"/>
              </a:ext>
            </a:extLst>
          </p:cNvPr>
          <p:cNvSpPr>
            <a:spLocks noGrp="1"/>
          </p:cNvSpPr>
          <p:nvPr>
            <p:ph type="body" sz="quarter" idx="12"/>
          </p:nvPr>
        </p:nvSpPr>
        <p:spPr/>
        <p:txBody>
          <a:bodyPr/>
          <a:lstStyle/>
          <a:p>
            <a:r>
              <a:rPr lang="en-US" dirty="0"/>
              <a:t>Apache Spark on Amazon EMR</a:t>
            </a:r>
          </a:p>
        </p:txBody>
      </p:sp>
    </p:spTree>
    <p:extLst>
      <p:ext uri="{BB962C8B-B14F-4D97-AF65-F5344CB8AC3E}">
        <p14:creationId xmlns:p14="http://schemas.microsoft.com/office/powerpoint/2010/main" val="194847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4A2C138-4BE7-E94F-9860-D56028C7BCA6}"/>
              </a:ext>
            </a:extLst>
          </p:cNvPr>
          <p:cNvGrpSpPr/>
          <p:nvPr/>
        </p:nvGrpSpPr>
        <p:grpSpPr>
          <a:xfrm>
            <a:off x="2599730" y="593729"/>
            <a:ext cx="4645175" cy="5596497"/>
            <a:chOff x="2936638" y="407718"/>
            <a:chExt cx="3483881" cy="4197373"/>
          </a:xfrm>
        </p:grpSpPr>
        <p:sp>
          <p:nvSpPr>
            <p:cNvPr id="3" name="Rounded Rectangle 2"/>
            <p:cNvSpPr/>
            <p:nvPr/>
          </p:nvSpPr>
          <p:spPr>
            <a:xfrm>
              <a:off x="3328737" y="1761424"/>
              <a:ext cx="2406316" cy="1126156"/>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4" name="Picture 3" descr="http://snowplowanalytics.com/assets/img/blog/2015/05/spark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440" y="1927580"/>
              <a:ext cx="1192659" cy="620907"/>
            </a:xfrm>
            <a:prstGeom prst="rect">
              <a:avLst/>
            </a:prstGeom>
            <a:solidFill>
              <a:schemeClr val="bg1"/>
            </a:solidFill>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604" y="3703186"/>
              <a:ext cx="860258" cy="85167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5197" y="3703187"/>
              <a:ext cx="965067" cy="90190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6638" y="3703186"/>
              <a:ext cx="848628" cy="84016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9528" y="3703186"/>
              <a:ext cx="910991" cy="90190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86425" y="3703186"/>
              <a:ext cx="848628" cy="840164"/>
            </a:xfrm>
            <a:prstGeom prst="rect">
              <a:avLst/>
            </a:prstGeom>
          </p:spPr>
        </p:pic>
        <p:sp>
          <p:nvSpPr>
            <p:cNvPr id="12" name="TextBox 11"/>
            <p:cNvSpPr txBox="1"/>
            <p:nvPr/>
          </p:nvSpPr>
          <p:spPr>
            <a:xfrm>
              <a:off x="4045403" y="407718"/>
              <a:ext cx="877885" cy="561741"/>
            </a:xfrm>
            <a:prstGeom prst="rect">
              <a:avLst/>
            </a:prstGeom>
            <a:noFill/>
          </p:spPr>
          <p:txBody>
            <a:bodyPr wrap="none" rtlCol="0">
              <a:spAutoFit/>
            </a:bodyPr>
            <a:lstStyle/>
            <a:p>
              <a:r>
                <a:rPr lang="en-US" sz="4267" b="1" dirty="0">
                  <a:solidFill>
                    <a:schemeClr val="bg1"/>
                  </a:solidFill>
                  <a:latin typeface="Courier New" charset="0"/>
                  <a:ea typeface="Courier New" charset="0"/>
                  <a:cs typeface="Courier New" charset="0"/>
                </a:rPr>
                <a:t>SQL</a:t>
              </a:r>
            </a:p>
          </p:txBody>
        </p:sp>
        <p:sp>
          <p:nvSpPr>
            <p:cNvPr id="13" name="Up-Down Arrow 12"/>
            <p:cNvSpPr/>
            <p:nvPr/>
          </p:nvSpPr>
          <p:spPr>
            <a:xfrm>
              <a:off x="4392195" y="3053736"/>
              <a:ext cx="279400" cy="51267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Up-Down Arrow 13"/>
            <p:cNvSpPr/>
            <p:nvPr/>
          </p:nvSpPr>
          <p:spPr>
            <a:xfrm>
              <a:off x="4368330" y="1107909"/>
              <a:ext cx="279400" cy="51267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15" name="Rectangle 14"/>
          <p:cNvSpPr/>
          <p:nvPr/>
        </p:nvSpPr>
        <p:spPr>
          <a:xfrm rot="18797671">
            <a:off x="-131486" y="742972"/>
            <a:ext cx="2349369" cy="747857"/>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mazon Ember" panose="020B0603020204020204" pitchFamily="34" charset="0"/>
                <a:ea typeface="Amazon Ember" panose="020B0603020204020204" pitchFamily="34" charset="0"/>
                <a:cs typeface="Amazon Ember" panose="020B0603020204020204" pitchFamily="34" charset="0"/>
              </a:rPr>
              <a:t>Spark SQL</a:t>
            </a:r>
          </a:p>
        </p:txBody>
      </p:sp>
      <p:grpSp>
        <p:nvGrpSpPr>
          <p:cNvPr id="17" name="Group 16">
            <a:extLst>
              <a:ext uri="{FF2B5EF4-FFF2-40B4-BE49-F238E27FC236}">
                <a16:creationId xmlns:a16="http://schemas.microsoft.com/office/drawing/2014/main" id="{35C7F663-BDB9-F846-B9BB-48184DD912C8}"/>
              </a:ext>
            </a:extLst>
          </p:cNvPr>
          <p:cNvGrpSpPr/>
          <p:nvPr/>
        </p:nvGrpSpPr>
        <p:grpSpPr>
          <a:xfrm>
            <a:off x="7244904" y="1385058"/>
            <a:ext cx="6096000" cy="1897851"/>
            <a:chOff x="5514183" y="562320"/>
            <a:chExt cx="4572000" cy="1423388"/>
          </a:xfrm>
        </p:grpSpPr>
        <p:pic>
          <p:nvPicPr>
            <p:cNvPr id="1026" name="Picture 2" descr="https://spark.apache.org/images/sql-hive-arch.png">
              <a:extLst>
                <a:ext uri="{FF2B5EF4-FFF2-40B4-BE49-F238E27FC236}">
                  <a16:creationId xmlns:a16="http://schemas.microsoft.com/office/drawing/2014/main" id="{FC4E511D-7611-F540-B311-A38306FD73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4183" y="562320"/>
              <a:ext cx="3583604" cy="12044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D467171-C44F-4B4E-A193-279A95F5A327}"/>
                </a:ext>
              </a:extLst>
            </p:cNvPr>
            <p:cNvSpPr/>
            <p:nvPr/>
          </p:nvSpPr>
          <p:spPr>
            <a:xfrm>
              <a:off x="5514183" y="1747133"/>
              <a:ext cx="4572000" cy="238575"/>
            </a:xfrm>
            <a:prstGeom prst="rect">
              <a:avLst/>
            </a:prstGeom>
          </p:spPr>
          <p:txBody>
            <a:bodyPr>
              <a:spAutoFit/>
            </a:bodyPr>
            <a:lstStyle/>
            <a:p>
              <a:r>
                <a:rPr lang="en-US" sz="1467"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https://</a:t>
              </a:r>
              <a:r>
                <a:rPr lang="en-US" sz="1467" i="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spark.apache.org</a:t>
              </a:r>
              <a:r>
                <a:rPr lang="en-US" sz="1467"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/images/</a:t>
              </a:r>
              <a:r>
                <a:rPr lang="en-US" sz="1467" i="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sql</a:t>
              </a:r>
              <a:r>
                <a:rPr lang="en-US" sz="1467"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-hive-</a:t>
              </a:r>
              <a:r>
                <a:rPr lang="en-US" sz="1467" i="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arch.png</a:t>
              </a:r>
              <a:endParaRPr lang="en-US" sz="1467"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8" name="Group 17">
            <a:extLst>
              <a:ext uri="{FF2B5EF4-FFF2-40B4-BE49-F238E27FC236}">
                <a16:creationId xmlns:a16="http://schemas.microsoft.com/office/drawing/2014/main" id="{AC71BC2C-A56E-6F41-8D7B-C1F3806E9223}"/>
              </a:ext>
            </a:extLst>
          </p:cNvPr>
          <p:cNvGrpSpPr/>
          <p:nvPr/>
        </p:nvGrpSpPr>
        <p:grpSpPr>
          <a:xfrm>
            <a:off x="7953494" y="4114635"/>
            <a:ext cx="3701654" cy="1920124"/>
            <a:chOff x="5514183" y="2586065"/>
            <a:chExt cx="2776240" cy="1440093"/>
          </a:xfrm>
        </p:grpSpPr>
        <p:pic>
          <p:nvPicPr>
            <p:cNvPr id="1028" name="Picture 4" descr="https://spark.apache.org/images/jdbc.png">
              <a:extLst>
                <a:ext uri="{FF2B5EF4-FFF2-40B4-BE49-F238E27FC236}">
                  <a16:creationId xmlns:a16="http://schemas.microsoft.com/office/drawing/2014/main" id="{ABD17E79-3D96-B442-9B29-8D21DA2BFB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4183" y="2586065"/>
              <a:ext cx="2666784" cy="120151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A90C989E-3505-F748-B021-71A94D8E1A7D}"/>
                </a:ext>
              </a:extLst>
            </p:cNvPr>
            <p:cNvSpPr/>
            <p:nvPr/>
          </p:nvSpPr>
          <p:spPr>
            <a:xfrm>
              <a:off x="5514183" y="3787583"/>
              <a:ext cx="2776240" cy="238575"/>
            </a:xfrm>
            <a:prstGeom prst="rect">
              <a:avLst/>
            </a:prstGeom>
          </p:spPr>
          <p:txBody>
            <a:bodyPr wrap="none">
              <a:spAutoFit/>
            </a:bodyPr>
            <a:lstStyle/>
            <a:p>
              <a:r>
                <a:rPr lang="en-US" sz="1467"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https://</a:t>
              </a:r>
              <a:r>
                <a:rPr lang="en-US" sz="1467" i="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spark.apache.org</a:t>
              </a:r>
              <a:r>
                <a:rPr lang="en-US" sz="1467"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/images/</a:t>
              </a:r>
              <a:r>
                <a:rPr lang="en-US" sz="1467" i="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jdbc.png</a:t>
              </a:r>
              <a:endParaRPr lang="en-US" sz="1467"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175495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4594460" y="4825465"/>
            <a:ext cx="4042074" cy="1540044"/>
          </a:xfrm>
        </p:spPr>
        <p:txBody>
          <a:bodyPr/>
          <a:lstStyle/>
          <a:p>
            <a:r>
              <a:rPr lang="en-US" dirty="0">
                <a:solidFill>
                  <a:schemeClr val="bg1"/>
                </a:solidFill>
              </a:rPr>
              <a:t>select movie-name, </a:t>
            </a:r>
            <a:r>
              <a:rPr lang="en-US" dirty="0" err="1">
                <a:solidFill>
                  <a:schemeClr val="bg1"/>
                </a:solidFill>
              </a:rPr>
              <a:t>avg</a:t>
            </a:r>
            <a:r>
              <a:rPr lang="en-US" dirty="0">
                <a:solidFill>
                  <a:schemeClr val="bg1"/>
                </a:solidFill>
              </a:rPr>
              <a:t>(rating) r </a:t>
            </a:r>
          </a:p>
          <a:p>
            <a:r>
              <a:rPr lang="en-US" dirty="0">
                <a:solidFill>
                  <a:schemeClr val="bg1"/>
                </a:solidFill>
              </a:rPr>
              <a:t>from </a:t>
            </a:r>
            <a:r>
              <a:rPr lang="en-US" dirty="0" err="1">
                <a:solidFill>
                  <a:schemeClr val="bg1"/>
                </a:solidFill>
              </a:rPr>
              <a:t>moviedetails</a:t>
            </a:r>
            <a:r>
              <a:rPr lang="en-US" dirty="0">
                <a:solidFill>
                  <a:schemeClr val="bg1"/>
                </a:solidFill>
              </a:rPr>
              <a:t> </a:t>
            </a:r>
          </a:p>
          <a:p>
            <a:r>
              <a:rPr lang="en-US" dirty="0">
                <a:solidFill>
                  <a:schemeClr val="bg1"/>
                </a:solidFill>
              </a:rPr>
              <a:t>group by movie-name </a:t>
            </a:r>
          </a:p>
          <a:p>
            <a:r>
              <a:rPr lang="en-US" dirty="0">
                <a:solidFill>
                  <a:schemeClr val="bg1"/>
                </a:solidFill>
              </a:rPr>
              <a:t>order by r </a:t>
            </a:r>
            <a:r>
              <a:rPr lang="en-US" dirty="0" err="1">
                <a:solidFill>
                  <a:schemeClr val="bg1"/>
                </a:solidFill>
              </a:rPr>
              <a:t>desc</a:t>
            </a:r>
            <a:r>
              <a:rPr lang="en-US" dirty="0">
                <a:solidFill>
                  <a:schemeClr val="bg1"/>
                </a:solidFill>
              </a:rPr>
              <a:t> </a:t>
            </a:r>
          </a:p>
          <a:p>
            <a:r>
              <a:rPr lang="en-US" dirty="0">
                <a:solidFill>
                  <a:schemeClr val="bg1"/>
                </a:solidFill>
              </a:rPr>
              <a:t>limit 10;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384" y="2634373"/>
            <a:ext cx="3452261" cy="1794251"/>
          </a:xfrm>
          <a:prstGeom prst="rect">
            <a:avLst/>
          </a:prstGeom>
        </p:spPr>
      </p:pic>
      <p:sp>
        <p:nvSpPr>
          <p:cNvPr id="5" name="Rectangle 4"/>
          <p:cNvSpPr/>
          <p:nvPr/>
        </p:nvSpPr>
        <p:spPr>
          <a:xfrm rot="18797671">
            <a:off x="-138332" y="562475"/>
            <a:ext cx="1943543" cy="512044"/>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mazon Ember" panose="020B0603020204020204" pitchFamily="34" charset="0"/>
                <a:ea typeface="Amazon Ember" panose="020B0603020204020204" pitchFamily="34" charset="0"/>
                <a:cs typeface="Amazon Ember" panose="020B0603020204020204" pitchFamily="34" charset="0"/>
              </a:rPr>
              <a:t>Spark SQL</a:t>
            </a:r>
          </a:p>
        </p:txBody>
      </p:sp>
      <p:sp>
        <p:nvSpPr>
          <p:cNvPr id="6" name="Rounded Rectangle 5"/>
          <p:cNvSpPr/>
          <p:nvPr/>
        </p:nvSpPr>
        <p:spPr>
          <a:xfrm>
            <a:off x="4594460" y="4735630"/>
            <a:ext cx="4158113" cy="162987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p:cNvSpPr txBox="1"/>
          <p:nvPr/>
        </p:nvSpPr>
        <p:spPr>
          <a:xfrm>
            <a:off x="1501542" y="5454317"/>
            <a:ext cx="748923" cy="461665"/>
          </a:xfrm>
          <a:prstGeom prst="rect">
            <a:avLst/>
          </a:prstGeom>
          <a:noFill/>
        </p:spPr>
        <p:txBody>
          <a:bodyPr wrap="none" rtlCol="0">
            <a:spAutoFit/>
          </a:bodyPr>
          <a:lstStyle/>
          <a:p>
            <a:r>
              <a:rPr lang="en-US" sz="2400" dirty="0">
                <a:solidFill>
                  <a:schemeClr val="bg1"/>
                </a:solidFill>
              </a:rPr>
              <a:t>CLI </a:t>
            </a:r>
          </a:p>
        </p:txBody>
      </p:sp>
      <p:sp>
        <p:nvSpPr>
          <p:cNvPr id="8" name="TextBox 7"/>
          <p:cNvSpPr txBox="1"/>
          <p:nvPr/>
        </p:nvSpPr>
        <p:spPr>
          <a:xfrm>
            <a:off x="1501541" y="3208506"/>
            <a:ext cx="1763431" cy="461665"/>
          </a:xfrm>
          <a:prstGeom prst="rect">
            <a:avLst/>
          </a:prstGeom>
          <a:noFill/>
        </p:spPr>
        <p:txBody>
          <a:bodyPr wrap="none" rtlCol="0">
            <a:spAutoFit/>
          </a:bodyPr>
          <a:lstStyle/>
          <a:p>
            <a:r>
              <a:rPr lang="en-US" sz="2400" dirty="0">
                <a:solidFill>
                  <a:schemeClr val="bg1"/>
                </a:solidFill>
              </a:rPr>
              <a:t>SQL Editor </a:t>
            </a:r>
          </a:p>
        </p:txBody>
      </p:sp>
      <p:pic>
        <p:nvPicPr>
          <p:cNvPr id="9" name="Picture 8"/>
          <p:cNvPicPr>
            <a:picLocks noChangeAspect="1"/>
          </p:cNvPicPr>
          <p:nvPr/>
        </p:nvPicPr>
        <p:blipFill>
          <a:blip r:embed="rId3"/>
          <a:stretch>
            <a:fillRect/>
          </a:stretch>
        </p:blipFill>
        <p:spPr>
          <a:xfrm>
            <a:off x="4947384" y="603273"/>
            <a:ext cx="3689149" cy="1547996"/>
          </a:xfrm>
          <a:prstGeom prst="rect">
            <a:avLst/>
          </a:prstGeom>
        </p:spPr>
      </p:pic>
      <p:sp>
        <p:nvSpPr>
          <p:cNvPr id="10" name="TextBox 9"/>
          <p:cNvSpPr txBox="1"/>
          <p:nvPr/>
        </p:nvSpPr>
        <p:spPr>
          <a:xfrm>
            <a:off x="1501540" y="1208917"/>
            <a:ext cx="1119602" cy="461665"/>
          </a:xfrm>
          <a:prstGeom prst="rect">
            <a:avLst/>
          </a:prstGeom>
          <a:noFill/>
        </p:spPr>
        <p:txBody>
          <a:bodyPr wrap="none" rtlCol="0">
            <a:spAutoFit/>
          </a:bodyPr>
          <a:lstStyle/>
          <a:p>
            <a:r>
              <a:rPr lang="en-US" sz="2400" dirty="0">
                <a:solidFill>
                  <a:schemeClr val="bg1"/>
                </a:solidFill>
              </a:rPr>
              <a:t>BI Tool</a:t>
            </a:r>
          </a:p>
        </p:txBody>
      </p:sp>
    </p:spTree>
    <p:extLst>
      <p:ext uri="{BB962C8B-B14F-4D97-AF65-F5344CB8AC3E}">
        <p14:creationId xmlns:p14="http://schemas.microsoft.com/office/powerpoint/2010/main" val="356735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361" y="4081112"/>
            <a:ext cx="10232720" cy="159137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Core</a:t>
            </a:r>
          </a:p>
        </p:txBody>
      </p:sp>
      <p:sp>
        <p:nvSpPr>
          <p:cNvPr id="3" name="Rectangle 2"/>
          <p:cNvSpPr/>
          <p:nvPr/>
        </p:nvSpPr>
        <p:spPr>
          <a:xfrm>
            <a:off x="975362" y="1360371"/>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SQL</a:t>
            </a:r>
          </a:p>
        </p:txBody>
      </p:sp>
      <p:sp>
        <p:nvSpPr>
          <p:cNvPr id="4" name="Rectangle 3"/>
          <p:cNvSpPr/>
          <p:nvPr/>
        </p:nvSpPr>
        <p:spPr>
          <a:xfrm>
            <a:off x="3065112" y="1360371"/>
            <a:ext cx="1873717" cy="2412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Spark/Structured Streaming</a:t>
            </a:r>
          </a:p>
        </p:txBody>
      </p:sp>
      <p:sp>
        <p:nvSpPr>
          <p:cNvPr id="5" name="Rectangle 4"/>
          <p:cNvSpPr/>
          <p:nvPr/>
        </p:nvSpPr>
        <p:spPr>
          <a:xfrm>
            <a:off x="5154863" y="1360370"/>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a:t>
            </a:r>
          </a:p>
        </p:txBody>
      </p:sp>
      <p:sp>
        <p:nvSpPr>
          <p:cNvPr id="6" name="Rectangle 5"/>
          <p:cNvSpPr/>
          <p:nvPr/>
        </p:nvSpPr>
        <p:spPr>
          <a:xfrm>
            <a:off x="7244614" y="1360370"/>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ML</a:t>
            </a:r>
          </a:p>
        </p:txBody>
      </p:sp>
      <p:sp>
        <p:nvSpPr>
          <p:cNvPr id="7" name="Rectangle 6"/>
          <p:cNvSpPr/>
          <p:nvPr/>
        </p:nvSpPr>
        <p:spPr>
          <a:xfrm>
            <a:off x="9334364" y="1360369"/>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 X</a:t>
            </a:r>
          </a:p>
        </p:txBody>
      </p:sp>
      <p:sp>
        <p:nvSpPr>
          <p:cNvPr id="8" name="Rectangle 7"/>
          <p:cNvSpPr/>
          <p:nvPr/>
        </p:nvSpPr>
        <p:spPr>
          <a:xfrm>
            <a:off x="975361" y="4081112"/>
            <a:ext cx="10232721" cy="1591376"/>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5136759" y="1360369"/>
            <a:ext cx="6053219" cy="2412732"/>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957256" y="1360369"/>
            <a:ext cx="1873719" cy="2412732"/>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59271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451067" y="3036332"/>
            <a:ext cx="617823" cy="827955"/>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 name="Rectangle 1"/>
          <p:cNvSpPr/>
          <p:nvPr/>
        </p:nvSpPr>
        <p:spPr>
          <a:xfrm rot="18797671">
            <a:off x="-48924" y="536840"/>
            <a:ext cx="1903160" cy="720784"/>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mazon Ember" panose="020B0603020204020204" pitchFamily="34" charset="0"/>
                <a:ea typeface="Amazon Ember" panose="020B0603020204020204" pitchFamily="34" charset="0"/>
                <a:cs typeface="Amazon Ember" panose="020B0603020204020204" pitchFamily="34" charset="0"/>
              </a:rPr>
              <a:t>Streaming</a:t>
            </a:r>
          </a:p>
        </p:txBody>
      </p:sp>
      <p:pic>
        <p:nvPicPr>
          <p:cNvPr id="3" name="Picture 2"/>
          <p:cNvPicPr>
            <a:picLocks noChangeAspect="1"/>
          </p:cNvPicPr>
          <p:nvPr/>
        </p:nvPicPr>
        <p:blipFill>
          <a:blip r:embed="rId2"/>
          <a:stretch>
            <a:fillRect/>
          </a:stretch>
        </p:blipFill>
        <p:spPr>
          <a:xfrm>
            <a:off x="2451069" y="2041467"/>
            <a:ext cx="617823" cy="741387"/>
          </a:xfrm>
          <a:prstGeom prst="rect">
            <a:avLst/>
          </a:prstGeom>
        </p:spPr>
      </p:pic>
      <p:grpSp>
        <p:nvGrpSpPr>
          <p:cNvPr id="6" name="Group 5"/>
          <p:cNvGrpSpPr/>
          <p:nvPr/>
        </p:nvGrpSpPr>
        <p:grpSpPr>
          <a:xfrm>
            <a:off x="5004416" y="2038634"/>
            <a:ext cx="1155667" cy="683033"/>
            <a:chOff x="6148859" y="1255961"/>
            <a:chExt cx="636245" cy="342086"/>
          </a:xfrm>
        </p:grpSpPr>
        <p:sp>
          <p:nvSpPr>
            <p:cNvPr id="7" name="Rounded Rectangle 6"/>
            <p:cNvSpPr/>
            <p:nvPr/>
          </p:nvSpPr>
          <p:spPr>
            <a:xfrm>
              <a:off x="6148859" y="1261394"/>
              <a:ext cx="630929" cy="33665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8" name="Picture 7" descr="spark-stream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374" y="1255961"/>
              <a:ext cx="634730" cy="342085"/>
            </a:xfrm>
            <a:prstGeom prst="rect">
              <a:avLst/>
            </a:prstGeom>
          </p:spPr>
        </p:pic>
      </p:grpSp>
      <p:grpSp>
        <p:nvGrpSpPr>
          <p:cNvPr id="9" name="Group 8"/>
          <p:cNvGrpSpPr/>
          <p:nvPr/>
        </p:nvGrpSpPr>
        <p:grpSpPr>
          <a:xfrm>
            <a:off x="8011197" y="2684697"/>
            <a:ext cx="1089028" cy="600568"/>
            <a:chOff x="5469238" y="1263496"/>
            <a:chExt cx="630929" cy="336653"/>
          </a:xfrm>
        </p:grpSpPr>
        <p:sp>
          <p:nvSpPr>
            <p:cNvPr id="10" name="Rounded Rectangle 9"/>
            <p:cNvSpPr/>
            <p:nvPr/>
          </p:nvSpPr>
          <p:spPr>
            <a:xfrm>
              <a:off x="5469238" y="1263496"/>
              <a:ext cx="630929" cy="33665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11" name="Picture 10" descr="spark-project-header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4333" y="1276742"/>
              <a:ext cx="540447" cy="243201"/>
            </a:xfrm>
            <a:prstGeom prst="rect">
              <a:avLst/>
            </a:prstGeom>
          </p:spPr>
        </p:pic>
      </p:grpSp>
      <p:sp>
        <p:nvSpPr>
          <p:cNvPr id="13" name="Right Arrow 12"/>
          <p:cNvSpPr/>
          <p:nvPr/>
        </p:nvSpPr>
        <p:spPr>
          <a:xfrm>
            <a:off x="6377311" y="2756043"/>
            <a:ext cx="1393027" cy="45264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2"/>
              </a:solidFill>
            </a:endParaRPr>
          </a:p>
        </p:txBody>
      </p:sp>
      <p:sp>
        <p:nvSpPr>
          <p:cNvPr id="14" name="Rectangle 13"/>
          <p:cNvSpPr/>
          <p:nvPr/>
        </p:nvSpPr>
        <p:spPr>
          <a:xfrm>
            <a:off x="6499803" y="2670027"/>
            <a:ext cx="218173" cy="6152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6875470" y="2708329"/>
            <a:ext cx="218173" cy="6152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Rectangle 15"/>
          <p:cNvSpPr/>
          <p:nvPr/>
        </p:nvSpPr>
        <p:spPr>
          <a:xfrm>
            <a:off x="7241343" y="2737821"/>
            <a:ext cx="218173" cy="6152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Right Arrow 20"/>
          <p:cNvSpPr/>
          <p:nvPr/>
        </p:nvSpPr>
        <p:spPr>
          <a:xfrm>
            <a:off x="9341083" y="2733552"/>
            <a:ext cx="1259771" cy="452648"/>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2"/>
              </a:solidFill>
            </a:endParaRPr>
          </a:p>
        </p:txBody>
      </p:sp>
      <p:sp>
        <p:nvSpPr>
          <p:cNvPr id="22" name="TextBox 21"/>
          <p:cNvSpPr txBox="1"/>
          <p:nvPr/>
        </p:nvSpPr>
        <p:spPr>
          <a:xfrm>
            <a:off x="3498231" y="3456593"/>
            <a:ext cx="912429" cy="359009"/>
          </a:xfrm>
          <a:prstGeom prst="rect">
            <a:avLst/>
          </a:prstGeom>
          <a:noFill/>
        </p:spPr>
        <p:txBody>
          <a:bodyPr wrap="none" rtlCol="0">
            <a:spAutoFit/>
          </a:bodyPr>
          <a:lstStyle/>
          <a:p>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Stream</a:t>
            </a:r>
          </a:p>
        </p:txBody>
      </p:sp>
      <p:sp>
        <p:nvSpPr>
          <p:cNvPr id="23" name="TextBox 22"/>
          <p:cNvSpPr txBox="1"/>
          <p:nvPr/>
        </p:nvSpPr>
        <p:spPr>
          <a:xfrm>
            <a:off x="6587277" y="3285266"/>
            <a:ext cx="970137" cy="625684"/>
          </a:xfrm>
          <a:prstGeom prst="rect">
            <a:avLst/>
          </a:prstGeom>
          <a:noFill/>
        </p:spPr>
        <p:txBody>
          <a:bodyPr wrap="none" rtlCol="0">
            <a:spAutoFit/>
          </a:bodyPr>
          <a:lstStyle/>
          <a:p>
            <a:pPr algn="ctr"/>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Micro</a:t>
            </a:r>
          </a:p>
          <a:p>
            <a:pPr algn="ctr"/>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Batches</a:t>
            </a:r>
          </a:p>
        </p:txBody>
      </p:sp>
      <p:sp>
        <p:nvSpPr>
          <p:cNvPr id="24" name="TextBox 23"/>
          <p:cNvSpPr txBox="1"/>
          <p:nvPr/>
        </p:nvSpPr>
        <p:spPr>
          <a:xfrm>
            <a:off x="9463137" y="3381345"/>
            <a:ext cx="907621" cy="359009"/>
          </a:xfrm>
          <a:prstGeom prst="rect">
            <a:avLst/>
          </a:prstGeom>
          <a:noFill/>
        </p:spPr>
        <p:txBody>
          <a:bodyPr wrap="none" rtlCol="0">
            <a:spAutoFit/>
          </a:bodyPr>
          <a:lstStyle/>
          <a:p>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Results</a:t>
            </a:r>
          </a:p>
        </p:txBody>
      </p:sp>
      <p:sp>
        <p:nvSpPr>
          <p:cNvPr id="25" name="TextBox 24"/>
          <p:cNvSpPr txBox="1"/>
          <p:nvPr/>
        </p:nvSpPr>
        <p:spPr>
          <a:xfrm>
            <a:off x="1488569" y="2171184"/>
            <a:ext cx="1066318" cy="625684"/>
          </a:xfrm>
          <a:prstGeom prst="rect">
            <a:avLst/>
          </a:prstGeom>
          <a:noFill/>
        </p:spPr>
        <p:txBody>
          <a:bodyPr wrap="none" rtlCol="0">
            <a:spAutoFit/>
          </a:bodyPr>
          <a:lstStyle/>
          <a:p>
            <a:pPr algn="ctr"/>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Kinesis</a:t>
            </a: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068" y="3038882"/>
            <a:ext cx="587259" cy="830068"/>
          </a:xfrm>
          <a:prstGeom prst="rect">
            <a:avLst/>
          </a:prstGeom>
        </p:spPr>
      </p:pic>
      <p:sp>
        <p:nvSpPr>
          <p:cNvPr id="31" name="TextBox 30"/>
          <p:cNvSpPr txBox="1"/>
          <p:nvPr/>
        </p:nvSpPr>
        <p:spPr>
          <a:xfrm>
            <a:off x="1486607" y="3226372"/>
            <a:ext cx="984565" cy="625684"/>
          </a:xfrm>
          <a:prstGeom prst="rect">
            <a:avLst/>
          </a:prstGeom>
          <a:noFill/>
        </p:spPr>
        <p:txBody>
          <a:bodyPr wrap="none" rtlCol="0">
            <a:spAutoFit/>
          </a:bodyPr>
          <a:lstStyle/>
          <a:p>
            <a:pPr algn="ctr"/>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Apache </a:t>
            </a:r>
          </a:p>
          <a:p>
            <a:pPr algn="ctr"/>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Kafka</a:t>
            </a:r>
          </a:p>
        </p:txBody>
      </p:sp>
      <p:cxnSp>
        <p:nvCxnSpPr>
          <p:cNvPr id="12" name="Straight Arrow Connector 11">
            <a:extLst>
              <a:ext uri="{FF2B5EF4-FFF2-40B4-BE49-F238E27FC236}">
                <a16:creationId xmlns:a16="http://schemas.microsoft.com/office/drawing/2014/main" id="{3C008FC9-D83A-8440-A239-EC8680CC8C50}"/>
              </a:ext>
            </a:extLst>
          </p:cNvPr>
          <p:cNvCxnSpPr/>
          <p:nvPr/>
        </p:nvCxnSpPr>
        <p:spPr>
          <a:xfrm>
            <a:off x="3498231" y="2380149"/>
            <a:ext cx="12195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A365663-D498-A24C-A98B-874B1409CF13}"/>
              </a:ext>
            </a:extLst>
          </p:cNvPr>
          <p:cNvCxnSpPr>
            <a:cxnSpLocks/>
          </p:cNvCxnSpPr>
          <p:nvPr/>
        </p:nvCxnSpPr>
        <p:spPr>
          <a:xfrm flipV="1">
            <a:off x="3498231" y="2573685"/>
            <a:ext cx="1219543" cy="6526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4D5230A8-0B1A-E54F-A60B-533EDBD60E07}"/>
              </a:ext>
            </a:extLst>
          </p:cNvPr>
          <p:cNvGrpSpPr/>
          <p:nvPr/>
        </p:nvGrpSpPr>
        <p:grpSpPr>
          <a:xfrm>
            <a:off x="5032908" y="3061209"/>
            <a:ext cx="1031096" cy="525713"/>
            <a:chOff x="5469238" y="1263496"/>
            <a:chExt cx="630929" cy="336653"/>
          </a:xfrm>
        </p:grpSpPr>
        <p:sp>
          <p:nvSpPr>
            <p:cNvPr id="30" name="Rounded Rectangle 29">
              <a:extLst>
                <a:ext uri="{FF2B5EF4-FFF2-40B4-BE49-F238E27FC236}">
                  <a16:creationId xmlns:a16="http://schemas.microsoft.com/office/drawing/2014/main" id="{8FD9B045-69A8-114E-9E79-1780D33FD279}"/>
                </a:ext>
              </a:extLst>
            </p:cNvPr>
            <p:cNvSpPr/>
            <p:nvPr/>
          </p:nvSpPr>
          <p:spPr>
            <a:xfrm>
              <a:off x="5469238" y="1263496"/>
              <a:ext cx="630929" cy="33665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32" name="Picture 31" descr="spark-project-header1.png">
              <a:extLst>
                <a:ext uri="{FF2B5EF4-FFF2-40B4-BE49-F238E27FC236}">
                  <a16:creationId xmlns:a16="http://schemas.microsoft.com/office/drawing/2014/main" id="{5A432147-0F24-254E-8394-04FB38FD6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4333" y="1276742"/>
              <a:ext cx="540447" cy="243201"/>
            </a:xfrm>
            <a:prstGeom prst="rect">
              <a:avLst/>
            </a:prstGeom>
          </p:spPr>
        </p:pic>
      </p:grpSp>
      <p:sp>
        <p:nvSpPr>
          <p:cNvPr id="19" name="TextBox 18">
            <a:extLst>
              <a:ext uri="{FF2B5EF4-FFF2-40B4-BE49-F238E27FC236}">
                <a16:creationId xmlns:a16="http://schemas.microsoft.com/office/drawing/2014/main" id="{0F6A2763-26E0-EA41-A8FA-9CE3F9D5C832}"/>
              </a:ext>
            </a:extLst>
          </p:cNvPr>
          <p:cNvSpPr txBox="1"/>
          <p:nvPr/>
        </p:nvSpPr>
        <p:spPr>
          <a:xfrm>
            <a:off x="4912737" y="3560379"/>
            <a:ext cx="1754619" cy="625684"/>
          </a:xfrm>
          <a:prstGeom prst="rect">
            <a:avLst/>
          </a:prstGeom>
          <a:noFill/>
        </p:spPr>
        <p:txBody>
          <a:bodyPr wrap="square" rtlCol="0">
            <a:spAutoFit/>
          </a:bodyPr>
          <a:lstStyle/>
          <a:p>
            <a:r>
              <a:rPr lang="en-US" sz="1733"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Structured Streaming</a:t>
            </a:r>
          </a:p>
        </p:txBody>
      </p:sp>
      <p:cxnSp>
        <p:nvCxnSpPr>
          <p:cNvPr id="33" name="Straight Arrow Connector 32">
            <a:extLst>
              <a:ext uri="{FF2B5EF4-FFF2-40B4-BE49-F238E27FC236}">
                <a16:creationId xmlns:a16="http://schemas.microsoft.com/office/drawing/2014/main" id="{AAA77D3D-DB93-0749-B420-03072B3E081C}"/>
              </a:ext>
            </a:extLst>
          </p:cNvPr>
          <p:cNvCxnSpPr/>
          <p:nvPr/>
        </p:nvCxnSpPr>
        <p:spPr>
          <a:xfrm flipV="1">
            <a:off x="3498231" y="3323567"/>
            <a:ext cx="1414507" cy="29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82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361" y="4081112"/>
            <a:ext cx="10232720" cy="159137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Core</a:t>
            </a:r>
          </a:p>
        </p:txBody>
      </p:sp>
      <p:sp>
        <p:nvSpPr>
          <p:cNvPr id="3" name="Rectangle 2"/>
          <p:cNvSpPr/>
          <p:nvPr/>
        </p:nvSpPr>
        <p:spPr>
          <a:xfrm>
            <a:off x="975362" y="1360371"/>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SQL</a:t>
            </a:r>
          </a:p>
        </p:txBody>
      </p:sp>
      <p:sp>
        <p:nvSpPr>
          <p:cNvPr id="4" name="Rectangle 3"/>
          <p:cNvSpPr/>
          <p:nvPr/>
        </p:nvSpPr>
        <p:spPr>
          <a:xfrm>
            <a:off x="3065112" y="1360371"/>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Streaming</a:t>
            </a:r>
          </a:p>
        </p:txBody>
      </p:sp>
      <p:sp>
        <p:nvSpPr>
          <p:cNvPr id="5" name="Rectangle 4"/>
          <p:cNvSpPr/>
          <p:nvPr/>
        </p:nvSpPr>
        <p:spPr>
          <a:xfrm>
            <a:off x="5154863" y="1360370"/>
            <a:ext cx="1873717" cy="2412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a:t>
            </a:r>
          </a:p>
        </p:txBody>
      </p:sp>
      <p:sp>
        <p:nvSpPr>
          <p:cNvPr id="6" name="Rectangle 5"/>
          <p:cNvSpPr/>
          <p:nvPr/>
        </p:nvSpPr>
        <p:spPr>
          <a:xfrm>
            <a:off x="7244614" y="1360370"/>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ML</a:t>
            </a:r>
          </a:p>
        </p:txBody>
      </p:sp>
      <p:sp>
        <p:nvSpPr>
          <p:cNvPr id="7" name="Rectangle 6"/>
          <p:cNvSpPr/>
          <p:nvPr/>
        </p:nvSpPr>
        <p:spPr>
          <a:xfrm>
            <a:off x="9334364" y="1360369"/>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 X</a:t>
            </a:r>
          </a:p>
        </p:txBody>
      </p:sp>
      <p:sp>
        <p:nvSpPr>
          <p:cNvPr id="8" name="Rectangle 7"/>
          <p:cNvSpPr/>
          <p:nvPr/>
        </p:nvSpPr>
        <p:spPr>
          <a:xfrm>
            <a:off x="975361" y="4081110"/>
            <a:ext cx="10232721" cy="1591377"/>
          </a:xfrm>
          <a:prstGeom prst="rect">
            <a:avLst/>
          </a:prstGeom>
          <a:solidFill>
            <a:schemeClr val="bg1">
              <a:lumMod val="6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p:cNvSpPr/>
          <p:nvPr/>
        </p:nvSpPr>
        <p:spPr>
          <a:xfrm>
            <a:off x="7244613" y="1360370"/>
            <a:ext cx="3963469" cy="2412731"/>
          </a:xfrm>
          <a:prstGeom prst="rect">
            <a:avLst/>
          </a:prstGeom>
          <a:solidFill>
            <a:schemeClr val="bg1">
              <a:lumMod val="6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975361" y="1360369"/>
            <a:ext cx="3963468" cy="2412732"/>
          </a:xfrm>
          <a:prstGeom prst="rect">
            <a:avLst/>
          </a:prstGeom>
          <a:solidFill>
            <a:schemeClr val="bg1">
              <a:lumMod val="6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40870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5309310" y="290202"/>
            <a:ext cx="1531041" cy="1061503"/>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 name="Rounded Rectangle 2"/>
          <p:cNvSpPr/>
          <p:nvPr/>
        </p:nvSpPr>
        <p:spPr>
          <a:xfrm>
            <a:off x="4438316" y="2348566"/>
            <a:ext cx="3208421" cy="1501541"/>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4" name="Picture 3" descr="http://snowplowanalytics.com/assets/img/blog/2015/05/spark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921" y="2570107"/>
            <a:ext cx="1590212" cy="827876"/>
          </a:xfrm>
          <a:prstGeom prst="rect">
            <a:avLst/>
          </a:prstGeom>
          <a:solidFill>
            <a:schemeClr val="bg1"/>
          </a:solidFill>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8139" y="4937581"/>
            <a:ext cx="1147011" cy="113557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3597" y="4937583"/>
            <a:ext cx="1286756" cy="120253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5517" y="4937581"/>
            <a:ext cx="1131504" cy="112021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6038" y="4937582"/>
            <a:ext cx="1214655" cy="120254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5233" y="4937581"/>
            <a:ext cx="1131504" cy="1120219"/>
          </a:xfrm>
          <a:prstGeom prst="rect">
            <a:avLst/>
          </a:prstGeom>
        </p:spPr>
      </p:pic>
      <p:sp>
        <p:nvSpPr>
          <p:cNvPr id="13" name="Up-Down Arrow 12"/>
          <p:cNvSpPr/>
          <p:nvPr/>
        </p:nvSpPr>
        <p:spPr>
          <a:xfrm>
            <a:off x="5856260" y="4071649"/>
            <a:ext cx="372533" cy="68357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Up-Down Arrow 13"/>
          <p:cNvSpPr/>
          <p:nvPr/>
        </p:nvSpPr>
        <p:spPr>
          <a:xfrm>
            <a:off x="5824440" y="1477213"/>
            <a:ext cx="372533" cy="68357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rot="18797671">
            <a:off x="-49612" y="541505"/>
            <a:ext cx="1879927" cy="684148"/>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mazon Ember" panose="020B0603020204020204" pitchFamily="34" charset="0"/>
                <a:ea typeface="Amazon Ember" panose="020B0603020204020204" pitchFamily="34" charset="0"/>
                <a:cs typeface="Amazon Ember" panose="020B0603020204020204" pitchFamily="34" charset="0"/>
              </a:rPr>
              <a:t>Spark R</a:t>
            </a:r>
          </a:p>
        </p:txBody>
      </p:sp>
      <p:pic>
        <p:nvPicPr>
          <p:cNvPr id="18" name="Picture 17"/>
          <p:cNvPicPr>
            <a:picLocks noChangeAspect="1"/>
          </p:cNvPicPr>
          <p:nvPr/>
        </p:nvPicPr>
        <p:blipFill>
          <a:blip r:embed="rId9"/>
          <a:stretch>
            <a:fillRect/>
          </a:stretch>
        </p:blipFill>
        <p:spPr>
          <a:xfrm>
            <a:off x="5535667" y="434693"/>
            <a:ext cx="964828" cy="729232"/>
          </a:xfrm>
          <a:prstGeom prst="rect">
            <a:avLst/>
          </a:prstGeom>
        </p:spPr>
      </p:pic>
    </p:spTree>
    <p:extLst>
      <p:ext uri="{BB962C8B-B14F-4D97-AF65-F5344CB8AC3E}">
        <p14:creationId xmlns:p14="http://schemas.microsoft.com/office/powerpoint/2010/main" val="336174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361" y="4081112"/>
            <a:ext cx="10232720" cy="159137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Core</a:t>
            </a:r>
          </a:p>
        </p:txBody>
      </p:sp>
      <p:sp>
        <p:nvSpPr>
          <p:cNvPr id="3" name="Rectangle 2"/>
          <p:cNvSpPr/>
          <p:nvPr/>
        </p:nvSpPr>
        <p:spPr>
          <a:xfrm>
            <a:off x="975362" y="1360371"/>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SQL</a:t>
            </a:r>
          </a:p>
        </p:txBody>
      </p:sp>
      <p:sp>
        <p:nvSpPr>
          <p:cNvPr id="4" name="Rectangle 3"/>
          <p:cNvSpPr/>
          <p:nvPr/>
        </p:nvSpPr>
        <p:spPr>
          <a:xfrm>
            <a:off x="3065112" y="1360371"/>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Streaming</a:t>
            </a:r>
          </a:p>
        </p:txBody>
      </p:sp>
      <p:sp>
        <p:nvSpPr>
          <p:cNvPr id="5" name="Rectangle 4"/>
          <p:cNvSpPr/>
          <p:nvPr/>
        </p:nvSpPr>
        <p:spPr>
          <a:xfrm>
            <a:off x="5154863" y="1360370"/>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a:t>
            </a:r>
          </a:p>
        </p:txBody>
      </p:sp>
      <p:sp>
        <p:nvSpPr>
          <p:cNvPr id="6" name="Rectangle 5"/>
          <p:cNvSpPr/>
          <p:nvPr/>
        </p:nvSpPr>
        <p:spPr>
          <a:xfrm>
            <a:off x="7244614" y="1360370"/>
            <a:ext cx="1873717" cy="2412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MLlib</a:t>
            </a: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ML</a:t>
            </a:r>
          </a:p>
        </p:txBody>
      </p:sp>
      <p:sp>
        <p:nvSpPr>
          <p:cNvPr id="7" name="Rectangle 6"/>
          <p:cNvSpPr/>
          <p:nvPr/>
        </p:nvSpPr>
        <p:spPr>
          <a:xfrm>
            <a:off x="9334364" y="1360369"/>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 X</a:t>
            </a:r>
          </a:p>
        </p:txBody>
      </p:sp>
      <p:sp>
        <p:nvSpPr>
          <p:cNvPr id="8" name="Rectangle 7"/>
          <p:cNvSpPr/>
          <p:nvPr/>
        </p:nvSpPr>
        <p:spPr>
          <a:xfrm>
            <a:off x="975361" y="4081112"/>
            <a:ext cx="10232721" cy="1591376"/>
          </a:xfrm>
          <a:prstGeom prst="rect">
            <a:avLst/>
          </a:prstGeom>
          <a:solidFill>
            <a:schemeClr val="bg1">
              <a:lumMod val="6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9334364" y="1360371"/>
            <a:ext cx="1975317" cy="2412732"/>
          </a:xfrm>
          <a:prstGeom prst="rect">
            <a:avLst/>
          </a:prstGeom>
          <a:solidFill>
            <a:schemeClr val="bg1">
              <a:lumMod val="6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975362" y="1360369"/>
            <a:ext cx="6167652" cy="2412732"/>
          </a:xfrm>
          <a:prstGeom prst="rect">
            <a:avLst/>
          </a:prstGeom>
          <a:solidFill>
            <a:schemeClr val="bg1">
              <a:lumMod val="6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9329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8797671">
            <a:off x="-163634" y="605565"/>
            <a:ext cx="1960731" cy="622707"/>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ML</a:t>
            </a:r>
          </a:p>
        </p:txBody>
      </p:sp>
      <p:sp>
        <p:nvSpPr>
          <p:cNvPr id="21" name="Right Arrow 20"/>
          <p:cNvSpPr/>
          <p:nvPr/>
        </p:nvSpPr>
        <p:spPr>
          <a:xfrm rot="5400000">
            <a:off x="7753471" y="3193068"/>
            <a:ext cx="1044359" cy="281033"/>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2"/>
              </a:solidFill>
            </a:endParaRPr>
          </a:p>
        </p:txBody>
      </p:sp>
      <p:sp>
        <p:nvSpPr>
          <p:cNvPr id="22" name="TextBox 21"/>
          <p:cNvSpPr txBox="1"/>
          <p:nvPr/>
        </p:nvSpPr>
        <p:spPr>
          <a:xfrm>
            <a:off x="2844214" y="1728446"/>
            <a:ext cx="1027845" cy="318100"/>
          </a:xfrm>
          <a:prstGeom prst="rect">
            <a:avLst/>
          </a:prstGeom>
          <a:noFill/>
        </p:spPr>
        <p:txBody>
          <a:bodyPr wrap="none" rtlCol="0">
            <a:spAutoFit/>
          </a:bodyPr>
          <a:lstStyle/>
          <a:p>
            <a:r>
              <a:rPr lang="en-US" sz="1467">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 Prep</a:t>
            </a:r>
            <a:endParaRPr lang="en-US" sz="1467"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17" y="4130019"/>
            <a:ext cx="484673" cy="479840"/>
          </a:xfrm>
          <a:prstGeom prst="rect">
            <a:avLst/>
          </a:prstGeom>
        </p:spPr>
      </p:pic>
      <p:sp>
        <p:nvSpPr>
          <p:cNvPr id="4" name="Oval 3"/>
          <p:cNvSpPr/>
          <p:nvPr/>
        </p:nvSpPr>
        <p:spPr>
          <a:xfrm>
            <a:off x="9935992" y="3925581"/>
            <a:ext cx="1831245" cy="886927"/>
          </a:xfrm>
          <a:prstGeom prst="ellipse">
            <a:avLst/>
          </a:prstGeom>
          <a:solidFill>
            <a:schemeClr val="accent3">
              <a:lumMod val="7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33" dirty="0">
                <a:latin typeface="Amazon Ember" panose="020B0603020204020204" pitchFamily="34" charset="0"/>
                <a:ea typeface="Amazon Ember" panose="020B0603020204020204" pitchFamily="34" charset="0"/>
                <a:cs typeface="Amazon Ember" panose="020B0603020204020204" pitchFamily="34" charset="0"/>
              </a:rPr>
              <a:t>Prediction </a:t>
            </a:r>
          </a:p>
        </p:txBody>
      </p:sp>
      <p:sp>
        <p:nvSpPr>
          <p:cNvPr id="28" name="Right Arrow 27"/>
          <p:cNvSpPr/>
          <p:nvPr/>
        </p:nvSpPr>
        <p:spPr>
          <a:xfrm>
            <a:off x="5972493" y="1759886"/>
            <a:ext cx="1259771" cy="269817"/>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2"/>
              </a:solidFill>
            </a:endParaRPr>
          </a:p>
        </p:txBody>
      </p:sp>
      <p:sp>
        <p:nvSpPr>
          <p:cNvPr id="12" name="Rounded Rectangle 11"/>
          <p:cNvSpPr/>
          <p:nvPr/>
        </p:nvSpPr>
        <p:spPr>
          <a:xfrm>
            <a:off x="7632804" y="4059557"/>
            <a:ext cx="1356960" cy="618976"/>
          </a:xfrm>
          <a:prstGeom prst="roundRect">
            <a:avLst/>
          </a:prstGeom>
          <a:solidFill>
            <a:schemeClr val="accent6">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Model</a:t>
            </a:r>
          </a:p>
        </p:txBody>
      </p:sp>
      <p:sp>
        <p:nvSpPr>
          <p:cNvPr id="32" name="Right Arrow 31"/>
          <p:cNvSpPr/>
          <p:nvPr/>
        </p:nvSpPr>
        <p:spPr>
          <a:xfrm>
            <a:off x="2790524" y="1991122"/>
            <a:ext cx="1259771" cy="269817"/>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2"/>
              </a:solidFill>
            </a:endParaRPr>
          </a:p>
        </p:txBody>
      </p:sp>
      <p:sp>
        <p:nvSpPr>
          <p:cNvPr id="33" name="Right Arrow 32"/>
          <p:cNvSpPr/>
          <p:nvPr/>
        </p:nvSpPr>
        <p:spPr>
          <a:xfrm>
            <a:off x="5972493" y="2196157"/>
            <a:ext cx="1259771" cy="269817"/>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2"/>
              </a:solidFill>
            </a:endParaRPr>
          </a:p>
        </p:txBody>
      </p:sp>
      <p:sp>
        <p:nvSpPr>
          <p:cNvPr id="18" name="Rounded Rectangle 17"/>
          <p:cNvSpPr/>
          <p:nvPr/>
        </p:nvSpPr>
        <p:spPr>
          <a:xfrm>
            <a:off x="7720765" y="1722761"/>
            <a:ext cx="1269001" cy="31102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a:latin typeface="Amazon Ember" panose="020B0603020204020204" pitchFamily="34" charset="0"/>
                <a:ea typeface="Amazon Ember" panose="020B0603020204020204" pitchFamily="34" charset="0"/>
                <a:cs typeface="Amazon Ember" panose="020B0603020204020204" pitchFamily="34" charset="0"/>
              </a:rPr>
              <a:t>Train</a:t>
            </a:r>
            <a:endParaRPr lang="en-US" sz="2133"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ounded Rectangle 33"/>
          <p:cNvSpPr/>
          <p:nvPr/>
        </p:nvSpPr>
        <p:spPr>
          <a:xfrm>
            <a:off x="7720764" y="2179631"/>
            <a:ext cx="1269001" cy="31102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latin typeface="Amazon Ember" panose="020B0603020204020204" pitchFamily="34" charset="0"/>
                <a:ea typeface="Amazon Ember" panose="020B0603020204020204" pitchFamily="34" charset="0"/>
                <a:cs typeface="Amazon Ember" panose="020B0603020204020204" pitchFamily="34" charset="0"/>
              </a:rPr>
              <a:t>Test</a:t>
            </a:r>
          </a:p>
        </p:txBody>
      </p:sp>
      <p:sp>
        <p:nvSpPr>
          <p:cNvPr id="19" name="Rounded Rectangle 18"/>
          <p:cNvSpPr/>
          <p:nvPr/>
        </p:nvSpPr>
        <p:spPr>
          <a:xfrm>
            <a:off x="7426334" y="1574360"/>
            <a:ext cx="1861973" cy="1035937"/>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5" name="Right Arrow 34"/>
          <p:cNvSpPr/>
          <p:nvPr/>
        </p:nvSpPr>
        <p:spPr>
          <a:xfrm>
            <a:off x="5972493" y="4234137"/>
            <a:ext cx="1259771" cy="269817"/>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2"/>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98" y="1592170"/>
            <a:ext cx="941053" cy="931668"/>
          </a:xfrm>
          <a:prstGeom prst="rect">
            <a:avLst/>
          </a:prstGeom>
        </p:spPr>
      </p:pic>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010" y="4129124"/>
            <a:ext cx="484673" cy="479840"/>
          </a:xfrm>
          <a:prstGeom prst="rect">
            <a:avLst/>
          </a:prstGeom>
        </p:spPr>
      </p:pic>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404" y="4129124"/>
            <a:ext cx="484673" cy="479840"/>
          </a:xfrm>
          <a:prstGeom prst="rect">
            <a:avLst/>
          </a:prstGeom>
        </p:spPr>
      </p:pic>
      <p:sp>
        <p:nvSpPr>
          <p:cNvPr id="39" name="Right Arrow 38"/>
          <p:cNvSpPr/>
          <p:nvPr/>
        </p:nvSpPr>
        <p:spPr>
          <a:xfrm>
            <a:off x="9198812" y="4234136"/>
            <a:ext cx="616992" cy="26981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2"/>
              </a:solidFill>
            </a:endParaRPr>
          </a:p>
        </p:txBody>
      </p:sp>
      <p:sp>
        <p:nvSpPr>
          <p:cNvPr id="40" name="Rounded Rectangle 39"/>
          <p:cNvSpPr/>
          <p:nvPr/>
        </p:nvSpPr>
        <p:spPr>
          <a:xfrm>
            <a:off x="4444402" y="1748892"/>
            <a:ext cx="1229548" cy="618976"/>
          </a:xfrm>
          <a:prstGeom prst="roundRect">
            <a:avLst/>
          </a:prstGeom>
          <a:solidFill>
            <a:schemeClr val="accent6">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Split</a:t>
            </a:r>
          </a:p>
        </p:txBody>
      </p:sp>
      <p:sp>
        <p:nvSpPr>
          <p:cNvPr id="41" name="TextBox 40"/>
          <p:cNvSpPr txBox="1"/>
          <p:nvPr/>
        </p:nvSpPr>
        <p:spPr>
          <a:xfrm>
            <a:off x="6238946" y="1495163"/>
            <a:ext cx="582211" cy="318100"/>
          </a:xfrm>
          <a:prstGeom prst="rect">
            <a:avLst/>
          </a:prstGeom>
          <a:noFill/>
        </p:spPr>
        <p:txBody>
          <a:bodyPr wrap="none" rtlCol="0">
            <a:spAutoFit/>
          </a:bodyPr>
          <a:lstStyle/>
          <a:p>
            <a:r>
              <a:rPr lang="en-US" sz="1467">
                <a:solidFill>
                  <a:schemeClr val="bg1"/>
                </a:solidFill>
                <a:latin typeface="Amazon Ember" panose="020B0603020204020204" pitchFamily="34" charset="0"/>
                <a:ea typeface="Amazon Ember" panose="020B0603020204020204" pitchFamily="34" charset="0"/>
                <a:cs typeface="Amazon Ember" panose="020B0603020204020204" pitchFamily="34" charset="0"/>
              </a:rPr>
              <a:t>70%</a:t>
            </a:r>
            <a:endParaRPr lang="en-US" sz="1467"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TextBox 41"/>
          <p:cNvSpPr txBox="1"/>
          <p:nvPr/>
        </p:nvSpPr>
        <p:spPr>
          <a:xfrm>
            <a:off x="6239057" y="2349431"/>
            <a:ext cx="582211" cy="318100"/>
          </a:xfrm>
          <a:prstGeom prst="rect">
            <a:avLst/>
          </a:prstGeom>
          <a:noFill/>
        </p:spPr>
        <p:txBody>
          <a:bodyPr wrap="none" rtlCol="0">
            <a:spAutoFit/>
          </a:bodyPr>
          <a:lstStyle/>
          <a:p>
            <a:r>
              <a:rPr lang="en-US" sz="14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30%</a:t>
            </a:r>
          </a:p>
        </p:txBody>
      </p:sp>
      <p:sp>
        <p:nvSpPr>
          <p:cNvPr id="43" name="TextBox 42"/>
          <p:cNvSpPr txBox="1"/>
          <p:nvPr/>
        </p:nvSpPr>
        <p:spPr>
          <a:xfrm>
            <a:off x="4142199" y="4638100"/>
            <a:ext cx="1917513" cy="318100"/>
          </a:xfrm>
          <a:prstGeom prst="rect">
            <a:avLst/>
          </a:prstGeom>
          <a:noFill/>
        </p:spPr>
        <p:txBody>
          <a:bodyPr wrap="none" rtlCol="0">
            <a:spAutoFit/>
          </a:bodyPr>
          <a:lstStyle/>
          <a:p>
            <a:r>
              <a:rPr lang="en-US" sz="1467">
                <a:solidFill>
                  <a:schemeClr val="bg1"/>
                </a:solidFill>
                <a:latin typeface="Amazon Ember" panose="020B0603020204020204" pitchFamily="34" charset="0"/>
                <a:ea typeface="Amazon Ember" panose="020B0603020204020204" pitchFamily="34" charset="0"/>
                <a:cs typeface="Amazon Ember" panose="020B0603020204020204" pitchFamily="34" charset="0"/>
              </a:rPr>
              <a:t>Near Real-time Data</a:t>
            </a:r>
            <a:endParaRPr lang="en-US" sz="1467"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TextBox 43"/>
          <p:cNvSpPr txBox="1"/>
          <p:nvPr/>
        </p:nvSpPr>
        <p:spPr>
          <a:xfrm>
            <a:off x="1427809" y="2507096"/>
            <a:ext cx="1338828" cy="318100"/>
          </a:xfrm>
          <a:prstGeom prst="rect">
            <a:avLst/>
          </a:prstGeom>
          <a:noFill/>
        </p:spPr>
        <p:txBody>
          <a:bodyPr wrap="none" rtlCol="0">
            <a:spAutoFit/>
          </a:bodyPr>
          <a:lstStyle/>
          <a:p>
            <a:r>
              <a:rPr lang="en-US" sz="14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Training Data</a:t>
            </a:r>
          </a:p>
        </p:txBody>
      </p:sp>
      <p:sp>
        <p:nvSpPr>
          <p:cNvPr id="20" name="Rounded Rectangle 19"/>
          <p:cNvSpPr/>
          <p:nvPr/>
        </p:nvSpPr>
        <p:spPr>
          <a:xfrm>
            <a:off x="1156997" y="1231642"/>
            <a:ext cx="3072881" cy="1791477"/>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45" name="Group 44"/>
          <p:cNvGrpSpPr/>
          <p:nvPr/>
        </p:nvGrpSpPr>
        <p:grpSpPr>
          <a:xfrm>
            <a:off x="654525" y="2727646"/>
            <a:ext cx="892516" cy="468697"/>
            <a:chOff x="5469238" y="1263496"/>
            <a:chExt cx="669387" cy="351523"/>
          </a:xfrm>
        </p:grpSpPr>
        <p:sp>
          <p:nvSpPr>
            <p:cNvPr id="46" name="Rounded Rectangle 45"/>
            <p:cNvSpPr/>
            <p:nvPr/>
          </p:nvSpPr>
          <p:spPr>
            <a:xfrm>
              <a:off x="5469238" y="1263496"/>
              <a:ext cx="630929" cy="33665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47" name="Picture 46" descr="spark-project-head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333" y="1276742"/>
              <a:ext cx="540447" cy="243201"/>
            </a:xfrm>
            <a:prstGeom prst="rect">
              <a:avLst/>
            </a:prstGeom>
          </p:spPr>
        </p:pic>
        <p:sp>
          <p:nvSpPr>
            <p:cNvPr id="48" name="TextBox 47"/>
            <p:cNvSpPr txBox="1"/>
            <p:nvPr/>
          </p:nvSpPr>
          <p:spPr>
            <a:xfrm>
              <a:off x="5819788" y="1438095"/>
              <a:ext cx="318837" cy="176924"/>
            </a:xfrm>
            <a:prstGeom prst="rect">
              <a:avLst/>
            </a:prstGeom>
            <a:noFill/>
          </p:spPr>
          <p:txBody>
            <a:bodyPr wrap="none" rtlCol="0">
              <a:spAutoFit/>
            </a:bodyPr>
            <a:lstStyle/>
            <a:p>
              <a:pPr algn="ctr"/>
              <a:r>
                <a:rPr lang="en-US" sz="933" dirty="0">
                  <a:solidFill>
                    <a:schemeClr val="bg1">
                      <a:lumMod val="50000"/>
                    </a:schemeClr>
                  </a:solidFill>
                </a:rPr>
                <a:t>SQL</a:t>
              </a:r>
              <a:endParaRPr lang="en-US" sz="1200" dirty="0">
                <a:solidFill>
                  <a:schemeClr val="bg1">
                    <a:lumMod val="50000"/>
                  </a:schemeClr>
                </a:solidFill>
              </a:endParaRPr>
            </a:p>
          </p:txBody>
        </p:sp>
      </p:grpSp>
      <p:sp>
        <p:nvSpPr>
          <p:cNvPr id="49" name="Rounded Rectangle 48"/>
          <p:cNvSpPr/>
          <p:nvPr/>
        </p:nvSpPr>
        <p:spPr>
          <a:xfrm>
            <a:off x="4271105" y="1251584"/>
            <a:ext cx="5382969" cy="1791477"/>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5" name="Rounded Rectangle 54"/>
          <p:cNvSpPr/>
          <p:nvPr/>
        </p:nvSpPr>
        <p:spPr>
          <a:xfrm>
            <a:off x="7348906" y="3640411"/>
            <a:ext cx="4581836" cy="1791477"/>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4" name="Group 53"/>
          <p:cNvGrpSpPr/>
          <p:nvPr/>
        </p:nvGrpSpPr>
        <p:grpSpPr>
          <a:xfrm>
            <a:off x="8783211" y="2959565"/>
            <a:ext cx="1155666" cy="750206"/>
            <a:chOff x="7012700" y="1935551"/>
            <a:chExt cx="630929" cy="336653"/>
          </a:xfrm>
        </p:grpSpPr>
        <p:sp>
          <p:nvSpPr>
            <p:cNvPr id="51" name="Rounded Rectangle 50"/>
            <p:cNvSpPr/>
            <p:nvPr/>
          </p:nvSpPr>
          <p:spPr>
            <a:xfrm>
              <a:off x="7012700" y="1935551"/>
              <a:ext cx="630929" cy="33665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52" name="Picture 51" descr="spark-project-head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795" y="1948797"/>
              <a:ext cx="540447" cy="243201"/>
            </a:xfrm>
            <a:prstGeom prst="rect">
              <a:avLst/>
            </a:prstGeom>
          </p:spPr>
        </p:pic>
        <p:sp>
          <p:nvSpPr>
            <p:cNvPr id="53" name="TextBox 52"/>
            <p:cNvSpPr txBox="1"/>
            <p:nvPr/>
          </p:nvSpPr>
          <p:spPr>
            <a:xfrm>
              <a:off x="7407500" y="2110150"/>
              <a:ext cx="230339" cy="133482"/>
            </a:xfrm>
            <a:prstGeom prst="rect">
              <a:avLst/>
            </a:prstGeom>
            <a:noFill/>
          </p:spPr>
          <p:txBody>
            <a:bodyPr wrap="none" rtlCol="0">
              <a:spAutoFit/>
            </a:bodyPr>
            <a:lstStyle/>
            <a:p>
              <a:pPr algn="ctr"/>
              <a:r>
                <a:rPr lang="en-US" sz="1333" dirty="0">
                  <a:solidFill>
                    <a:schemeClr val="bg1">
                      <a:lumMod val="50000"/>
                    </a:schemeClr>
                  </a:solidFill>
                </a:rPr>
                <a:t>ML</a:t>
              </a:r>
              <a:endParaRPr lang="en-US" sz="1200" dirty="0">
                <a:solidFill>
                  <a:schemeClr val="bg1">
                    <a:lumMod val="50000"/>
                  </a:schemeClr>
                </a:solidFill>
              </a:endParaRPr>
            </a:p>
          </p:txBody>
        </p:sp>
      </p:grpSp>
      <p:sp>
        <p:nvSpPr>
          <p:cNvPr id="56" name="Rounded Rectangle 55"/>
          <p:cNvSpPr/>
          <p:nvPr/>
        </p:nvSpPr>
        <p:spPr>
          <a:xfrm>
            <a:off x="3949677" y="3640411"/>
            <a:ext cx="3316083" cy="1791477"/>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6" name="Group 5"/>
          <p:cNvGrpSpPr/>
          <p:nvPr/>
        </p:nvGrpSpPr>
        <p:grpSpPr>
          <a:xfrm>
            <a:off x="3652044" y="5090372"/>
            <a:ext cx="1155667" cy="683033"/>
            <a:chOff x="6148859" y="1255961"/>
            <a:chExt cx="636245" cy="342086"/>
          </a:xfrm>
        </p:grpSpPr>
        <p:sp>
          <p:nvSpPr>
            <p:cNvPr id="7" name="Rounded Rectangle 6"/>
            <p:cNvSpPr/>
            <p:nvPr/>
          </p:nvSpPr>
          <p:spPr>
            <a:xfrm>
              <a:off x="6148859" y="1261394"/>
              <a:ext cx="630929" cy="33665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8" name="Picture 7" descr="spark-stream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374" y="1255961"/>
              <a:ext cx="634730" cy="342085"/>
            </a:xfrm>
            <a:prstGeom prst="rect">
              <a:avLst/>
            </a:prstGeom>
          </p:spPr>
        </p:pic>
      </p:grpSp>
    </p:spTree>
    <p:extLst>
      <p:ext uri="{BB962C8B-B14F-4D97-AF65-F5344CB8AC3E}">
        <p14:creationId xmlns:p14="http://schemas.microsoft.com/office/powerpoint/2010/main" val="252956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par>
                                <p:cTn id="63" presetID="10"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500"/>
                                        <p:tgtEl>
                                          <p:spTgt spid="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500"/>
                                        <p:tgtEl>
                                          <p:spTgt spid="56"/>
                                        </p:tgtEl>
                                      </p:cBhvr>
                                    </p:animEffect>
                                  </p:childTnLst>
                                </p:cTn>
                              </p:par>
                              <p:par>
                                <p:cTn id="104" presetID="10" presetClass="entr" presetSubtype="0" fill="hold" nodeType="with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fade">
                                      <p:cBhvr>
                                        <p:cTn id="10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4" grpId="0" animBg="1"/>
      <p:bldP spid="28" grpId="0" animBg="1"/>
      <p:bldP spid="12" grpId="0" animBg="1"/>
      <p:bldP spid="32" grpId="0" animBg="1"/>
      <p:bldP spid="33" grpId="0" animBg="1"/>
      <p:bldP spid="18" grpId="0" animBg="1"/>
      <p:bldP spid="34" grpId="0" animBg="1"/>
      <p:bldP spid="19" grpId="0" animBg="1"/>
      <p:bldP spid="35" grpId="0" animBg="1"/>
      <p:bldP spid="39" grpId="0" animBg="1"/>
      <p:bldP spid="40" grpId="0" animBg="1"/>
      <p:bldP spid="41" grpId="0"/>
      <p:bldP spid="42" grpId="0"/>
      <p:bldP spid="43" grpId="0"/>
      <p:bldP spid="44" grpId="0"/>
      <p:bldP spid="20" grpId="0" animBg="1"/>
      <p:bldP spid="49" grpId="0" animBg="1"/>
      <p:bldP spid="55" grpId="0"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0290" y="3885169"/>
            <a:ext cx="10232720" cy="159137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Core</a:t>
            </a:r>
          </a:p>
        </p:txBody>
      </p:sp>
      <p:sp>
        <p:nvSpPr>
          <p:cNvPr id="3" name="Rectangle 2"/>
          <p:cNvSpPr/>
          <p:nvPr/>
        </p:nvSpPr>
        <p:spPr>
          <a:xfrm>
            <a:off x="1220290" y="1164426"/>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SQL</a:t>
            </a:r>
          </a:p>
        </p:txBody>
      </p:sp>
      <p:sp>
        <p:nvSpPr>
          <p:cNvPr id="4" name="Rectangle 3"/>
          <p:cNvSpPr/>
          <p:nvPr/>
        </p:nvSpPr>
        <p:spPr>
          <a:xfrm>
            <a:off x="3310041" y="1164428"/>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Streaming</a:t>
            </a:r>
          </a:p>
        </p:txBody>
      </p:sp>
      <p:sp>
        <p:nvSpPr>
          <p:cNvPr id="5" name="Rectangle 4"/>
          <p:cNvSpPr/>
          <p:nvPr/>
        </p:nvSpPr>
        <p:spPr>
          <a:xfrm>
            <a:off x="5399792" y="1164427"/>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a:t>
            </a:r>
          </a:p>
        </p:txBody>
      </p:sp>
      <p:sp>
        <p:nvSpPr>
          <p:cNvPr id="6" name="Rectangle 5"/>
          <p:cNvSpPr/>
          <p:nvPr/>
        </p:nvSpPr>
        <p:spPr>
          <a:xfrm>
            <a:off x="7489543" y="1164427"/>
            <a:ext cx="1873717" cy="241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ML</a:t>
            </a:r>
          </a:p>
        </p:txBody>
      </p:sp>
      <p:sp>
        <p:nvSpPr>
          <p:cNvPr id="7" name="Rectangle 6"/>
          <p:cNvSpPr/>
          <p:nvPr/>
        </p:nvSpPr>
        <p:spPr>
          <a:xfrm>
            <a:off x="9579293" y="1164426"/>
            <a:ext cx="1873717" cy="2412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 X</a:t>
            </a:r>
          </a:p>
        </p:txBody>
      </p:sp>
      <p:sp>
        <p:nvSpPr>
          <p:cNvPr id="9" name="Rectangle 8"/>
          <p:cNvSpPr/>
          <p:nvPr/>
        </p:nvSpPr>
        <p:spPr>
          <a:xfrm>
            <a:off x="1220290" y="1164426"/>
            <a:ext cx="8142971" cy="2412732"/>
          </a:xfrm>
          <a:prstGeom prst="rect">
            <a:avLst/>
          </a:prstGeom>
          <a:solidFill>
            <a:schemeClr val="bg1">
              <a:lumMod val="6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a:extLst>
              <a:ext uri="{FF2B5EF4-FFF2-40B4-BE49-F238E27FC236}">
                <a16:creationId xmlns:a16="http://schemas.microsoft.com/office/drawing/2014/main" id="{DEBEF369-0A09-354E-A85D-7413129DFDA8}"/>
              </a:ext>
            </a:extLst>
          </p:cNvPr>
          <p:cNvSpPr/>
          <p:nvPr/>
        </p:nvSpPr>
        <p:spPr>
          <a:xfrm>
            <a:off x="1220290" y="3885169"/>
            <a:ext cx="10232720" cy="1591376"/>
          </a:xfrm>
          <a:prstGeom prst="rect">
            <a:avLst/>
          </a:prstGeom>
          <a:solidFill>
            <a:schemeClr val="bg1">
              <a:lumMod val="6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52404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8797671">
            <a:off x="-119103" y="586207"/>
            <a:ext cx="1924888" cy="661476"/>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mazon Ember" panose="020B0603020204020204" pitchFamily="34" charset="0"/>
                <a:ea typeface="Amazon Ember" panose="020B0603020204020204" pitchFamily="34" charset="0"/>
                <a:cs typeface="Amazon Ember" panose="020B0603020204020204" pitchFamily="34" charset="0"/>
              </a:rPr>
              <a:t>Graph X</a:t>
            </a:r>
          </a:p>
        </p:txBody>
      </p:sp>
      <p:sp>
        <p:nvSpPr>
          <p:cNvPr id="3" name="Oval 2"/>
          <p:cNvSpPr/>
          <p:nvPr/>
        </p:nvSpPr>
        <p:spPr>
          <a:xfrm>
            <a:off x="5934269" y="1040503"/>
            <a:ext cx="771331" cy="803749"/>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a:t>
            </a:r>
          </a:p>
        </p:txBody>
      </p:sp>
      <p:sp>
        <p:nvSpPr>
          <p:cNvPr id="5" name="Oval 4"/>
          <p:cNvSpPr/>
          <p:nvPr/>
        </p:nvSpPr>
        <p:spPr>
          <a:xfrm>
            <a:off x="8961535" y="1040503"/>
            <a:ext cx="771331" cy="803749"/>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B</a:t>
            </a:r>
          </a:p>
        </p:txBody>
      </p:sp>
      <p:cxnSp>
        <p:nvCxnSpPr>
          <p:cNvPr id="7" name="Straight Connector 6"/>
          <p:cNvCxnSpPr>
            <a:stCxn id="3" idx="6"/>
            <a:endCxn id="5" idx="2"/>
          </p:cNvCxnSpPr>
          <p:nvPr/>
        </p:nvCxnSpPr>
        <p:spPr>
          <a:xfrm>
            <a:off x="6705601" y="1442377"/>
            <a:ext cx="225593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7775509" y="3172030"/>
            <a:ext cx="771331" cy="803749"/>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C</a:t>
            </a:r>
          </a:p>
        </p:txBody>
      </p:sp>
      <p:sp>
        <p:nvSpPr>
          <p:cNvPr id="9" name="Oval 8"/>
          <p:cNvSpPr/>
          <p:nvPr/>
        </p:nvSpPr>
        <p:spPr>
          <a:xfrm>
            <a:off x="9907036" y="3172030"/>
            <a:ext cx="771331" cy="803749"/>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D</a:t>
            </a:r>
          </a:p>
        </p:txBody>
      </p:sp>
      <p:cxnSp>
        <p:nvCxnSpPr>
          <p:cNvPr id="10" name="Straight Connector 9"/>
          <p:cNvCxnSpPr>
            <a:stCxn id="5" idx="4"/>
            <a:endCxn id="9" idx="0"/>
          </p:cNvCxnSpPr>
          <p:nvPr/>
        </p:nvCxnSpPr>
        <p:spPr>
          <a:xfrm>
            <a:off x="9347200" y="1844253"/>
            <a:ext cx="945501" cy="1327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5" idx="4"/>
            <a:endCxn id="8" idx="0"/>
          </p:cNvCxnSpPr>
          <p:nvPr/>
        </p:nvCxnSpPr>
        <p:spPr>
          <a:xfrm flipH="1">
            <a:off x="8161176" y="1844253"/>
            <a:ext cx="1186025" cy="1327777"/>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91083" y="1040503"/>
            <a:ext cx="1242648" cy="318100"/>
          </a:xfrm>
          <a:prstGeom prst="rect">
            <a:avLst/>
          </a:prstGeom>
          <a:noFill/>
        </p:spPr>
        <p:txBody>
          <a:bodyPr wrap="none" rtlCol="0">
            <a:spAutoFit/>
          </a:bodyPr>
          <a:lstStyle/>
          <a:p>
            <a:r>
              <a:rPr lang="en-US" sz="1467">
                <a:solidFill>
                  <a:schemeClr val="bg1"/>
                </a:solidFill>
                <a:latin typeface="Amazon Ember" panose="020B0603020204020204" pitchFamily="34" charset="0"/>
                <a:ea typeface="Amazon Ember" panose="020B0603020204020204" pitchFamily="34" charset="0"/>
                <a:cs typeface="Amazon Ember" panose="020B0603020204020204" pitchFamily="34" charset="0"/>
              </a:rPr>
              <a:t>Relationship</a:t>
            </a:r>
            <a:endParaRPr lang="en-US" sz="1467"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658106730"/>
              </p:ext>
            </p:extLst>
          </p:nvPr>
        </p:nvGraphicFramePr>
        <p:xfrm>
          <a:off x="568127" y="3172029"/>
          <a:ext cx="5847186" cy="2804160"/>
        </p:xfrm>
        <a:graphic>
          <a:graphicData uri="http://schemas.openxmlformats.org/drawingml/2006/table">
            <a:tbl>
              <a:tblPr firstRow="1" bandRow="1">
                <a:tableStyleId>{5C22544A-7EE6-4342-B048-85BDC9FD1C3A}</a:tableStyleId>
              </a:tblPr>
              <a:tblGrid>
                <a:gridCol w="2923593">
                  <a:extLst>
                    <a:ext uri="{9D8B030D-6E8A-4147-A177-3AD203B41FA5}">
                      <a16:colId xmlns:a16="http://schemas.microsoft.com/office/drawing/2014/main" val="20000"/>
                    </a:ext>
                  </a:extLst>
                </a:gridCol>
                <a:gridCol w="2923593">
                  <a:extLst>
                    <a:ext uri="{9D8B030D-6E8A-4147-A177-3AD203B41FA5}">
                      <a16:colId xmlns:a16="http://schemas.microsoft.com/office/drawing/2014/main" val="20001"/>
                    </a:ext>
                  </a:extLst>
                </a:gridCol>
              </a:tblGrid>
              <a:tr h="1584960">
                <a:tc>
                  <a:txBody>
                    <a:bodyPr/>
                    <a:lstStyle/>
                    <a:p>
                      <a:pPr algn="ct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 Databases</a:t>
                      </a:r>
                    </a:p>
                    <a:p>
                      <a:pPr algn="ct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(OLTP)</a:t>
                      </a:r>
                    </a:p>
                  </a:txBody>
                  <a:tcPr marL="121920" marR="121920" marT="60960" marB="60960"/>
                </a:tc>
                <a:tc>
                  <a:txBody>
                    <a:bodyPr/>
                    <a:lstStyle/>
                    <a:p>
                      <a:pPr algn="ct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 Processors</a:t>
                      </a:r>
                    </a:p>
                    <a:p>
                      <a:pPr algn="ct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(OLAP)</a:t>
                      </a:r>
                    </a:p>
                  </a:txBody>
                  <a:tcPr marL="121920" marR="121920" marT="60960" marB="60960"/>
                </a:tc>
                <a:extLst>
                  <a:ext uri="{0D108BD9-81ED-4DB2-BD59-A6C34878D82A}">
                    <a16:rowId xmlns:a16="http://schemas.microsoft.com/office/drawing/2014/main" val="10000"/>
                  </a:ext>
                </a:extLst>
              </a:tr>
              <a:tr h="609600">
                <a:tc>
                  <a:txBody>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Neo4J</a:t>
                      </a:r>
                    </a:p>
                  </a:txBody>
                  <a:tcPr marL="121920" marR="121920" marT="60960" marB="60960"/>
                </a:tc>
                <a:tc>
                  <a:txBody>
                    <a:bodyPr/>
                    <a:lstStyle/>
                    <a:p>
                      <a:r>
                        <a:rPr lang="en-US" sz="3200" dirty="0" err="1">
                          <a:latin typeface="Amazon Ember" panose="020B0603020204020204" pitchFamily="34" charset="0"/>
                          <a:ea typeface="Amazon Ember" panose="020B0603020204020204" pitchFamily="34" charset="0"/>
                          <a:cs typeface="Amazon Ember" panose="020B0603020204020204" pitchFamily="34" charset="0"/>
                        </a:rPr>
                        <a:t>GraphX</a:t>
                      </a:r>
                      <a:endParaRPr lang="en-US" sz="320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1"/>
                  </a:ext>
                </a:extLst>
              </a:tr>
              <a:tr h="609600">
                <a:tc>
                  <a:txBody>
                    <a:bodyPr/>
                    <a:lstStyle/>
                    <a:p>
                      <a:r>
                        <a:rPr lang="en-US" sz="3200" dirty="0" err="1">
                          <a:latin typeface="Amazon Ember" panose="020B0603020204020204" pitchFamily="34" charset="0"/>
                          <a:ea typeface="Amazon Ember" panose="020B0603020204020204" pitchFamily="34" charset="0"/>
                          <a:cs typeface="Amazon Ember" panose="020B0603020204020204" pitchFamily="34" charset="0"/>
                        </a:rPr>
                        <a:t>OrientDB</a:t>
                      </a:r>
                      <a:endParaRPr lang="en-US" sz="320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tc>
                  <a:txBody>
                    <a:bodyPr/>
                    <a:lstStyle/>
                    <a:p>
                      <a:r>
                        <a:rPr lang="en-US" sz="3200" dirty="0" err="1">
                          <a:latin typeface="Amazon Ember" panose="020B0603020204020204" pitchFamily="34" charset="0"/>
                          <a:ea typeface="Amazon Ember" panose="020B0603020204020204" pitchFamily="34" charset="0"/>
                          <a:cs typeface="Amazon Ember" panose="020B0603020204020204" pitchFamily="34" charset="0"/>
                        </a:rPr>
                        <a:t>Giraph</a:t>
                      </a:r>
                      <a:endParaRPr lang="en-US" sz="320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2"/>
                  </a:ext>
                </a:extLst>
              </a:tr>
            </a:tbl>
          </a:graphicData>
        </a:graphic>
      </p:graphicFrame>
      <p:sp>
        <p:nvSpPr>
          <p:cNvPr id="18" name="Oval 17"/>
          <p:cNvSpPr/>
          <p:nvPr/>
        </p:nvSpPr>
        <p:spPr>
          <a:xfrm>
            <a:off x="9923331" y="4901682"/>
            <a:ext cx="771331" cy="803749"/>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E</a:t>
            </a:r>
          </a:p>
        </p:txBody>
      </p:sp>
      <p:cxnSp>
        <p:nvCxnSpPr>
          <p:cNvPr id="19" name="Straight Connector 18"/>
          <p:cNvCxnSpPr>
            <a:endCxn id="18" idx="0"/>
          </p:cNvCxnSpPr>
          <p:nvPr/>
        </p:nvCxnSpPr>
        <p:spPr>
          <a:xfrm>
            <a:off x="10292702" y="3975779"/>
            <a:ext cx="16295" cy="92590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8" idx="2"/>
          </p:cNvCxnSpPr>
          <p:nvPr/>
        </p:nvCxnSpPr>
        <p:spPr>
          <a:xfrm>
            <a:off x="8153027" y="3975780"/>
            <a:ext cx="1770304" cy="13277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88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A658-8C7C-4E43-A0DC-8F2DEDC906FC}"/>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AA17FE54-14DA-5D46-8314-62A30A139B31}"/>
              </a:ext>
            </a:extLst>
          </p:cNvPr>
          <p:cNvSpPr>
            <a:spLocks noGrp="1"/>
          </p:cNvSpPr>
          <p:nvPr>
            <p:ph idx="1"/>
          </p:nvPr>
        </p:nvSpPr>
        <p:spPr/>
        <p:txBody>
          <a:bodyPr/>
          <a:lstStyle/>
          <a:p>
            <a:r>
              <a:rPr lang="en-US" dirty="0"/>
              <a:t>Introduction to Apache Spark</a:t>
            </a:r>
          </a:p>
          <a:p>
            <a:r>
              <a:rPr lang="en-US" dirty="0"/>
              <a:t>Spark on Amazon EMR</a:t>
            </a:r>
          </a:p>
          <a:p>
            <a:r>
              <a:rPr lang="en-US" dirty="0"/>
              <a:t>Tuning best practices</a:t>
            </a:r>
          </a:p>
          <a:p>
            <a:endParaRPr lang="en-US" dirty="0"/>
          </a:p>
          <a:p>
            <a:endParaRPr lang="en-US" dirty="0"/>
          </a:p>
        </p:txBody>
      </p:sp>
    </p:spTree>
    <p:extLst>
      <p:ext uri="{BB962C8B-B14F-4D97-AF65-F5344CB8AC3E}">
        <p14:creationId xmlns:p14="http://schemas.microsoft.com/office/powerpoint/2010/main" val="914970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FD25-183F-2748-AABC-CFCDD709C80F}"/>
              </a:ext>
            </a:extLst>
          </p:cNvPr>
          <p:cNvSpPr>
            <a:spLocks noGrp="1"/>
          </p:cNvSpPr>
          <p:nvPr>
            <p:ph type="title"/>
          </p:nvPr>
        </p:nvSpPr>
        <p:spPr/>
        <p:txBody>
          <a:bodyPr/>
          <a:lstStyle/>
          <a:p>
            <a:r>
              <a:rPr lang="en-US" dirty="0"/>
              <a:t>Apache Spark on Amazon EMR</a:t>
            </a:r>
          </a:p>
        </p:txBody>
      </p:sp>
    </p:spTree>
    <p:extLst>
      <p:ext uri="{BB962C8B-B14F-4D97-AF65-F5344CB8AC3E}">
        <p14:creationId xmlns:p14="http://schemas.microsoft.com/office/powerpoint/2010/main" val="301239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19CD1-973B-A74A-B011-80DB26500CA6}"/>
              </a:ext>
            </a:extLst>
          </p:cNvPr>
          <p:cNvSpPr>
            <a:spLocks noGrp="1"/>
          </p:cNvSpPr>
          <p:nvPr>
            <p:ph type="title"/>
          </p:nvPr>
        </p:nvSpPr>
        <p:spPr/>
        <p:txBody>
          <a:bodyPr/>
          <a:lstStyle/>
          <a:p>
            <a:r>
              <a:rPr lang="en-US" dirty="0"/>
              <a:t>Launching a cluster with Spark</a:t>
            </a:r>
          </a:p>
        </p:txBody>
      </p:sp>
      <p:sp>
        <p:nvSpPr>
          <p:cNvPr id="4" name="Content Placeholder 3">
            <a:extLst>
              <a:ext uri="{FF2B5EF4-FFF2-40B4-BE49-F238E27FC236}">
                <a16:creationId xmlns:a16="http://schemas.microsoft.com/office/drawing/2014/main" id="{3F0D609F-A26B-964D-8DB2-A181E0E9A038}"/>
              </a:ext>
            </a:extLst>
          </p:cNvPr>
          <p:cNvSpPr>
            <a:spLocks noGrp="1"/>
          </p:cNvSpPr>
          <p:nvPr>
            <p:ph sz="quarter" idx="11"/>
          </p:nvPr>
        </p:nvSpPr>
        <p:spPr/>
        <p:txBody>
          <a:bodyPr/>
          <a:lstStyle/>
          <a:p>
            <a:r>
              <a:rPr lang="en-US" dirty="0">
                <a:solidFill>
                  <a:schemeClr val="bg1"/>
                </a:solidFill>
              </a:rPr>
              <a:t>// CLI</a:t>
            </a:r>
          </a:p>
          <a:p>
            <a:r>
              <a:rPr lang="en-US" dirty="0" err="1">
                <a:solidFill>
                  <a:schemeClr val="bg1"/>
                </a:solidFill>
              </a:rPr>
              <a:t>aws</a:t>
            </a:r>
            <a:r>
              <a:rPr lang="en-US" dirty="0">
                <a:solidFill>
                  <a:schemeClr val="bg1"/>
                </a:solidFill>
              </a:rPr>
              <a:t> </a:t>
            </a:r>
            <a:r>
              <a:rPr lang="en-US" dirty="0" err="1">
                <a:solidFill>
                  <a:schemeClr val="bg1"/>
                </a:solidFill>
              </a:rPr>
              <a:t>emr</a:t>
            </a:r>
            <a:r>
              <a:rPr lang="en-US" dirty="0">
                <a:solidFill>
                  <a:schemeClr val="bg1"/>
                </a:solidFill>
              </a:rPr>
              <a:t> create-cluster --name "Spark cluster" --release-label emr-5.16.0 --applications Name=Spark \ --ec2-attributes </a:t>
            </a:r>
            <a:r>
              <a:rPr lang="en-US" dirty="0" err="1">
                <a:solidFill>
                  <a:schemeClr val="bg1"/>
                </a:solidFill>
              </a:rPr>
              <a:t>KeyName</a:t>
            </a:r>
            <a:r>
              <a:rPr lang="en-US" dirty="0">
                <a:solidFill>
                  <a:schemeClr val="bg1"/>
                </a:solidFill>
              </a:rPr>
              <a:t>=</a:t>
            </a:r>
            <a:r>
              <a:rPr lang="en-US" dirty="0" err="1">
                <a:solidFill>
                  <a:schemeClr val="bg1"/>
                </a:solidFill>
              </a:rPr>
              <a:t>myKey</a:t>
            </a:r>
            <a:r>
              <a:rPr lang="en-US" dirty="0">
                <a:solidFill>
                  <a:schemeClr val="bg1"/>
                </a:solidFill>
              </a:rPr>
              <a:t> --instance-type m4.large --instance-count 3 --use-default-roles</a:t>
            </a:r>
          </a:p>
          <a:p>
            <a:endParaRPr lang="en-US" dirty="0">
              <a:solidFill>
                <a:schemeClr val="bg1"/>
              </a:solidFill>
            </a:endParaRPr>
          </a:p>
          <a:p>
            <a:r>
              <a:rPr lang="en-US" dirty="0">
                <a:solidFill>
                  <a:schemeClr val="bg1"/>
                </a:solidFill>
              </a:rPr>
              <a:t>// SDK</a:t>
            </a:r>
          </a:p>
          <a:p>
            <a:r>
              <a:rPr lang="en-US" dirty="0" err="1">
                <a:solidFill>
                  <a:schemeClr val="bg1"/>
                </a:solidFill>
              </a:rPr>
              <a:t>AmazonElasticMapReduceClient</a:t>
            </a:r>
            <a:r>
              <a:rPr lang="en-US" dirty="0">
                <a:solidFill>
                  <a:schemeClr val="bg1"/>
                </a:solidFill>
              </a:rPr>
              <a:t> </a:t>
            </a:r>
            <a:r>
              <a:rPr lang="en-US" dirty="0" err="1">
                <a:solidFill>
                  <a:schemeClr val="bg1"/>
                </a:solidFill>
              </a:rPr>
              <a:t>emr</a:t>
            </a:r>
            <a:r>
              <a:rPr lang="en-US" dirty="0">
                <a:solidFill>
                  <a:schemeClr val="bg1"/>
                </a:solidFill>
              </a:rPr>
              <a:t> = new </a:t>
            </a:r>
            <a:r>
              <a:rPr lang="en-US" dirty="0" err="1">
                <a:solidFill>
                  <a:schemeClr val="bg1"/>
                </a:solidFill>
              </a:rPr>
              <a:t>AmazonElasticMapReduceClient</a:t>
            </a:r>
            <a:r>
              <a:rPr lang="en-US" dirty="0">
                <a:solidFill>
                  <a:schemeClr val="bg1"/>
                </a:solidFill>
              </a:rPr>
              <a:t>(credentials); </a:t>
            </a:r>
          </a:p>
          <a:p>
            <a:r>
              <a:rPr lang="en-US" dirty="0">
                <a:solidFill>
                  <a:schemeClr val="bg1"/>
                </a:solidFill>
              </a:rPr>
              <a:t>Application </a:t>
            </a:r>
            <a:r>
              <a:rPr lang="en-US" dirty="0" err="1">
                <a:solidFill>
                  <a:schemeClr val="bg1"/>
                </a:solidFill>
              </a:rPr>
              <a:t>sparkApp</a:t>
            </a:r>
            <a:r>
              <a:rPr lang="en-US" dirty="0">
                <a:solidFill>
                  <a:schemeClr val="bg1"/>
                </a:solidFill>
              </a:rPr>
              <a:t> = new Application().</a:t>
            </a:r>
            <a:r>
              <a:rPr lang="en-US" dirty="0" err="1">
                <a:solidFill>
                  <a:schemeClr val="bg1"/>
                </a:solidFill>
              </a:rPr>
              <a:t>withName</a:t>
            </a:r>
            <a:r>
              <a:rPr lang="en-US" dirty="0">
                <a:solidFill>
                  <a:schemeClr val="bg1"/>
                </a:solidFill>
              </a:rPr>
              <a:t>("Spark"); </a:t>
            </a:r>
          </a:p>
          <a:p>
            <a:r>
              <a:rPr lang="en-US" dirty="0">
                <a:solidFill>
                  <a:schemeClr val="bg1"/>
                </a:solidFill>
              </a:rPr>
              <a:t>Applications </a:t>
            </a:r>
            <a:r>
              <a:rPr lang="en-US" dirty="0" err="1">
                <a:solidFill>
                  <a:schemeClr val="bg1"/>
                </a:solidFill>
              </a:rPr>
              <a:t>myApps</a:t>
            </a:r>
            <a:r>
              <a:rPr lang="en-US" dirty="0">
                <a:solidFill>
                  <a:schemeClr val="bg1"/>
                </a:solidFill>
              </a:rPr>
              <a:t> = new Applications(); </a:t>
            </a:r>
          </a:p>
          <a:p>
            <a:r>
              <a:rPr lang="en-US" dirty="0" err="1">
                <a:solidFill>
                  <a:schemeClr val="bg1"/>
                </a:solidFill>
              </a:rPr>
              <a:t>myApps.add</a:t>
            </a:r>
            <a:r>
              <a:rPr lang="en-US" dirty="0">
                <a:solidFill>
                  <a:schemeClr val="bg1"/>
                </a:solidFill>
              </a:rPr>
              <a:t>(</a:t>
            </a:r>
            <a:r>
              <a:rPr lang="en-US" dirty="0" err="1">
                <a:solidFill>
                  <a:schemeClr val="bg1"/>
                </a:solidFill>
              </a:rPr>
              <a:t>sparkApp</a:t>
            </a:r>
            <a:r>
              <a:rPr lang="en-US" dirty="0">
                <a:solidFill>
                  <a:schemeClr val="bg1"/>
                </a:solidFill>
              </a:rPr>
              <a:t>);</a:t>
            </a:r>
          </a:p>
          <a:p>
            <a:r>
              <a:rPr lang="en-US" dirty="0" err="1">
                <a:solidFill>
                  <a:schemeClr val="bg1"/>
                </a:solidFill>
              </a:rPr>
              <a:t>RunJobFlowRequest</a:t>
            </a:r>
            <a:r>
              <a:rPr lang="en-US" dirty="0">
                <a:solidFill>
                  <a:schemeClr val="bg1"/>
                </a:solidFill>
              </a:rPr>
              <a:t> request = new </a:t>
            </a:r>
            <a:r>
              <a:rPr lang="en-US" dirty="0" err="1">
                <a:solidFill>
                  <a:schemeClr val="bg1"/>
                </a:solidFill>
              </a:rPr>
              <a:t>RunJobFlowRequest</a:t>
            </a:r>
            <a:r>
              <a:rPr lang="en-US" dirty="0">
                <a:solidFill>
                  <a:schemeClr val="bg1"/>
                </a:solidFill>
              </a:rPr>
              <a:t>().</a:t>
            </a:r>
            <a:r>
              <a:rPr lang="en-US" dirty="0" err="1">
                <a:solidFill>
                  <a:schemeClr val="bg1"/>
                </a:solidFill>
              </a:rPr>
              <a:t>withName</a:t>
            </a:r>
            <a:r>
              <a:rPr lang="en-US" dirty="0">
                <a:solidFill>
                  <a:schemeClr val="bg1"/>
                </a:solidFill>
              </a:rPr>
              <a:t>("Spark Cluster") .</a:t>
            </a:r>
            <a:r>
              <a:rPr lang="en-US" dirty="0" err="1">
                <a:solidFill>
                  <a:schemeClr val="bg1"/>
                </a:solidFill>
              </a:rPr>
              <a:t>withApplications</a:t>
            </a:r>
            <a:r>
              <a:rPr lang="en-US" dirty="0">
                <a:solidFill>
                  <a:schemeClr val="bg1"/>
                </a:solidFill>
              </a:rPr>
              <a:t>(</a:t>
            </a:r>
            <a:r>
              <a:rPr lang="en-US" dirty="0" err="1">
                <a:solidFill>
                  <a:schemeClr val="bg1"/>
                </a:solidFill>
              </a:rPr>
              <a:t>myApps</a:t>
            </a:r>
            <a:r>
              <a:rPr lang="en-US" dirty="0">
                <a:solidFill>
                  <a:schemeClr val="bg1"/>
                </a:solidFill>
              </a:rPr>
              <a:t>).</a:t>
            </a:r>
            <a:r>
              <a:rPr lang="en-US" dirty="0" err="1">
                <a:solidFill>
                  <a:schemeClr val="bg1"/>
                </a:solidFill>
              </a:rPr>
              <a:t>withReleaseLabel</a:t>
            </a:r>
            <a:r>
              <a:rPr lang="en-US" dirty="0">
                <a:solidFill>
                  <a:schemeClr val="bg1"/>
                </a:solidFill>
              </a:rPr>
              <a:t>("emr-5.16.0").</a:t>
            </a:r>
            <a:r>
              <a:rPr lang="en-US" dirty="0" err="1">
                <a:solidFill>
                  <a:schemeClr val="bg1"/>
                </a:solidFill>
              </a:rPr>
              <a:t>withInstances</a:t>
            </a:r>
            <a:r>
              <a:rPr lang="en-US" dirty="0">
                <a:solidFill>
                  <a:schemeClr val="bg1"/>
                </a:solidFill>
              </a:rPr>
              <a:t>(new </a:t>
            </a:r>
            <a:r>
              <a:rPr lang="en-US" dirty="0" err="1">
                <a:solidFill>
                  <a:schemeClr val="bg1"/>
                </a:solidFill>
              </a:rPr>
              <a:t>JobFlowInstancesConfig</a:t>
            </a:r>
            <a:r>
              <a:rPr lang="en-US" dirty="0">
                <a:solidFill>
                  <a:schemeClr val="bg1"/>
                </a:solidFill>
              </a:rPr>
              <a:t>().withEc2KeyName("</a:t>
            </a:r>
            <a:r>
              <a:rPr lang="en-US" i="1" dirty="0" err="1">
                <a:solidFill>
                  <a:schemeClr val="bg1"/>
                </a:solidFill>
              </a:rPr>
              <a:t>myKeyName</a:t>
            </a:r>
            <a:r>
              <a:rPr lang="en-US" dirty="0">
                <a:solidFill>
                  <a:schemeClr val="bg1"/>
                </a:solidFill>
              </a:rPr>
              <a:t>").</a:t>
            </a:r>
            <a:r>
              <a:rPr lang="en-US" dirty="0" err="1">
                <a:solidFill>
                  <a:schemeClr val="bg1"/>
                </a:solidFill>
              </a:rPr>
              <a:t>withInstanceCount</a:t>
            </a:r>
            <a:r>
              <a:rPr lang="en-US" dirty="0">
                <a:solidFill>
                  <a:schemeClr val="bg1"/>
                </a:solidFill>
              </a:rPr>
              <a:t>(1) .</a:t>
            </a:r>
            <a:r>
              <a:rPr lang="en-US" dirty="0" err="1">
                <a:solidFill>
                  <a:schemeClr val="bg1"/>
                </a:solidFill>
              </a:rPr>
              <a:t>withKeepJobFlowAliveWhenNoSteps</a:t>
            </a:r>
            <a:r>
              <a:rPr lang="en-US" dirty="0">
                <a:solidFill>
                  <a:schemeClr val="bg1"/>
                </a:solidFill>
              </a:rPr>
              <a:t>(true).</a:t>
            </a:r>
            <a:r>
              <a:rPr lang="en-US" dirty="0" err="1">
                <a:solidFill>
                  <a:schemeClr val="bg1"/>
                </a:solidFill>
              </a:rPr>
              <a:t>withMasterInstanceType</a:t>
            </a:r>
            <a:r>
              <a:rPr lang="en-US" dirty="0">
                <a:solidFill>
                  <a:schemeClr val="bg1"/>
                </a:solidFill>
              </a:rPr>
              <a:t>("m4.large") .</a:t>
            </a:r>
            <a:r>
              <a:rPr lang="en-US" dirty="0" err="1">
                <a:solidFill>
                  <a:schemeClr val="bg1"/>
                </a:solidFill>
              </a:rPr>
              <a:t>withSlaveInstanceType</a:t>
            </a:r>
            <a:r>
              <a:rPr lang="en-US" dirty="0">
                <a:solidFill>
                  <a:schemeClr val="bg1"/>
                </a:solidFill>
              </a:rPr>
              <a:t>("m4.large") );</a:t>
            </a:r>
          </a:p>
          <a:p>
            <a:r>
              <a:rPr lang="en-US" dirty="0" err="1">
                <a:solidFill>
                  <a:schemeClr val="bg1"/>
                </a:solidFill>
              </a:rPr>
              <a:t>RunJobFlowResult</a:t>
            </a:r>
            <a:r>
              <a:rPr lang="en-US" dirty="0">
                <a:solidFill>
                  <a:schemeClr val="bg1"/>
                </a:solidFill>
              </a:rPr>
              <a:t> result = </a:t>
            </a:r>
            <a:r>
              <a:rPr lang="en-US" dirty="0" err="1">
                <a:solidFill>
                  <a:schemeClr val="bg1"/>
                </a:solidFill>
              </a:rPr>
              <a:t>emr.runJobFlow</a:t>
            </a:r>
            <a:r>
              <a:rPr lang="en-US" dirty="0">
                <a:solidFill>
                  <a:schemeClr val="bg1"/>
                </a:solidFill>
              </a:rPr>
              <a:t>(request);</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638474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F046-30BA-E744-979F-567B5B786716}"/>
              </a:ext>
            </a:extLst>
          </p:cNvPr>
          <p:cNvSpPr>
            <a:spLocks noGrp="1"/>
          </p:cNvSpPr>
          <p:nvPr>
            <p:ph type="title"/>
          </p:nvPr>
        </p:nvSpPr>
        <p:spPr>
          <a:xfrm>
            <a:off x="449052" y="153250"/>
            <a:ext cx="11504409" cy="727655"/>
          </a:xfrm>
        </p:spPr>
        <p:txBody>
          <a:bodyPr/>
          <a:lstStyle/>
          <a:p>
            <a:r>
              <a:rPr lang="en-US" dirty="0"/>
              <a:t>Using Glue Data Catalog as </a:t>
            </a:r>
            <a:r>
              <a:rPr lang="en-US" dirty="0" err="1"/>
              <a:t>metastore</a:t>
            </a:r>
            <a:r>
              <a:rPr lang="en-US" dirty="0"/>
              <a:t> for Spark SQL</a:t>
            </a:r>
          </a:p>
        </p:txBody>
      </p:sp>
      <p:sp>
        <p:nvSpPr>
          <p:cNvPr id="3" name="Content Placeholder 2">
            <a:extLst>
              <a:ext uri="{FF2B5EF4-FFF2-40B4-BE49-F238E27FC236}">
                <a16:creationId xmlns:a16="http://schemas.microsoft.com/office/drawing/2014/main" id="{7323EF05-3496-0441-ADBA-D3F1FEB8F909}"/>
              </a:ext>
            </a:extLst>
          </p:cNvPr>
          <p:cNvSpPr>
            <a:spLocks noGrp="1"/>
          </p:cNvSpPr>
          <p:nvPr>
            <p:ph idx="1"/>
          </p:nvPr>
        </p:nvSpPr>
        <p:spPr>
          <a:xfrm>
            <a:off x="449052" y="1226506"/>
            <a:ext cx="10940405" cy="4738568"/>
          </a:xfrm>
        </p:spPr>
        <p:txBody>
          <a:bodyPr/>
          <a:lstStyle/>
          <a:p>
            <a:pPr marL="457200" indent="-457200">
              <a:buFont typeface="Arial" panose="020B0604020202020204" pitchFamily="34" charset="0"/>
              <a:buChar char="•"/>
            </a:pPr>
            <a:r>
              <a:rPr lang="en-US" sz="2800" dirty="0"/>
              <a:t>Configure Glue Data Catalog as </a:t>
            </a:r>
            <a:r>
              <a:rPr lang="en-US" sz="2800" dirty="0" err="1"/>
              <a:t>metastore</a:t>
            </a:r>
            <a:r>
              <a:rPr lang="en-US" sz="2800" dirty="0"/>
              <a:t> for Spark SQL (EMR </a:t>
            </a:r>
            <a:r>
              <a:rPr lang="en-US" sz="2800" dirty="0" err="1"/>
              <a:t>ver</a:t>
            </a:r>
            <a:r>
              <a:rPr lang="en-US" sz="2800" dirty="0"/>
              <a:t> &gt; 5.8)</a:t>
            </a:r>
          </a:p>
          <a:p>
            <a:pPr marL="457200" indent="-457200">
              <a:buFont typeface="Arial" panose="020B0604020202020204" pitchFamily="34" charset="0"/>
              <a:buChar char="•"/>
            </a:pPr>
            <a:r>
              <a:rPr lang="en-US" sz="2800" dirty="0"/>
              <a:t>Persistent </a:t>
            </a:r>
            <a:r>
              <a:rPr lang="en-US" sz="2800" dirty="0" err="1"/>
              <a:t>metastore</a:t>
            </a:r>
            <a:r>
              <a:rPr lang="en-US" sz="2800" dirty="0"/>
              <a:t> – shared by different clusters, services, applications</a:t>
            </a:r>
          </a:p>
          <a:p>
            <a:pPr marL="457200" indent="-457200">
              <a:buFont typeface="Arial" panose="020B0604020202020204" pitchFamily="34" charset="0"/>
              <a:buChar char="•"/>
            </a:pPr>
            <a:r>
              <a:rPr lang="en-US" sz="2800" dirty="0"/>
              <a:t>Considerations</a:t>
            </a:r>
          </a:p>
          <a:p>
            <a:pPr marL="1447750" lvl="1" indent="-457200">
              <a:buFont typeface="Arial" panose="020B0604020202020204" pitchFamily="34" charset="0"/>
              <a:buChar char="•"/>
            </a:pPr>
            <a:r>
              <a:rPr lang="en-US" sz="2267" dirty="0"/>
              <a:t>Renaming tables from within Glue – not supported</a:t>
            </a:r>
          </a:p>
          <a:p>
            <a:pPr marL="1447750" lvl="1" indent="-457200">
              <a:buFont typeface="Arial" panose="020B0604020202020204" pitchFamily="34" charset="0"/>
              <a:buChar char="•"/>
            </a:pPr>
            <a:r>
              <a:rPr lang="en-US" sz="2267" dirty="0"/>
              <a:t>Column statistics, Hive authorization, Hive constraints, Cost based optimization in Hive are not supported</a:t>
            </a:r>
          </a:p>
          <a:p>
            <a:pPr marL="1447750" lvl="1" indent="-457200">
              <a:buFont typeface="Arial" panose="020B0604020202020204" pitchFamily="34" charset="0"/>
              <a:buChar char="•"/>
            </a:pPr>
            <a:r>
              <a:rPr lang="en-US" sz="2267" dirty="0"/>
              <a:t>Partition values with quotes or apostrophe not supported</a:t>
            </a:r>
          </a:p>
          <a:p>
            <a:pPr marL="1447750" lvl="1" indent="-457200">
              <a:buFont typeface="Arial" panose="020B0604020202020204" pitchFamily="34" charset="0"/>
              <a:buChar char="•"/>
            </a:pPr>
            <a:r>
              <a:rPr lang="en-US" sz="2267" dirty="0"/>
              <a:t>No UDFs in query predicates</a:t>
            </a:r>
          </a:p>
          <a:p>
            <a:pPr marL="1447750" lvl="1" indent="-457200">
              <a:buFont typeface="Arial" panose="020B0604020202020204" pitchFamily="34" charset="0"/>
              <a:buChar char="•"/>
            </a:pPr>
            <a:r>
              <a:rPr lang="en-US" sz="2267" dirty="0"/>
              <a:t>Temporary tables not supported</a:t>
            </a:r>
          </a:p>
        </p:txBody>
      </p:sp>
    </p:spTree>
    <p:extLst>
      <p:ext uri="{BB962C8B-B14F-4D97-AF65-F5344CB8AC3E}">
        <p14:creationId xmlns:p14="http://schemas.microsoft.com/office/powerpoint/2010/main" val="1917211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4E4B-564D-6B42-8047-563DC29ED5D0}"/>
              </a:ext>
            </a:extLst>
          </p:cNvPr>
          <p:cNvSpPr>
            <a:spLocks noGrp="1"/>
          </p:cNvSpPr>
          <p:nvPr>
            <p:ph type="title"/>
          </p:nvPr>
        </p:nvSpPr>
        <p:spPr/>
        <p:txBody>
          <a:bodyPr/>
          <a:lstStyle/>
          <a:p>
            <a:r>
              <a:rPr lang="en-US" dirty="0"/>
              <a:t>Configuring Spark</a:t>
            </a:r>
          </a:p>
        </p:txBody>
      </p:sp>
      <p:sp>
        <p:nvSpPr>
          <p:cNvPr id="3" name="Content Placeholder 2">
            <a:extLst>
              <a:ext uri="{FF2B5EF4-FFF2-40B4-BE49-F238E27FC236}">
                <a16:creationId xmlns:a16="http://schemas.microsoft.com/office/drawing/2014/main" id="{25BE0763-F7F9-464D-8857-D935D73E47EC}"/>
              </a:ext>
            </a:extLst>
          </p:cNvPr>
          <p:cNvSpPr>
            <a:spLocks noGrp="1"/>
          </p:cNvSpPr>
          <p:nvPr>
            <p:ph idx="1"/>
          </p:nvPr>
        </p:nvSpPr>
        <p:spPr>
          <a:xfrm>
            <a:off x="449051" y="1104236"/>
            <a:ext cx="11300126" cy="5555355"/>
          </a:xfrm>
        </p:spPr>
        <p:txBody>
          <a:bodyPr/>
          <a:lstStyle/>
          <a:p>
            <a:r>
              <a:rPr lang="en-US" sz="2400" dirty="0"/>
              <a:t>Configuration classifications for Spark on Amazon EMR include the following:</a:t>
            </a:r>
          </a:p>
          <a:p>
            <a:pPr marL="342900" indent="-342900">
              <a:buFont typeface="Arial" panose="020B0604020202020204" pitchFamily="34" charset="0"/>
              <a:buChar char="•"/>
            </a:pPr>
            <a:r>
              <a:rPr lang="en-US" sz="2000" dirty="0"/>
              <a:t>spark—Sets the </a:t>
            </a:r>
            <a:r>
              <a:rPr lang="en-US" sz="2000" dirty="0" err="1"/>
              <a:t>maximizeResourceAllocation</a:t>
            </a:r>
            <a:r>
              <a:rPr lang="en-US" sz="2000" dirty="0"/>
              <a:t> property to true or false. When true, Amazon EMR automatically configures spark-default properties based on cluster hardware configuration. For more information, see </a:t>
            </a:r>
            <a:r>
              <a:rPr lang="en-US" sz="2000" dirty="0">
                <a:hlinkClick r:id="rId3"/>
              </a:rPr>
              <a:t>Using maximizeResourceAllocation</a:t>
            </a:r>
            <a:r>
              <a:rPr lang="en-US" sz="2000" dirty="0"/>
              <a:t>. </a:t>
            </a:r>
          </a:p>
          <a:p>
            <a:pPr marL="342900" indent="-342900">
              <a:buFont typeface="Arial" panose="020B0604020202020204" pitchFamily="34" charset="0"/>
              <a:buChar char="•"/>
            </a:pPr>
            <a:r>
              <a:rPr lang="en-US" sz="2000" dirty="0"/>
              <a:t>spark-defaults—Sets values in the spark-</a:t>
            </a:r>
            <a:r>
              <a:rPr lang="en-US" sz="2000" dirty="0" err="1"/>
              <a:t>defaults.conf</a:t>
            </a:r>
            <a:r>
              <a:rPr lang="en-US" sz="2000" dirty="0"/>
              <a:t> file. For more information, see </a:t>
            </a:r>
            <a:r>
              <a:rPr lang="en-US" sz="2000" dirty="0">
                <a:hlinkClick r:id="rId4"/>
              </a:rPr>
              <a:t>Spark Configuration</a:t>
            </a:r>
            <a:r>
              <a:rPr lang="en-US" sz="2000" dirty="0"/>
              <a:t> in the Spark documentation. </a:t>
            </a:r>
          </a:p>
          <a:p>
            <a:pPr marL="342900" indent="-342900">
              <a:buFont typeface="Arial" panose="020B0604020202020204" pitchFamily="34" charset="0"/>
              <a:buChar char="•"/>
            </a:pPr>
            <a:r>
              <a:rPr lang="en-US" sz="2000" dirty="0"/>
              <a:t>spark-</a:t>
            </a:r>
            <a:r>
              <a:rPr lang="en-US" sz="2000" dirty="0" err="1"/>
              <a:t>env</a:t>
            </a:r>
            <a:r>
              <a:rPr lang="en-US" sz="2000" dirty="0"/>
              <a:t>—Sets values in the spark-</a:t>
            </a:r>
            <a:r>
              <a:rPr lang="en-US" sz="2000" dirty="0" err="1"/>
              <a:t>env.sh</a:t>
            </a:r>
            <a:r>
              <a:rPr lang="en-US" sz="2000" dirty="0"/>
              <a:t> file. For more information, see </a:t>
            </a:r>
            <a:r>
              <a:rPr lang="en-US" sz="2000" dirty="0">
                <a:hlinkClick r:id="rId5"/>
              </a:rPr>
              <a:t>Environment Variables</a:t>
            </a:r>
            <a:r>
              <a:rPr lang="en-US" sz="2000" dirty="0"/>
              <a:t> in the Spark documentation. </a:t>
            </a:r>
          </a:p>
          <a:p>
            <a:pPr marL="342900" indent="-342900">
              <a:buFont typeface="Arial" panose="020B0604020202020204" pitchFamily="34" charset="0"/>
              <a:buChar char="•"/>
            </a:pPr>
            <a:r>
              <a:rPr lang="en-US" sz="2000" dirty="0"/>
              <a:t>spark-hive-site—Sets values in the hive-</a:t>
            </a:r>
            <a:r>
              <a:rPr lang="en-US" sz="2000" dirty="0" err="1"/>
              <a:t>site.xml</a:t>
            </a:r>
            <a:r>
              <a:rPr lang="en-US" sz="2000" dirty="0"/>
              <a:t> for Spark. </a:t>
            </a:r>
          </a:p>
          <a:p>
            <a:pPr marL="342900" indent="-342900">
              <a:buFont typeface="Arial" panose="020B0604020202020204" pitchFamily="34" charset="0"/>
              <a:buChar char="•"/>
            </a:pPr>
            <a:r>
              <a:rPr lang="en-US" sz="2000" dirty="0"/>
              <a:t>spark-log4j—Sets values in the log4j.properties file. For settings and more information, see the </a:t>
            </a:r>
            <a:r>
              <a:rPr lang="en-US" sz="2000" dirty="0">
                <a:hlinkClick r:id="rId6"/>
              </a:rPr>
              <a:t>log4j.properties.template</a:t>
            </a:r>
            <a:r>
              <a:rPr lang="en-US" sz="2000" dirty="0"/>
              <a:t> file on </a:t>
            </a:r>
            <a:r>
              <a:rPr lang="en-US" sz="2000" dirty="0" err="1"/>
              <a:t>Github</a:t>
            </a:r>
            <a:r>
              <a:rPr lang="en-US" sz="2000" dirty="0"/>
              <a:t>. </a:t>
            </a:r>
          </a:p>
          <a:p>
            <a:pPr marL="342900" indent="-342900">
              <a:buFont typeface="Arial" panose="020B0604020202020204" pitchFamily="34" charset="0"/>
              <a:buChar char="•"/>
            </a:pPr>
            <a:r>
              <a:rPr lang="en-US" sz="2000" dirty="0"/>
              <a:t>spark-metrics—Sets values in the </a:t>
            </a:r>
            <a:r>
              <a:rPr lang="en-US" sz="2000" dirty="0" err="1"/>
              <a:t>metrics.properties</a:t>
            </a:r>
            <a:r>
              <a:rPr lang="en-US" sz="2000" dirty="0"/>
              <a:t> file. For settings and more information, see the </a:t>
            </a:r>
            <a:r>
              <a:rPr lang="en-US" sz="2000" dirty="0">
                <a:hlinkClick r:id="rId7"/>
              </a:rPr>
              <a:t>metrics.properties.template</a:t>
            </a:r>
            <a:r>
              <a:rPr lang="en-US" sz="2000" dirty="0"/>
              <a:t> file on </a:t>
            </a:r>
            <a:r>
              <a:rPr lang="en-US" sz="2000" dirty="0" err="1"/>
              <a:t>Github</a:t>
            </a:r>
            <a:r>
              <a:rPr lang="en-US" sz="2000" dirty="0"/>
              <a:t>, and </a:t>
            </a:r>
            <a:r>
              <a:rPr lang="en-US" sz="2000" dirty="0">
                <a:hlinkClick r:id="rId8"/>
              </a:rPr>
              <a:t>Metrics</a:t>
            </a:r>
            <a:r>
              <a:rPr lang="en-US" sz="2000" dirty="0"/>
              <a:t> in Spark documentation. </a:t>
            </a:r>
          </a:p>
          <a:p>
            <a:endParaRPr lang="en-US" sz="2000" dirty="0"/>
          </a:p>
        </p:txBody>
      </p:sp>
    </p:spTree>
    <p:extLst>
      <p:ext uri="{BB962C8B-B14F-4D97-AF65-F5344CB8AC3E}">
        <p14:creationId xmlns:p14="http://schemas.microsoft.com/office/powerpoint/2010/main" val="4066087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C947-E7D2-D14B-A9DF-A5848453429C}"/>
              </a:ext>
            </a:extLst>
          </p:cNvPr>
          <p:cNvSpPr>
            <a:spLocks noGrp="1"/>
          </p:cNvSpPr>
          <p:nvPr>
            <p:ph type="title"/>
          </p:nvPr>
        </p:nvSpPr>
        <p:spPr/>
        <p:txBody>
          <a:bodyPr/>
          <a:lstStyle/>
          <a:p>
            <a:r>
              <a:rPr lang="en-US" dirty="0"/>
              <a:t>Configuring Spark</a:t>
            </a:r>
          </a:p>
        </p:txBody>
      </p:sp>
      <p:graphicFrame>
        <p:nvGraphicFramePr>
          <p:cNvPr id="4" name="Table 3">
            <a:extLst>
              <a:ext uri="{FF2B5EF4-FFF2-40B4-BE49-F238E27FC236}">
                <a16:creationId xmlns:a16="http://schemas.microsoft.com/office/drawing/2014/main" id="{13206EDF-4407-7F4A-8632-9D6B9F434CC1}"/>
              </a:ext>
            </a:extLst>
          </p:cNvPr>
          <p:cNvGraphicFramePr>
            <a:graphicFrameLocks noGrp="1"/>
          </p:cNvGraphicFramePr>
          <p:nvPr>
            <p:extLst>
              <p:ext uri="{D42A27DB-BD31-4B8C-83A1-F6EECF244321}">
                <p14:modId xmlns:p14="http://schemas.microsoft.com/office/powerpoint/2010/main" val="2106334993"/>
              </p:ext>
            </p:extLst>
          </p:nvPr>
        </p:nvGraphicFramePr>
        <p:xfrm>
          <a:off x="1039836" y="1187174"/>
          <a:ext cx="8338194" cy="4764741"/>
        </p:xfrm>
        <a:graphic>
          <a:graphicData uri="http://schemas.openxmlformats.org/drawingml/2006/table">
            <a:tbl>
              <a:tblPr/>
              <a:tblGrid>
                <a:gridCol w="2779398">
                  <a:extLst>
                    <a:ext uri="{9D8B030D-6E8A-4147-A177-3AD203B41FA5}">
                      <a16:colId xmlns:a16="http://schemas.microsoft.com/office/drawing/2014/main" val="905779758"/>
                    </a:ext>
                  </a:extLst>
                </a:gridCol>
                <a:gridCol w="2779398">
                  <a:extLst>
                    <a:ext uri="{9D8B030D-6E8A-4147-A177-3AD203B41FA5}">
                      <a16:colId xmlns:a16="http://schemas.microsoft.com/office/drawing/2014/main" val="585850971"/>
                    </a:ext>
                  </a:extLst>
                </a:gridCol>
                <a:gridCol w="2779398">
                  <a:extLst>
                    <a:ext uri="{9D8B030D-6E8A-4147-A177-3AD203B41FA5}">
                      <a16:colId xmlns:a16="http://schemas.microsoft.com/office/drawing/2014/main" val="1165176274"/>
                    </a:ext>
                  </a:extLst>
                </a:gridCol>
              </a:tblGrid>
              <a:tr h="348433">
                <a:tc>
                  <a:txBody>
                    <a:bodyPr/>
                    <a:lstStyle/>
                    <a:p>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Setting</a:t>
                      </a:r>
                    </a:p>
                  </a:txBody>
                  <a:tcPr marL="69687" marR="69687" marT="34843" marB="34843" anchor="ctr">
                    <a:lnL>
                      <a:noFill/>
                    </a:lnL>
                    <a:lnR>
                      <a:noFill/>
                    </a:lnR>
                    <a:lnT>
                      <a:noFill/>
                    </a:lnT>
                    <a:lnB>
                      <a:noFill/>
                    </a:lnB>
                  </a:tcPr>
                </a:tc>
                <a:tc>
                  <a:txBody>
                    <a:bodyPr/>
                    <a:lstStyle/>
                    <a:p>
                      <a:r>
                        <a:rPr lang="en-US" sz="2000" b="1">
                          <a:solidFill>
                            <a:schemeClr val="bg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marL="69687" marR="69687" marT="34843" marB="34843" anchor="ctr">
                    <a:lnL>
                      <a:noFill/>
                    </a:lnL>
                    <a:lnR>
                      <a:noFill/>
                    </a:lnR>
                    <a:lnT>
                      <a:noFill/>
                    </a:lnT>
                    <a:lnB>
                      <a:noFill/>
                    </a:lnB>
                  </a:tcPr>
                </a:tc>
                <a:tc>
                  <a:txBody>
                    <a:bodyPr/>
                    <a:lstStyle/>
                    <a:p>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Value</a:t>
                      </a:r>
                    </a:p>
                  </a:txBody>
                  <a:tcPr marL="69687" marR="69687" marT="34843" marB="34843" anchor="ctr">
                    <a:lnL>
                      <a:noFill/>
                    </a:lnL>
                    <a:lnR>
                      <a:noFill/>
                    </a:lnR>
                    <a:lnT>
                      <a:noFill/>
                    </a:lnT>
                    <a:lnB>
                      <a:noFill/>
                    </a:lnB>
                  </a:tcPr>
                </a:tc>
                <a:extLst>
                  <a:ext uri="{0D108BD9-81ED-4DB2-BD59-A6C34878D82A}">
                    <a16:rowId xmlns:a16="http://schemas.microsoft.com/office/drawing/2014/main" val="3651955491"/>
                  </a:ext>
                </a:extLst>
              </a:tr>
              <a:tr h="1184672">
                <a:tc>
                  <a:txBody>
                    <a:bodyPr/>
                    <a:lstStyle/>
                    <a:p>
                      <a:r>
                        <a:rPr lang="en-US" sz="180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spark.executor.memory</a:t>
                      </a:r>
                    </a:p>
                  </a:txBody>
                  <a:tcPr marL="69687" marR="69687" marT="34843" marB="34843" anchor="ctr">
                    <a:lnL>
                      <a:noFill/>
                    </a:lnL>
                    <a:lnR>
                      <a:noFill/>
                    </a:lnR>
                    <a:lnT>
                      <a:noFill/>
                    </a:lnT>
                    <a:lnB>
                      <a:noFill/>
                    </a:lnB>
                  </a:tcPr>
                </a:tc>
                <a:tc>
                  <a:txBody>
                    <a:bodyPr/>
                    <a:lstStyle/>
                    <a:p>
                      <a:r>
                        <a:rPr lang="en-US" sz="1800">
                          <a:solidFill>
                            <a:schemeClr val="bg1"/>
                          </a:solidFill>
                          <a:latin typeface="Amazon Ember" panose="020B0603020204020204" pitchFamily="34" charset="0"/>
                          <a:ea typeface="Amazon Ember" panose="020B0603020204020204" pitchFamily="34" charset="0"/>
                          <a:cs typeface="Amazon Ember" panose="020B0603020204020204" pitchFamily="34" charset="0"/>
                        </a:rPr>
                        <a:t>Amount of memory to use per executor process. (for example, 1g, 2g) </a:t>
                      </a:r>
                    </a:p>
                  </a:txBody>
                  <a:tcPr marL="69687" marR="69687" marT="34843" marB="34843" anchor="ctr">
                    <a:lnL>
                      <a:noFill/>
                    </a:lnL>
                    <a:lnR>
                      <a:noFill/>
                    </a:lnR>
                    <a:lnT>
                      <a:noFill/>
                    </a:lnT>
                    <a:lnB>
                      <a:noFill/>
                    </a:lnB>
                  </a:tcPr>
                </a:tc>
                <a:tc>
                  <a:txBody>
                    <a:bodyPr/>
                    <a:lstStyle/>
                    <a:p>
                      <a:r>
                        <a:rPr lang="en-US" sz="1800">
                          <a:solidFill>
                            <a:schemeClr val="bg1"/>
                          </a:solidFill>
                          <a:latin typeface="Amazon Ember" panose="020B0603020204020204" pitchFamily="34" charset="0"/>
                          <a:ea typeface="Amazon Ember" panose="020B0603020204020204" pitchFamily="34" charset="0"/>
                          <a:cs typeface="Amazon Ember" panose="020B0603020204020204" pitchFamily="34" charset="0"/>
                        </a:rPr>
                        <a:t>Setting is configured based on the slave instance types in the cluster. </a:t>
                      </a:r>
                    </a:p>
                  </a:txBody>
                  <a:tcPr marL="69687" marR="69687" marT="34843" marB="34843" anchor="ctr">
                    <a:lnL>
                      <a:noFill/>
                    </a:lnL>
                    <a:lnR>
                      <a:noFill/>
                    </a:lnR>
                    <a:lnT>
                      <a:noFill/>
                    </a:lnT>
                    <a:lnB>
                      <a:noFill/>
                    </a:lnB>
                  </a:tcPr>
                </a:tc>
                <a:extLst>
                  <a:ext uri="{0D108BD9-81ED-4DB2-BD59-A6C34878D82A}">
                    <a16:rowId xmlns:a16="http://schemas.microsoft.com/office/drawing/2014/main" val="1702383121"/>
                  </a:ext>
                </a:extLst>
              </a:tr>
              <a:tr h="1184672">
                <a:tc>
                  <a:txBody>
                    <a:bodyPr/>
                    <a:lstStyle/>
                    <a:p>
                      <a:r>
                        <a:rPr lang="en-US" sz="180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spark.executor.cores</a:t>
                      </a:r>
                    </a:p>
                  </a:txBody>
                  <a:tcPr marL="69687" marR="69687" marT="34843" marB="34843" anchor="ctr">
                    <a:lnL>
                      <a:noFill/>
                    </a:lnL>
                    <a:lnR>
                      <a:noFill/>
                    </a:lnR>
                    <a:lnT>
                      <a:noFill/>
                    </a:lnT>
                    <a:lnB>
                      <a:noFill/>
                    </a:lnB>
                  </a:tcPr>
                </a:tc>
                <a:tc>
                  <a:txBody>
                    <a:bodyPr/>
                    <a:lstStyle/>
                    <a:p>
                      <a:r>
                        <a:rPr lang="en-US" sz="180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number of cores to use on each executor. </a:t>
                      </a:r>
                    </a:p>
                  </a:txBody>
                  <a:tcPr marL="69687" marR="69687" marT="34843" marB="34843" anchor="ctr">
                    <a:lnL>
                      <a:noFill/>
                    </a:lnL>
                    <a:lnR>
                      <a:noFill/>
                    </a:lnR>
                    <a:lnT>
                      <a:noFill/>
                    </a:lnT>
                    <a:lnB>
                      <a:noFill/>
                    </a:lnB>
                  </a:tcPr>
                </a:tc>
                <a:tc>
                  <a:txBody>
                    <a:bodyPr/>
                    <a:lstStyle/>
                    <a:p>
                      <a:r>
                        <a:rPr lang="en-US" sz="1800">
                          <a:solidFill>
                            <a:schemeClr val="bg1"/>
                          </a:solidFill>
                          <a:latin typeface="Amazon Ember" panose="020B0603020204020204" pitchFamily="34" charset="0"/>
                          <a:ea typeface="Amazon Ember" panose="020B0603020204020204" pitchFamily="34" charset="0"/>
                          <a:cs typeface="Amazon Ember" panose="020B0603020204020204" pitchFamily="34" charset="0"/>
                        </a:rPr>
                        <a:t>Setting is configured based on the slave instance types in the cluster. </a:t>
                      </a:r>
                    </a:p>
                  </a:txBody>
                  <a:tcPr marL="69687" marR="69687" marT="34843" marB="34843" anchor="ctr">
                    <a:lnL>
                      <a:noFill/>
                    </a:lnL>
                    <a:lnR>
                      <a:noFill/>
                    </a:lnR>
                    <a:lnT>
                      <a:noFill/>
                    </a:lnT>
                    <a:lnB>
                      <a:noFill/>
                    </a:lnB>
                  </a:tcPr>
                </a:tc>
                <a:extLst>
                  <a:ext uri="{0D108BD9-81ED-4DB2-BD59-A6C34878D82A}">
                    <a16:rowId xmlns:a16="http://schemas.microsoft.com/office/drawing/2014/main" val="1640178977"/>
                  </a:ext>
                </a:extLst>
              </a:tr>
              <a:tr h="2020911">
                <a:tc>
                  <a:txBody>
                    <a:bodyPr/>
                    <a:lstStyle/>
                    <a:p>
                      <a:r>
                        <a:rPr lang="en-US" sz="180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spark.dynamicAllocation.enabled</a:t>
                      </a:r>
                    </a:p>
                  </a:txBody>
                  <a:tcPr marL="69687" marR="69687" marT="34843" marB="34843" anchor="ctr">
                    <a:lnL>
                      <a:noFill/>
                    </a:lnL>
                    <a:lnR>
                      <a:noFill/>
                    </a:lnR>
                    <a:lnT>
                      <a:noFill/>
                    </a:lnT>
                    <a:lnB>
                      <a:noFill/>
                    </a:lnB>
                  </a:tcPr>
                </a:tc>
                <a:tc>
                  <a:txBody>
                    <a:bodyPr/>
                    <a:lstStyle/>
                    <a:p>
                      <a:r>
                        <a:rPr lang="en-US" sz="1800">
                          <a:solidFill>
                            <a:schemeClr val="bg1"/>
                          </a:solidFill>
                          <a:latin typeface="Amazon Ember" panose="020B0603020204020204" pitchFamily="34" charset="0"/>
                          <a:ea typeface="Amazon Ember" panose="020B0603020204020204" pitchFamily="34" charset="0"/>
                          <a:cs typeface="Amazon Ember" panose="020B0603020204020204" pitchFamily="34" charset="0"/>
                        </a:rPr>
                        <a:t>Whether to use dynamic resource allocation, which scales the number of executors registered with an application up and down based on the workload. </a:t>
                      </a:r>
                    </a:p>
                  </a:txBody>
                  <a:tcPr marL="69687" marR="69687" marT="34843" marB="34843" anchor="ctr">
                    <a:lnL>
                      <a:noFill/>
                    </a:lnL>
                    <a:lnR>
                      <a:noFill/>
                    </a:lnR>
                    <a:lnT>
                      <a:noFill/>
                    </a:lnT>
                    <a:lnB>
                      <a:noFill/>
                    </a:lnB>
                  </a:tcPr>
                </a:tc>
                <a:tc>
                  <a:txBody>
                    <a:bodyPr/>
                    <a:lstStyle/>
                    <a:p>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true (emr-4.4.0 or greater)</a:t>
                      </a:r>
                    </a:p>
                    <a:p>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Note</a:t>
                      </a:r>
                    </a:p>
                    <a:p>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Shuffle Service is automatically configured by Amazon EMR. </a:t>
                      </a:r>
                    </a:p>
                  </a:txBody>
                  <a:tcPr marL="69687" marR="69687" marT="34843" marB="34843" anchor="ctr">
                    <a:lnL>
                      <a:noFill/>
                    </a:lnL>
                    <a:lnR>
                      <a:noFill/>
                    </a:lnR>
                    <a:lnT>
                      <a:noFill/>
                    </a:lnT>
                    <a:lnB>
                      <a:noFill/>
                    </a:lnB>
                  </a:tcPr>
                </a:tc>
                <a:extLst>
                  <a:ext uri="{0D108BD9-81ED-4DB2-BD59-A6C34878D82A}">
                    <a16:rowId xmlns:a16="http://schemas.microsoft.com/office/drawing/2014/main" val="3887656299"/>
                  </a:ext>
                </a:extLst>
              </a:tr>
            </a:tbl>
          </a:graphicData>
        </a:graphic>
      </p:graphicFrame>
    </p:spTree>
    <p:extLst>
      <p:ext uri="{BB962C8B-B14F-4D97-AF65-F5344CB8AC3E}">
        <p14:creationId xmlns:p14="http://schemas.microsoft.com/office/powerpoint/2010/main" val="1973995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99F9-B4A7-F842-961F-AC7A3B68A70B}"/>
              </a:ext>
            </a:extLst>
          </p:cNvPr>
          <p:cNvSpPr>
            <a:spLocks noGrp="1"/>
          </p:cNvSpPr>
          <p:nvPr>
            <p:ph type="title"/>
          </p:nvPr>
        </p:nvSpPr>
        <p:spPr/>
        <p:txBody>
          <a:bodyPr/>
          <a:lstStyle/>
          <a:p>
            <a:r>
              <a:rPr lang="en-US" dirty="0"/>
              <a:t>Writing a Spark Application</a:t>
            </a:r>
          </a:p>
        </p:txBody>
      </p:sp>
      <p:sp>
        <p:nvSpPr>
          <p:cNvPr id="3" name="Content Placeholder 2">
            <a:extLst>
              <a:ext uri="{FF2B5EF4-FFF2-40B4-BE49-F238E27FC236}">
                <a16:creationId xmlns:a16="http://schemas.microsoft.com/office/drawing/2014/main" id="{E8414D2A-7081-1A4A-B6AF-EC7F17A44474}"/>
              </a:ext>
            </a:extLst>
          </p:cNvPr>
          <p:cNvSpPr>
            <a:spLocks noGrp="1"/>
          </p:cNvSpPr>
          <p:nvPr>
            <p:ph sz="quarter" idx="11"/>
          </p:nvPr>
        </p:nvSpPr>
        <p:spPr>
          <a:xfrm>
            <a:off x="445801" y="976151"/>
            <a:ext cx="10943656" cy="5371640"/>
          </a:xfrm>
        </p:spPr>
        <p:txBody>
          <a:bodyPr/>
          <a:lstStyle/>
          <a:p>
            <a:r>
              <a:rPr lang="en-US" sz="1400" dirty="0">
                <a:solidFill>
                  <a:schemeClr val="bg1"/>
                </a:solidFill>
              </a:rPr>
              <a:t>// SCALA</a:t>
            </a:r>
          </a:p>
          <a:p>
            <a:r>
              <a:rPr lang="en-US" sz="1400" dirty="0">
                <a:solidFill>
                  <a:schemeClr val="bg1"/>
                </a:solidFill>
              </a:rPr>
              <a:t>package </a:t>
            </a:r>
            <a:r>
              <a:rPr lang="en-US" sz="1400" dirty="0" err="1">
                <a:solidFill>
                  <a:schemeClr val="bg1"/>
                </a:solidFill>
              </a:rPr>
              <a:t>org.apache.spark.examples</a:t>
            </a:r>
            <a:r>
              <a:rPr lang="en-US" sz="1400" dirty="0">
                <a:solidFill>
                  <a:schemeClr val="bg1"/>
                </a:solidFill>
              </a:rPr>
              <a:t> </a:t>
            </a:r>
          </a:p>
          <a:p>
            <a:r>
              <a:rPr lang="en-US" sz="1400" dirty="0">
                <a:solidFill>
                  <a:schemeClr val="bg1"/>
                </a:solidFill>
              </a:rPr>
              <a:t>import </a:t>
            </a:r>
            <a:r>
              <a:rPr lang="en-US" sz="1400" dirty="0" err="1">
                <a:solidFill>
                  <a:schemeClr val="bg1"/>
                </a:solidFill>
              </a:rPr>
              <a:t>scala.math.random</a:t>
            </a:r>
            <a:r>
              <a:rPr lang="en-US" sz="1400" dirty="0">
                <a:solidFill>
                  <a:schemeClr val="bg1"/>
                </a:solidFill>
              </a:rPr>
              <a:t> </a:t>
            </a:r>
          </a:p>
          <a:p>
            <a:r>
              <a:rPr lang="en-US" sz="1400" dirty="0">
                <a:solidFill>
                  <a:schemeClr val="bg1"/>
                </a:solidFill>
              </a:rPr>
              <a:t>import </a:t>
            </a:r>
            <a:r>
              <a:rPr lang="en-US" sz="1400" dirty="0" err="1">
                <a:solidFill>
                  <a:schemeClr val="bg1"/>
                </a:solidFill>
              </a:rPr>
              <a:t>org.apache.spark</a:t>
            </a:r>
            <a:r>
              <a:rPr lang="en-US" sz="1400" dirty="0">
                <a:solidFill>
                  <a:schemeClr val="bg1"/>
                </a:solidFill>
              </a:rPr>
              <a:t>._ </a:t>
            </a:r>
          </a:p>
          <a:p>
            <a:endParaRPr lang="en-US" sz="1400" dirty="0">
              <a:solidFill>
                <a:schemeClr val="bg1"/>
              </a:solidFill>
            </a:endParaRPr>
          </a:p>
          <a:p>
            <a:r>
              <a:rPr lang="en-US" sz="1400" dirty="0">
                <a:solidFill>
                  <a:schemeClr val="bg1"/>
                </a:solidFill>
              </a:rPr>
              <a:t>/** Computes an approximation to pi */ </a:t>
            </a:r>
          </a:p>
          <a:p>
            <a:r>
              <a:rPr lang="en-US" sz="1400" dirty="0">
                <a:solidFill>
                  <a:schemeClr val="bg1"/>
                </a:solidFill>
              </a:rPr>
              <a:t>object </a:t>
            </a:r>
            <a:r>
              <a:rPr lang="en-US" sz="1400" dirty="0" err="1">
                <a:solidFill>
                  <a:schemeClr val="bg1"/>
                </a:solidFill>
              </a:rPr>
              <a:t>SparkPi</a:t>
            </a:r>
            <a:r>
              <a:rPr lang="en-US" sz="1400" dirty="0">
                <a:solidFill>
                  <a:schemeClr val="bg1"/>
                </a:solidFill>
              </a:rPr>
              <a:t> { </a:t>
            </a:r>
          </a:p>
          <a:p>
            <a:r>
              <a:rPr lang="en-US" sz="1400" dirty="0">
                <a:solidFill>
                  <a:schemeClr val="bg1"/>
                </a:solidFill>
              </a:rPr>
              <a:t>  def main(</a:t>
            </a:r>
            <a:r>
              <a:rPr lang="en-US" sz="1400" dirty="0" err="1">
                <a:solidFill>
                  <a:schemeClr val="bg1"/>
                </a:solidFill>
              </a:rPr>
              <a:t>args</a:t>
            </a:r>
            <a:r>
              <a:rPr lang="en-US" sz="1400" dirty="0">
                <a:solidFill>
                  <a:schemeClr val="bg1"/>
                </a:solidFill>
              </a:rPr>
              <a:t>: Array[String]) { </a:t>
            </a:r>
          </a:p>
          <a:p>
            <a:r>
              <a:rPr lang="en-US" sz="1400" dirty="0">
                <a:solidFill>
                  <a:schemeClr val="bg1"/>
                </a:solidFill>
              </a:rPr>
              <a:t>    </a:t>
            </a:r>
            <a:r>
              <a:rPr lang="en-US" sz="1400" dirty="0" err="1">
                <a:solidFill>
                  <a:schemeClr val="bg1"/>
                </a:solidFill>
              </a:rPr>
              <a:t>val</a:t>
            </a:r>
            <a:r>
              <a:rPr lang="en-US" sz="1400" dirty="0">
                <a:solidFill>
                  <a:schemeClr val="bg1"/>
                </a:solidFill>
              </a:rPr>
              <a:t> </a:t>
            </a:r>
            <a:r>
              <a:rPr lang="en-US" sz="1400" dirty="0" err="1">
                <a:solidFill>
                  <a:schemeClr val="bg1"/>
                </a:solidFill>
              </a:rPr>
              <a:t>conf</a:t>
            </a:r>
            <a:r>
              <a:rPr lang="en-US" sz="1400" dirty="0">
                <a:solidFill>
                  <a:schemeClr val="bg1"/>
                </a:solidFill>
              </a:rPr>
              <a:t> = new </a:t>
            </a:r>
            <a:r>
              <a:rPr lang="en-US" sz="1400" dirty="0" err="1">
                <a:solidFill>
                  <a:schemeClr val="bg1"/>
                </a:solidFill>
              </a:rPr>
              <a:t>SparkConf</a:t>
            </a:r>
            <a:r>
              <a:rPr lang="en-US" sz="1400" dirty="0">
                <a:solidFill>
                  <a:schemeClr val="bg1"/>
                </a:solidFill>
              </a:rPr>
              <a:t>().</a:t>
            </a:r>
            <a:r>
              <a:rPr lang="en-US" sz="1400" dirty="0" err="1">
                <a:solidFill>
                  <a:schemeClr val="bg1"/>
                </a:solidFill>
              </a:rPr>
              <a:t>setAppName</a:t>
            </a:r>
            <a:r>
              <a:rPr lang="en-US" sz="1400" dirty="0">
                <a:solidFill>
                  <a:schemeClr val="bg1"/>
                </a:solidFill>
              </a:rPr>
              <a:t>("Spark Pi") </a:t>
            </a:r>
          </a:p>
          <a:p>
            <a:r>
              <a:rPr lang="en-US" sz="1400" dirty="0">
                <a:solidFill>
                  <a:schemeClr val="bg1"/>
                </a:solidFill>
              </a:rPr>
              <a:t>    </a:t>
            </a:r>
            <a:r>
              <a:rPr lang="en-US" sz="1400" dirty="0" err="1">
                <a:solidFill>
                  <a:schemeClr val="bg1"/>
                </a:solidFill>
              </a:rPr>
              <a:t>val</a:t>
            </a:r>
            <a:r>
              <a:rPr lang="en-US" sz="1400" dirty="0">
                <a:solidFill>
                  <a:schemeClr val="bg1"/>
                </a:solidFill>
              </a:rPr>
              <a:t> spark = new </a:t>
            </a:r>
            <a:r>
              <a:rPr lang="en-US" sz="1400" dirty="0" err="1">
                <a:solidFill>
                  <a:schemeClr val="bg1"/>
                </a:solidFill>
              </a:rPr>
              <a:t>SparkContext</a:t>
            </a:r>
            <a:r>
              <a:rPr lang="en-US" sz="1400" dirty="0">
                <a:solidFill>
                  <a:schemeClr val="bg1"/>
                </a:solidFill>
              </a:rPr>
              <a:t>(</a:t>
            </a:r>
            <a:r>
              <a:rPr lang="en-US" sz="1400" dirty="0" err="1">
                <a:solidFill>
                  <a:schemeClr val="bg1"/>
                </a:solidFill>
              </a:rPr>
              <a:t>conf</a:t>
            </a:r>
            <a:r>
              <a:rPr lang="en-US" sz="1400" dirty="0">
                <a:solidFill>
                  <a:schemeClr val="bg1"/>
                </a:solidFill>
              </a:rPr>
              <a:t>) </a:t>
            </a:r>
          </a:p>
          <a:p>
            <a:r>
              <a:rPr lang="en-US" sz="1400" dirty="0">
                <a:solidFill>
                  <a:schemeClr val="bg1"/>
                </a:solidFill>
              </a:rPr>
              <a:t>    </a:t>
            </a:r>
            <a:r>
              <a:rPr lang="en-US" sz="1400" dirty="0" err="1">
                <a:solidFill>
                  <a:schemeClr val="bg1"/>
                </a:solidFill>
              </a:rPr>
              <a:t>val</a:t>
            </a:r>
            <a:r>
              <a:rPr lang="en-US" sz="1400" dirty="0">
                <a:solidFill>
                  <a:schemeClr val="bg1"/>
                </a:solidFill>
              </a:rPr>
              <a:t> slices = if (</a:t>
            </a:r>
            <a:r>
              <a:rPr lang="en-US" sz="1400" dirty="0" err="1">
                <a:solidFill>
                  <a:schemeClr val="bg1"/>
                </a:solidFill>
              </a:rPr>
              <a:t>args.length</a:t>
            </a:r>
            <a:r>
              <a:rPr lang="en-US" sz="1400" dirty="0">
                <a:solidFill>
                  <a:schemeClr val="bg1"/>
                </a:solidFill>
              </a:rPr>
              <a:t> &gt; 0) </a:t>
            </a:r>
            <a:r>
              <a:rPr lang="en-US" sz="1400" dirty="0" err="1">
                <a:solidFill>
                  <a:schemeClr val="bg1"/>
                </a:solidFill>
              </a:rPr>
              <a:t>args</a:t>
            </a:r>
            <a:r>
              <a:rPr lang="en-US" sz="1400" dirty="0">
                <a:solidFill>
                  <a:schemeClr val="bg1"/>
                </a:solidFill>
              </a:rPr>
              <a:t>(0).</a:t>
            </a:r>
            <a:r>
              <a:rPr lang="en-US" sz="1400" dirty="0" err="1">
                <a:solidFill>
                  <a:schemeClr val="bg1"/>
                </a:solidFill>
              </a:rPr>
              <a:t>toInt</a:t>
            </a:r>
            <a:r>
              <a:rPr lang="en-US" sz="1400" dirty="0">
                <a:solidFill>
                  <a:schemeClr val="bg1"/>
                </a:solidFill>
              </a:rPr>
              <a:t> else 2 </a:t>
            </a:r>
          </a:p>
          <a:p>
            <a:r>
              <a:rPr lang="en-US" sz="1400" dirty="0">
                <a:solidFill>
                  <a:schemeClr val="bg1"/>
                </a:solidFill>
              </a:rPr>
              <a:t>    </a:t>
            </a:r>
            <a:r>
              <a:rPr lang="en-US" sz="1400" dirty="0" err="1">
                <a:solidFill>
                  <a:schemeClr val="bg1"/>
                </a:solidFill>
              </a:rPr>
              <a:t>val</a:t>
            </a:r>
            <a:r>
              <a:rPr lang="en-US" sz="1400" dirty="0">
                <a:solidFill>
                  <a:schemeClr val="bg1"/>
                </a:solidFill>
              </a:rPr>
              <a:t> n = </a:t>
            </a:r>
            <a:r>
              <a:rPr lang="en-US" sz="1400" dirty="0" err="1">
                <a:solidFill>
                  <a:schemeClr val="bg1"/>
                </a:solidFill>
              </a:rPr>
              <a:t>math.min</a:t>
            </a:r>
            <a:r>
              <a:rPr lang="en-US" sz="1400" dirty="0">
                <a:solidFill>
                  <a:schemeClr val="bg1"/>
                </a:solidFill>
              </a:rPr>
              <a:t>(100000L * slices, </a:t>
            </a:r>
            <a:r>
              <a:rPr lang="en-US" sz="1400" dirty="0" err="1">
                <a:solidFill>
                  <a:schemeClr val="bg1"/>
                </a:solidFill>
              </a:rPr>
              <a:t>Int.MaxValue</a:t>
            </a:r>
            <a:r>
              <a:rPr lang="en-US" sz="1400" dirty="0">
                <a:solidFill>
                  <a:schemeClr val="bg1"/>
                </a:solidFill>
              </a:rPr>
              <a:t>).</a:t>
            </a:r>
            <a:r>
              <a:rPr lang="en-US" sz="1400" dirty="0" err="1">
                <a:solidFill>
                  <a:schemeClr val="bg1"/>
                </a:solidFill>
              </a:rPr>
              <a:t>toInt</a:t>
            </a:r>
            <a:r>
              <a:rPr lang="en-US" sz="1400" dirty="0">
                <a:solidFill>
                  <a:schemeClr val="bg1"/>
                </a:solidFill>
              </a:rPr>
              <a:t> // avoid overflow </a:t>
            </a:r>
          </a:p>
          <a:p>
            <a:r>
              <a:rPr lang="en-US" sz="1400" dirty="0">
                <a:solidFill>
                  <a:schemeClr val="bg1"/>
                </a:solidFill>
              </a:rPr>
              <a:t>    </a:t>
            </a:r>
            <a:r>
              <a:rPr lang="en-US" sz="1400" dirty="0" err="1">
                <a:solidFill>
                  <a:schemeClr val="bg1"/>
                </a:solidFill>
              </a:rPr>
              <a:t>val</a:t>
            </a:r>
            <a:r>
              <a:rPr lang="en-US" sz="1400" dirty="0">
                <a:solidFill>
                  <a:schemeClr val="bg1"/>
                </a:solidFill>
              </a:rPr>
              <a:t> count = </a:t>
            </a:r>
            <a:r>
              <a:rPr lang="en-US" sz="1400" dirty="0" err="1">
                <a:solidFill>
                  <a:schemeClr val="bg1"/>
                </a:solidFill>
              </a:rPr>
              <a:t>spark.parallelize</a:t>
            </a:r>
            <a:r>
              <a:rPr lang="en-US" sz="1400" dirty="0">
                <a:solidFill>
                  <a:schemeClr val="bg1"/>
                </a:solidFill>
              </a:rPr>
              <a:t>(1 until n, slices).map { </a:t>
            </a:r>
            <a:r>
              <a:rPr lang="en-US" sz="1400" dirty="0" err="1">
                <a:solidFill>
                  <a:schemeClr val="bg1"/>
                </a:solidFill>
              </a:rPr>
              <a:t>i</a:t>
            </a:r>
            <a:r>
              <a:rPr lang="en-US" sz="1400" dirty="0">
                <a:solidFill>
                  <a:schemeClr val="bg1"/>
                </a:solidFill>
              </a:rPr>
              <a:t> =&gt;</a:t>
            </a:r>
          </a:p>
          <a:p>
            <a:r>
              <a:rPr lang="en-US" sz="1400" dirty="0">
                <a:solidFill>
                  <a:schemeClr val="bg1"/>
                </a:solidFill>
              </a:rPr>
              <a:t>       </a:t>
            </a:r>
            <a:r>
              <a:rPr lang="en-US" sz="1400" dirty="0" err="1">
                <a:solidFill>
                  <a:schemeClr val="bg1"/>
                </a:solidFill>
              </a:rPr>
              <a:t>val</a:t>
            </a:r>
            <a:r>
              <a:rPr lang="en-US" sz="1400" dirty="0">
                <a:solidFill>
                  <a:schemeClr val="bg1"/>
                </a:solidFill>
              </a:rPr>
              <a:t> x = random * 2 - 1 </a:t>
            </a:r>
          </a:p>
          <a:p>
            <a:r>
              <a:rPr lang="en-US" sz="1400" dirty="0">
                <a:solidFill>
                  <a:schemeClr val="bg1"/>
                </a:solidFill>
              </a:rPr>
              <a:t>       </a:t>
            </a:r>
            <a:r>
              <a:rPr lang="en-US" sz="1400" dirty="0" err="1">
                <a:solidFill>
                  <a:schemeClr val="bg1"/>
                </a:solidFill>
              </a:rPr>
              <a:t>val</a:t>
            </a:r>
            <a:r>
              <a:rPr lang="en-US" sz="1400" dirty="0">
                <a:solidFill>
                  <a:schemeClr val="bg1"/>
                </a:solidFill>
              </a:rPr>
              <a:t> y = random * 2 - 1 </a:t>
            </a:r>
          </a:p>
          <a:p>
            <a:r>
              <a:rPr lang="en-US" sz="1400" dirty="0">
                <a:solidFill>
                  <a:schemeClr val="bg1"/>
                </a:solidFill>
              </a:rPr>
              <a:t>       if (x*x + y*y &lt; 1) 1 else 0 </a:t>
            </a:r>
          </a:p>
          <a:p>
            <a:r>
              <a:rPr lang="en-US" sz="1400" dirty="0">
                <a:solidFill>
                  <a:schemeClr val="bg1"/>
                </a:solidFill>
              </a:rPr>
              <a:t>    }.reduce(_ + _) </a:t>
            </a:r>
          </a:p>
          <a:p>
            <a:r>
              <a:rPr lang="en-US" sz="1400" dirty="0">
                <a:solidFill>
                  <a:schemeClr val="bg1"/>
                </a:solidFill>
              </a:rPr>
              <a:t>    </a:t>
            </a:r>
            <a:r>
              <a:rPr lang="en-US" sz="1400" dirty="0" err="1">
                <a:solidFill>
                  <a:schemeClr val="bg1"/>
                </a:solidFill>
              </a:rPr>
              <a:t>println</a:t>
            </a:r>
            <a:r>
              <a:rPr lang="en-US" sz="1400" dirty="0">
                <a:solidFill>
                  <a:schemeClr val="bg1"/>
                </a:solidFill>
              </a:rPr>
              <a:t>("Pi is roughly " + 4.0 * count / n)</a:t>
            </a:r>
          </a:p>
          <a:p>
            <a:r>
              <a:rPr lang="en-US" sz="1400" dirty="0">
                <a:solidFill>
                  <a:schemeClr val="bg1"/>
                </a:solidFill>
              </a:rPr>
              <a:t>    </a:t>
            </a:r>
            <a:r>
              <a:rPr lang="en-US" sz="1400" dirty="0" err="1">
                <a:solidFill>
                  <a:schemeClr val="bg1"/>
                </a:solidFill>
              </a:rPr>
              <a:t>spark.stop</a:t>
            </a:r>
            <a:r>
              <a:rPr lang="en-US" sz="1400" dirty="0">
                <a:solidFill>
                  <a:schemeClr val="bg1"/>
                </a:solidFill>
              </a:rPr>
              <a:t>() </a:t>
            </a:r>
          </a:p>
          <a:p>
            <a:r>
              <a:rPr lang="en-US" sz="1400" dirty="0">
                <a:solidFill>
                  <a:schemeClr val="bg1"/>
                </a:solidFill>
              </a:rPr>
              <a:t>  } </a:t>
            </a:r>
          </a:p>
          <a:p>
            <a:r>
              <a:rPr lang="en-US" sz="1400" dirty="0">
                <a:solidFill>
                  <a:schemeClr val="bg1"/>
                </a:solidFill>
              </a:rPr>
              <a:t>}</a:t>
            </a:r>
          </a:p>
        </p:txBody>
      </p:sp>
    </p:spTree>
    <p:extLst>
      <p:ext uri="{BB962C8B-B14F-4D97-AF65-F5344CB8AC3E}">
        <p14:creationId xmlns:p14="http://schemas.microsoft.com/office/powerpoint/2010/main" val="3055610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1596-1755-6740-A2E2-646D352BB143}"/>
              </a:ext>
            </a:extLst>
          </p:cNvPr>
          <p:cNvSpPr>
            <a:spLocks noGrp="1"/>
          </p:cNvSpPr>
          <p:nvPr>
            <p:ph type="title"/>
          </p:nvPr>
        </p:nvSpPr>
        <p:spPr/>
        <p:txBody>
          <a:bodyPr/>
          <a:lstStyle/>
          <a:p>
            <a:r>
              <a:rPr lang="en-US" dirty="0"/>
              <a:t>Submitting Spark jobs</a:t>
            </a:r>
          </a:p>
        </p:txBody>
      </p:sp>
      <p:sp>
        <p:nvSpPr>
          <p:cNvPr id="3" name="Content Placeholder 2">
            <a:extLst>
              <a:ext uri="{FF2B5EF4-FFF2-40B4-BE49-F238E27FC236}">
                <a16:creationId xmlns:a16="http://schemas.microsoft.com/office/drawing/2014/main" id="{0D78ADBF-D652-634B-9259-7BE0DAF6DF46}"/>
              </a:ext>
            </a:extLst>
          </p:cNvPr>
          <p:cNvSpPr>
            <a:spLocks noGrp="1"/>
          </p:cNvSpPr>
          <p:nvPr>
            <p:ph idx="1"/>
          </p:nvPr>
        </p:nvSpPr>
        <p:spPr/>
        <p:txBody>
          <a:bodyPr/>
          <a:lstStyle/>
          <a:p>
            <a:pPr marL="457200" indent="-457200">
              <a:buFont typeface="Arial" panose="020B0604020202020204" pitchFamily="34" charset="0"/>
              <a:buChar char="•"/>
            </a:pPr>
            <a:r>
              <a:rPr lang="en-US" dirty="0"/>
              <a:t>EMR Step API (Console, CLI, SDK)</a:t>
            </a:r>
          </a:p>
          <a:p>
            <a:pPr marL="457200" indent="-457200">
              <a:buFont typeface="Arial" panose="020B0604020202020204" pitchFamily="34" charset="0"/>
              <a:buChar char="•"/>
            </a:pPr>
            <a:r>
              <a:rPr lang="en-US" dirty="0">
                <a:latin typeface="Lucida Console" panose="020B0609040504020204" pitchFamily="49" charset="0"/>
              </a:rPr>
              <a:t>Spark-submit script</a:t>
            </a:r>
          </a:p>
          <a:p>
            <a:endParaRPr lang="en-US" dirty="0">
              <a:latin typeface="Lucida Console" panose="020B0609040504020204" pitchFamily="49" charset="0"/>
            </a:endParaRPr>
          </a:p>
          <a:p>
            <a:pPr marL="457200" indent="-457200">
              <a:buFont typeface="Arial" panose="020B0604020202020204" pitchFamily="34" charset="0"/>
              <a:buChar char="•"/>
            </a:pPr>
            <a:endParaRPr lang="en-US" dirty="0">
              <a:latin typeface="Lucida Console" panose="020B0609040504020204" pitchFamily="49" charset="0"/>
            </a:endParaRPr>
          </a:p>
        </p:txBody>
      </p:sp>
    </p:spTree>
    <p:extLst>
      <p:ext uri="{BB962C8B-B14F-4D97-AF65-F5344CB8AC3E}">
        <p14:creationId xmlns:p14="http://schemas.microsoft.com/office/powerpoint/2010/main" val="2261608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00CB-9255-154D-9BF8-6F0CF0A5F3B6}"/>
              </a:ext>
            </a:extLst>
          </p:cNvPr>
          <p:cNvSpPr>
            <a:spLocks noGrp="1"/>
          </p:cNvSpPr>
          <p:nvPr>
            <p:ph type="title"/>
          </p:nvPr>
        </p:nvSpPr>
        <p:spPr/>
        <p:txBody>
          <a:bodyPr/>
          <a:lstStyle/>
          <a:p>
            <a:r>
              <a:rPr lang="en-US" dirty="0"/>
              <a:t>View Spark application History</a:t>
            </a:r>
          </a:p>
        </p:txBody>
      </p:sp>
      <p:pic>
        <p:nvPicPr>
          <p:cNvPr id="4098" name="Picture 2" descr="https://docs.aws.amazon.com/emr/latest/ReleaseGuide/images/app-history-app.png">
            <a:extLst>
              <a:ext uri="{FF2B5EF4-FFF2-40B4-BE49-F238E27FC236}">
                <a16:creationId xmlns:a16="http://schemas.microsoft.com/office/drawing/2014/main" id="{79F1A0B6-53D0-E547-ABF7-7D9D9BB53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2814"/>
            <a:ext cx="12192000" cy="284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62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6803-E060-C741-A717-BA79578D2DC3}"/>
              </a:ext>
            </a:extLst>
          </p:cNvPr>
          <p:cNvSpPr>
            <a:spLocks noGrp="1"/>
          </p:cNvSpPr>
          <p:nvPr>
            <p:ph type="title"/>
          </p:nvPr>
        </p:nvSpPr>
        <p:spPr/>
        <p:txBody>
          <a:bodyPr/>
          <a:lstStyle/>
          <a:p>
            <a:r>
              <a:rPr lang="en-US" dirty="0"/>
              <a:t>Spark Web UI</a:t>
            </a:r>
          </a:p>
        </p:txBody>
      </p:sp>
      <p:sp>
        <p:nvSpPr>
          <p:cNvPr id="3" name="Content Placeholder 2">
            <a:extLst>
              <a:ext uri="{FF2B5EF4-FFF2-40B4-BE49-F238E27FC236}">
                <a16:creationId xmlns:a16="http://schemas.microsoft.com/office/drawing/2014/main" id="{A10A9D40-C05B-394C-91AF-3517FCD07C07}"/>
              </a:ext>
            </a:extLst>
          </p:cNvPr>
          <p:cNvSpPr>
            <a:spLocks noGrp="1"/>
          </p:cNvSpPr>
          <p:nvPr>
            <p:ph idx="1"/>
          </p:nvPr>
        </p:nvSpPr>
        <p:spPr/>
        <p:txBody>
          <a:bodyPr/>
          <a:lstStyle/>
          <a:p>
            <a:pPr marL="457200" indent="-457200">
              <a:buFont typeface="Arial" panose="020B0604020202020204" pitchFamily="34" charset="0"/>
              <a:buChar char="•"/>
            </a:pPr>
            <a:r>
              <a:rPr lang="en-US" dirty="0"/>
              <a:t> Establish SSH tunnel </a:t>
            </a:r>
          </a:p>
          <a:p>
            <a:pPr marL="457200" indent="-457200">
              <a:buFont typeface="Arial" panose="020B0604020202020204" pitchFamily="34" charset="0"/>
              <a:buChar char="•"/>
            </a:pPr>
            <a:r>
              <a:rPr lang="en-US" dirty="0"/>
              <a:t>Navigate to YARN RM for your cluster. </a:t>
            </a:r>
          </a:p>
          <a:p>
            <a:pPr marL="1447750" lvl="1" indent="-457200">
              <a:buFont typeface="Arial" panose="020B0604020202020204" pitchFamily="34" charset="0"/>
              <a:buChar char="•"/>
            </a:pPr>
            <a:r>
              <a:rPr lang="en-US" dirty="0"/>
              <a:t>Choose ‘Tracking UI’</a:t>
            </a:r>
          </a:p>
          <a:p>
            <a:pPr marL="1447750" lvl="1" indent="-457200">
              <a:buFont typeface="Arial" panose="020B0604020202020204" pitchFamily="34" charset="0"/>
              <a:buChar char="•"/>
            </a:pPr>
            <a:r>
              <a:rPr lang="en-US" dirty="0"/>
              <a:t>Spark application driver's web UI at port 4040</a:t>
            </a:r>
          </a:p>
          <a:p>
            <a:pPr marL="457200" indent="-457200">
              <a:buFont typeface="Arial" panose="020B0604020202020204" pitchFamily="34" charset="0"/>
              <a:buChar char="•"/>
            </a:pPr>
            <a:r>
              <a:rPr lang="en-US" dirty="0"/>
              <a:t>Spark </a:t>
            </a:r>
            <a:r>
              <a:rPr lang="en-US" dirty="0" err="1"/>
              <a:t>HistoryServer</a:t>
            </a:r>
            <a:r>
              <a:rPr lang="en-US" dirty="0"/>
              <a:t> UI at </a:t>
            </a:r>
          </a:p>
          <a:p>
            <a:pPr lvl="1" indent="0">
              <a:buNone/>
            </a:pPr>
            <a:r>
              <a:rPr lang="en-US" i="1" dirty="0"/>
              <a:t>http:</a:t>
            </a:r>
            <a:r>
              <a:rPr lang="en-US" dirty="0"/>
              <a:t>//</a:t>
            </a:r>
            <a:r>
              <a:rPr lang="en-US" i="1" dirty="0"/>
              <a:t>master-public-dns-name</a:t>
            </a:r>
            <a:r>
              <a:rPr lang="en-US" dirty="0"/>
              <a:t>:18080/.</a:t>
            </a:r>
          </a:p>
        </p:txBody>
      </p:sp>
    </p:spTree>
    <p:extLst>
      <p:ext uri="{BB962C8B-B14F-4D97-AF65-F5344CB8AC3E}">
        <p14:creationId xmlns:p14="http://schemas.microsoft.com/office/powerpoint/2010/main" val="297704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CDCD-EC1B-3343-97E6-199909EA8031}"/>
              </a:ext>
            </a:extLst>
          </p:cNvPr>
          <p:cNvSpPr>
            <a:spLocks noGrp="1"/>
          </p:cNvSpPr>
          <p:nvPr>
            <p:ph type="title"/>
          </p:nvPr>
        </p:nvSpPr>
        <p:spPr/>
        <p:txBody>
          <a:bodyPr/>
          <a:lstStyle/>
          <a:p>
            <a:r>
              <a:rPr lang="en-US" dirty="0"/>
              <a:t>Optimizations in Spark</a:t>
            </a:r>
          </a:p>
        </p:txBody>
      </p:sp>
    </p:spTree>
    <p:extLst>
      <p:ext uri="{BB962C8B-B14F-4D97-AF65-F5344CB8AC3E}">
        <p14:creationId xmlns:p14="http://schemas.microsoft.com/office/powerpoint/2010/main" val="148777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298491" y="1591538"/>
            <a:ext cx="5385603" cy="3390071"/>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9" name="Rounded Rectangle 8"/>
          <p:cNvSpPr/>
          <p:nvPr/>
        </p:nvSpPr>
        <p:spPr>
          <a:xfrm>
            <a:off x="4030282" y="2132745"/>
            <a:ext cx="3922020" cy="2185704"/>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10" name="Picture 9" descr="http://snowplowanalytics.com/assets/img/blog/2015/05/spark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115" y="2159429"/>
            <a:ext cx="3484356" cy="181398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9121759" y="2366048"/>
            <a:ext cx="2789443" cy="160736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RICH</a:t>
            </a:r>
          </a:p>
        </p:txBody>
      </p:sp>
      <p:sp>
        <p:nvSpPr>
          <p:cNvPr id="7" name="Oval 6"/>
          <p:cNvSpPr/>
          <p:nvPr/>
        </p:nvSpPr>
        <p:spPr>
          <a:xfrm>
            <a:off x="200209" y="2262737"/>
            <a:ext cx="2789443" cy="160736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FAST</a:t>
            </a:r>
          </a:p>
        </p:txBody>
      </p:sp>
    </p:spTree>
    <p:extLst>
      <p:ext uri="{BB962C8B-B14F-4D97-AF65-F5344CB8AC3E}">
        <p14:creationId xmlns:p14="http://schemas.microsoft.com/office/powerpoint/2010/main" val="94253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DCA8-4928-7343-A3FE-A1E92F3712C5}"/>
              </a:ext>
            </a:extLst>
          </p:cNvPr>
          <p:cNvSpPr>
            <a:spLocks noGrp="1"/>
          </p:cNvSpPr>
          <p:nvPr>
            <p:ph type="title"/>
          </p:nvPr>
        </p:nvSpPr>
        <p:spPr/>
        <p:txBody>
          <a:bodyPr/>
          <a:lstStyle/>
          <a:p>
            <a:r>
              <a:rPr lang="en-US" dirty="0"/>
              <a:t>Tricks and tips</a:t>
            </a:r>
          </a:p>
        </p:txBody>
      </p:sp>
      <p:sp>
        <p:nvSpPr>
          <p:cNvPr id="3" name="Content Placeholder 2">
            <a:extLst>
              <a:ext uri="{FF2B5EF4-FFF2-40B4-BE49-F238E27FC236}">
                <a16:creationId xmlns:a16="http://schemas.microsoft.com/office/drawing/2014/main" id="{A58F03AE-7887-2642-B5AA-5AEF2B8CBFE0}"/>
              </a:ext>
            </a:extLst>
          </p:cNvPr>
          <p:cNvSpPr>
            <a:spLocks noGrp="1"/>
          </p:cNvSpPr>
          <p:nvPr>
            <p:ph idx="1"/>
          </p:nvPr>
        </p:nvSpPr>
        <p:spPr/>
        <p:txBody>
          <a:bodyPr/>
          <a:lstStyle/>
          <a:p>
            <a:pPr marL="457200" indent="-457200">
              <a:buFont typeface="Arial" panose="020B0604020202020204" pitchFamily="34" charset="0"/>
              <a:buChar char="•"/>
            </a:pPr>
            <a:r>
              <a:rPr lang="en-US" dirty="0"/>
              <a:t>Use newer versions of Spark</a:t>
            </a:r>
          </a:p>
          <a:p>
            <a:pPr marL="457200" indent="-457200">
              <a:buFont typeface="Arial" panose="020B0604020202020204" pitchFamily="34" charset="0"/>
              <a:buChar char="•"/>
            </a:pPr>
            <a:r>
              <a:rPr lang="en-US" dirty="0"/>
              <a:t>Avoid RDDs</a:t>
            </a:r>
          </a:p>
          <a:p>
            <a:pPr marL="457200" indent="-457200">
              <a:buFont typeface="Arial" panose="020B0604020202020204" pitchFamily="34" charset="0"/>
              <a:buChar char="•"/>
            </a:pPr>
            <a:r>
              <a:rPr lang="en-US" dirty="0"/>
              <a:t>Cache and reuse results</a:t>
            </a:r>
          </a:p>
          <a:p>
            <a:pPr marL="457200" indent="-457200">
              <a:buFont typeface="Arial" panose="020B0604020202020204" pitchFamily="34" charset="0"/>
              <a:buChar char="•"/>
            </a:pPr>
            <a:r>
              <a:rPr lang="en-US" dirty="0"/>
              <a:t>Use Parquet format for saving and loading data</a:t>
            </a:r>
          </a:p>
          <a:p>
            <a:pPr marL="457200" indent="-457200">
              <a:buFont typeface="Arial" panose="020B0604020202020204" pitchFamily="34" charset="0"/>
              <a:buChar char="•"/>
            </a:pPr>
            <a:r>
              <a:rPr lang="en-US" dirty="0"/>
              <a:t>Partitions your inputs and outputs</a:t>
            </a:r>
          </a:p>
          <a:p>
            <a:pPr marL="457200" indent="-457200">
              <a:buFont typeface="Arial" panose="020B0604020202020204" pitchFamily="34" charset="0"/>
              <a:buChar char="•"/>
            </a:pPr>
            <a:r>
              <a:rPr lang="en-US" dirty="0"/>
              <a:t>Avoid shuffling and repartitioning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758141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DCA8-4928-7343-A3FE-A1E92F3712C5}"/>
              </a:ext>
            </a:extLst>
          </p:cNvPr>
          <p:cNvSpPr>
            <a:spLocks noGrp="1"/>
          </p:cNvSpPr>
          <p:nvPr>
            <p:ph type="title"/>
          </p:nvPr>
        </p:nvSpPr>
        <p:spPr/>
        <p:txBody>
          <a:bodyPr/>
          <a:lstStyle/>
          <a:p>
            <a:r>
              <a:rPr lang="en-US" dirty="0"/>
              <a:t>Tricks and tips</a:t>
            </a:r>
          </a:p>
        </p:txBody>
      </p:sp>
      <p:sp>
        <p:nvSpPr>
          <p:cNvPr id="3" name="Content Placeholder 2">
            <a:extLst>
              <a:ext uri="{FF2B5EF4-FFF2-40B4-BE49-F238E27FC236}">
                <a16:creationId xmlns:a16="http://schemas.microsoft.com/office/drawing/2014/main" id="{A58F03AE-7887-2642-B5AA-5AEF2B8CBFE0}"/>
              </a:ext>
            </a:extLst>
          </p:cNvPr>
          <p:cNvSpPr>
            <a:spLocks noGrp="1"/>
          </p:cNvSpPr>
          <p:nvPr>
            <p:ph idx="1"/>
          </p:nvPr>
        </p:nvSpPr>
        <p:spPr>
          <a:xfrm>
            <a:off x="449051" y="1121489"/>
            <a:ext cx="10940405" cy="5141287"/>
          </a:xfrm>
        </p:spPr>
        <p:txBody>
          <a:bodyPr/>
          <a:lstStyle/>
          <a:p>
            <a:pPr marL="457200" indent="-457200">
              <a:buFont typeface="Arial" panose="020B0604020202020204" pitchFamily="34" charset="0"/>
              <a:buChar char="•"/>
            </a:pPr>
            <a:r>
              <a:rPr lang="en-US" dirty="0"/>
              <a:t>Pick the right instance types</a:t>
            </a:r>
          </a:p>
          <a:p>
            <a:pPr marL="1447750" lvl="1" indent="-457200">
              <a:buFont typeface="Arial" panose="020B0604020202020204" pitchFamily="34" charset="0"/>
              <a:buChar char="•"/>
            </a:pPr>
            <a:r>
              <a:rPr lang="en-US" dirty="0"/>
              <a:t>If memory is a constraint, use m4 instances instead of c4 instances</a:t>
            </a:r>
          </a:p>
          <a:p>
            <a:pPr marL="457200" indent="-457200">
              <a:buFont typeface="Arial" panose="020B0604020202020204" pitchFamily="34" charset="0"/>
              <a:buChar char="•"/>
            </a:pPr>
            <a:r>
              <a:rPr lang="en-US" dirty="0"/>
              <a:t>Configure Spark correctly</a:t>
            </a:r>
          </a:p>
          <a:p>
            <a:pPr marL="1447750" lvl="1" indent="-457200">
              <a:buFont typeface="Arial" panose="020B0604020202020204" pitchFamily="34" charset="0"/>
              <a:buChar char="•"/>
            </a:pPr>
            <a:r>
              <a:rPr lang="en-US" dirty="0"/>
              <a:t>default EMR configuration for Spark are very simplistic</a:t>
            </a:r>
          </a:p>
          <a:p>
            <a:pPr marL="1447750" lvl="1" indent="-457200">
              <a:buFont typeface="Arial" panose="020B0604020202020204" pitchFamily="34" charset="0"/>
              <a:buChar char="•"/>
            </a:pPr>
            <a:r>
              <a:rPr lang="en-US" dirty="0"/>
              <a:t>For e.g., enable speculative execution</a:t>
            </a:r>
          </a:p>
          <a:p>
            <a:pPr marL="1447750" lvl="1" indent="-457200">
              <a:buFont typeface="Arial" panose="020B0604020202020204" pitchFamily="34" charset="0"/>
              <a:buChar char="•"/>
            </a:pPr>
            <a:r>
              <a:rPr lang="en-US" dirty="0"/>
              <a:t>Enable/Disable Dynamic allocation based on workload</a:t>
            </a:r>
          </a:p>
          <a:p>
            <a:pPr marL="1447750" lvl="1" indent="-457200">
              <a:buFont typeface="Arial" panose="020B0604020202020204" pitchFamily="34" charset="0"/>
              <a:buChar char="•"/>
            </a:pPr>
            <a:r>
              <a:rPr lang="en-US" dirty="0"/>
              <a:t>Minimize number of executor instances per machine</a:t>
            </a:r>
          </a:p>
          <a:p>
            <a:pPr marL="1447750" lvl="1" indent="-457200">
              <a:buFont typeface="Arial" panose="020B0604020202020204" pitchFamily="34" charset="0"/>
              <a:buChar char="•"/>
            </a:pPr>
            <a:r>
              <a:rPr lang="en-US" dirty="0"/>
              <a:t>Avoid executors with too much memory</a:t>
            </a:r>
          </a:p>
          <a:p>
            <a:pPr marL="1447750" lvl="1" indent="-457200">
              <a:buFont typeface="Arial" panose="020B0604020202020204" pitchFamily="34" charset="0"/>
              <a:buChar char="•"/>
            </a:pPr>
            <a:r>
              <a:rPr lang="en-US" dirty="0"/>
              <a:t>Number of active tasks = number of cores</a:t>
            </a:r>
          </a:p>
          <a:p>
            <a:pPr marL="1447750" lvl="1"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b="1" dirty="0"/>
          </a:p>
        </p:txBody>
      </p:sp>
    </p:spTree>
    <p:extLst>
      <p:ext uri="{BB962C8B-B14F-4D97-AF65-F5344CB8AC3E}">
        <p14:creationId xmlns:p14="http://schemas.microsoft.com/office/powerpoint/2010/main" val="2767579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DCA8-4928-7343-A3FE-A1E92F3712C5}"/>
              </a:ext>
            </a:extLst>
          </p:cNvPr>
          <p:cNvSpPr>
            <a:spLocks noGrp="1"/>
          </p:cNvSpPr>
          <p:nvPr>
            <p:ph type="title"/>
          </p:nvPr>
        </p:nvSpPr>
        <p:spPr/>
        <p:txBody>
          <a:bodyPr/>
          <a:lstStyle/>
          <a:p>
            <a:r>
              <a:rPr lang="en-US" dirty="0"/>
              <a:t>Tricks and tips</a:t>
            </a:r>
          </a:p>
        </p:txBody>
      </p:sp>
      <p:sp>
        <p:nvSpPr>
          <p:cNvPr id="3" name="Content Placeholder 2">
            <a:extLst>
              <a:ext uri="{FF2B5EF4-FFF2-40B4-BE49-F238E27FC236}">
                <a16:creationId xmlns:a16="http://schemas.microsoft.com/office/drawing/2014/main" id="{A58F03AE-7887-2642-B5AA-5AEF2B8CBFE0}"/>
              </a:ext>
            </a:extLst>
          </p:cNvPr>
          <p:cNvSpPr>
            <a:spLocks noGrp="1"/>
          </p:cNvSpPr>
          <p:nvPr>
            <p:ph idx="1"/>
          </p:nvPr>
        </p:nvSpPr>
        <p:spPr>
          <a:xfrm>
            <a:off x="449051" y="1121489"/>
            <a:ext cx="10940405" cy="5141287"/>
          </a:xfrm>
        </p:spPr>
        <p:txBody>
          <a:bodyPr/>
          <a:lstStyle/>
          <a:p>
            <a:pPr marL="457200" indent="-457200">
              <a:buFont typeface="Arial" panose="020B0604020202020204" pitchFamily="34" charset="0"/>
              <a:buChar char="•"/>
            </a:pPr>
            <a:r>
              <a:rPr lang="en-US" dirty="0"/>
              <a:t>Avoid ‘LIKE’ in SQL queries</a:t>
            </a:r>
          </a:p>
          <a:p>
            <a:pPr marL="457200" indent="-457200">
              <a:buFont typeface="Arial" panose="020B0604020202020204" pitchFamily="34" charset="0"/>
              <a:buChar char="•"/>
            </a:pPr>
            <a:r>
              <a:rPr lang="en-US" dirty="0"/>
              <a:t>Reduce data shuffles</a:t>
            </a:r>
          </a:p>
          <a:p>
            <a:pPr marL="457200" indent="-457200">
              <a:buFont typeface="Arial" panose="020B0604020202020204" pitchFamily="34" charset="0"/>
              <a:buChar char="•"/>
            </a:pPr>
            <a:r>
              <a:rPr lang="en-US" dirty="0"/>
              <a:t>Optimize joins</a:t>
            </a:r>
          </a:p>
          <a:p>
            <a:pPr marL="1447750" lvl="1" indent="-457200">
              <a:buFont typeface="Arial" panose="020B0604020202020204" pitchFamily="34" charset="0"/>
              <a:buChar char="•"/>
            </a:pPr>
            <a:r>
              <a:rPr lang="en-US" dirty="0"/>
              <a:t>Avoid cross joins</a:t>
            </a:r>
          </a:p>
          <a:p>
            <a:pPr marL="1447750" lvl="1" indent="-457200">
              <a:buFont typeface="Arial" panose="020B0604020202020204" pitchFamily="34" charset="0"/>
              <a:buChar char="•"/>
            </a:pPr>
            <a:r>
              <a:rPr lang="en-US" dirty="0"/>
              <a:t>Use broadcast join for smaller datasets</a:t>
            </a:r>
          </a:p>
          <a:p>
            <a:pPr marL="1447750" lvl="1" indent="-457200">
              <a:buFont typeface="Arial" panose="020B0604020202020204" pitchFamily="34" charset="0"/>
              <a:buChar char="•"/>
            </a:pPr>
            <a:r>
              <a:rPr lang="en-US" dirty="0"/>
              <a:t>Use </a:t>
            </a:r>
            <a:r>
              <a:rPr lang="en-US" dirty="0" err="1"/>
              <a:t>flatmap</a:t>
            </a:r>
            <a:r>
              <a:rPr lang="en-US" dirty="0"/>
              <a:t> instead of broadcast join</a:t>
            </a:r>
          </a:p>
          <a:p>
            <a:pPr marL="457200" indent="-457200">
              <a:buFont typeface="Arial" panose="020B0604020202020204" pitchFamily="34" charset="0"/>
              <a:buChar char="•"/>
            </a:pPr>
            <a:r>
              <a:rPr lang="en-US" dirty="0"/>
              <a:t>Avoid spilling to disk</a:t>
            </a:r>
          </a:p>
          <a:p>
            <a:pPr marL="457200" indent="-457200">
              <a:buFont typeface="Arial" panose="020B0604020202020204" pitchFamily="34" charset="0"/>
              <a:buChar char="•"/>
            </a:pPr>
            <a:r>
              <a:rPr lang="en-US" dirty="0"/>
              <a:t>Detect and handle data skew</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b="1" dirty="0"/>
          </a:p>
        </p:txBody>
      </p:sp>
    </p:spTree>
    <p:extLst>
      <p:ext uri="{BB962C8B-B14F-4D97-AF65-F5344CB8AC3E}">
        <p14:creationId xmlns:p14="http://schemas.microsoft.com/office/powerpoint/2010/main" val="429025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059" y="1012372"/>
            <a:ext cx="3184848" cy="3184848"/>
          </a:xfrm>
          <a:prstGeom prst="rect">
            <a:avLst/>
          </a:prstGeom>
        </p:spPr>
      </p:pic>
      <p:sp>
        <p:nvSpPr>
          <p:cNvPr id="4" name="Rectangle 3"/>
          <p:cNvSpPr/>
          <p:nvPr/>
        </p:nvSpPr>
        <p:spPr>
          <a:xfrm rot="18797671">
            <a:off x="-137800" y="740781"/>
            <a:ext cx="2314971" cy="647135"/>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rial" charset="0"/>
                <a:ea typeface="Arial" charset="0"/>
                <a:cs typeface="Arial" charset="0"/>
              </a:rPr>
              <a:t>Fast</a:t>
            </a:r>
          </a:p>
        </p:txBody>
      </p:sp>
      <p:sp>
        <p:nvSpPr>
          <p:cNvPr id="5" name="TextBox 4"/>
          <p:cNvSpPr txBox="1"/>
          <p:nvPr/>
        </p:nvSpPr>
        <p:spPr>
          <a:xfrm>
            <a:off x="3001763" y="3935958"/>
            <a:ext cx="1757212" cy="584775"/>
          </a:xfrm>
          <a:prstGeom prst="rect">
            <a:avLst/>
          </a:prstGeom>
          <a:noFill/>
        </p:spPr>
        <p:txBody>
          <a:bodyPr wrap="none" rtlCol="0">
            <a:spAutoFit/>
          </a:bodyPr>
          <a:lstStyle/>
          <a:p>
            <a:r>
              <a:rPr lang="en-US" sz="3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Memory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282" y="1012373"/>
            <a:ext cx="2279780" cy="2279780"/>
          </a:xfrm>
          <a:prstGeom prst="rect">
            <a:avLst/>
          </a:prstGeom>
        </p:spPr>
      </p:pic>
      <p:sp>
        <p:nvSpPr>
          <p:cNvPr id="7" name="TextBox 6"/>
          <p:cNvSpPr txBox="1"/>
          <p:nvPr/>
        </p:nvSpPr>
        <p:spPr>
          <a:xfrm>
            <a:off x="7336281" y="3935957"/>
            <a:ext cx="2246128" cy="584775"/>
          </a:xfrm>
          <a:prstGeom prst="rect">
            <a:avLst/>
          </a:prstGeom>
          <a:noFill/>
        </p:spPr>
        <p:txBody>
          <a:bodyPr wrap="none" rtlCol="0">
            <a:spAutoFit/>
          </a:bodyPr>
          <a:lstStyle/>
          <a:p>
            <a:r>
              <a:rPr lang="en-US" sz="3200" b="1">
                <a:solidFill>
                  <a:schemeClr val="bg1"/>
                </a:solidFill>
                <a:latin typeface="Amazon Ember" panose="020B0603020204020204" pitchFamily="34" charset="0"/>
                <a:ea typeface="Amazon Ember" panose="020B0603020204020204" pitchFamily="34" charset="0"/>
                <a:cs typeface="Amazon Ember" panose="020B0603020204020204" pitchFamily="34" charset="0"/>
              </a:rPr>
              <a:t>Processing</a:t>
            </a:r>
            <a:endParaRPr lang="en-US" sz="3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03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11C20B2-9408-F443-B25B-9283CC400E36}"/>
              </a:ext>
            </a:extLst>
          </p:cNvPr>
          <p:cNvGrpSpPr/>
          <p:nvPr/>
        </p:nvGrpSpPr>
        <p:grpSpPr>
          <a:xfrm>
            <a:off x="1311083" y="1448716"/>
            <a:ext cx="10232720" cy="4312120"/>
            <a:chOff x="731521" y="1020276"/>
            <a:chExt cx="7674540" cy="3234090"/>
          </a:xfrm>
        </p:grpSpPr>
        <p:sp>
          <p:nvSpPr>
            <p:cNvPr id="2" name="Rectangle 1"/>
            <p:cNvSpPr/>
            <p:nvPr/>
          </p:nvSpPr>
          <p:spPr>
            <a:xfrm>
              <a:off x="731521" y="3060834"/>
              <a:ext cx="7674540" cy="11935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Core</a:t>
              </a:r>
            </a:p>
          </p:txBody>
        </p:sp>
        <p:sp>
          <p:nvSpPr>
            <p:cNvPr id="3" name="Rectangle 2"/>
            <p:cNvSpPr/>
            <p:nvPr/>
          </p:nvSpPr>
          <p:spPr>
            <a:xfrm>
              <a:off x="731521" y="1020278"/>
              <a:ext cx="1405288" cy="18095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SQL</a:t>
              </a:r>
            </a:p>
          </p:txBody>
        </p:sp>
        <p:sp>
          <p:nvSpPr>
            <p:cNvPr id="4" name="Rectangle 3"/>
            <p:cNvSpPr/>
            <p:nvPr/>
          </p:nvSpPr>
          <p:spPr>
            <a:xfrm>
              <a:off x="2298834" y="1020278"/>
              <a:ext cx="1405288" cy="18095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Spark/Structured Streaming</a:t>
              </a:r>
            </a:p>
          </p:txBody>
        </p:sp>
        <p:sp>
          <p:nvSpPr>
            <p:cNvPr id="5" name="Rectangle 4"/>
            <p:cNvSpPr/>
            <p:nvPr/>
          </p:nvSpPr>
          <p:spPr>
            <a:xfrm>
              <a:off x="3866147" y="1020277"/>
              <a:ext cx="1405288" cy="18095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a:t>
              </a:r>
            </a:p>
          </p:txBody>
        </p:sp>
        <p:sp>
          <p:nvSpPr>
            <p:cNvPr id="6" name="Rectangle 5"/>
            <p:cNvSpPr/>
            <p:nvPr/>
          </p:nvSpPr>
          <p:spPr>
            <a:xfrm>
              <a:off x="5433460" y="1020277"/>
              <a:ext cx="1405288" cy="18095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ML</a:t>
              </a:r>
            </a:p>
          </p:txBody>
        </p:sp>
        <p:sp>
          <p:nvSpPr>
            <p:cNvPr id="7" name="Rectangle 6"/>
            <p:cNvSpPr/>
            <p:nvPr/>
          </p:nvSpPr>
          <p:spPr>
            <a:xfrm>
              <a:off x="7000773" y="1020276"/>
              <a:ext cx="1405288" cy="18095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 X</a:t>
              </a:r>
            </a:p>
          </p:txBody>
        </p:sp>
      </p:grpSp>
      <p:sp>
        <p:nvSpPr>
          <p:cNvPr id="9" name="Rectangle 8"/>
          <p:cNvSpPr/>
          <p:nvPr/>
        </p:nvSpPr>
        <p:spPr>
          <a:xfrm rot="18797671">
            <a:off x="-165920" y="718898"/>
            <a:ext cx="2272207" cy="631257"/>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rial" charset="0"/>
                <a:ea typeface="Arial" charset="0"/>
                <a:cs typeface="Arial" charset="0"/>
              </a:rPr>
              <a:t>Rich</a:t>
            </a:r>
          </a:p>
        </p:txBody>
      </p:sp>
    </p:spTree>
    <p:extLst>
      <p:ext uri="{BB962C8B-B14F-4D97-AF65-F5344CB8AC3E}">
        <p14:creationId xmlns:p14="http://schemas.microsoft.com/office/powerpoint/2010/main" val="99920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438316" y="2348566"/>
            <a:ext cx="3208421" cy="1501541"/>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ndParaRPr>
          </a:p>
        </p:txBody>
      </p:sp>
      <p:pic>
        <p:nvPicPr>
          <p:cNvPr id="4" name="Picture 3" descr="http://snowplowanalytics.com/assets/img/blog/2015/05/spark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921" y="2570107"/>
            <a:ext cx="1590212" cy="827876"/>
          </a:xfrm>
          <a:prstGeom prst="rect">
            <a:avLst/>
          </a:prstGeom>
          <a:solidFill>
            <a:schemeClr val="bg1"/>
          </a:solidFill>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8139" y="4937581"/>
            <a:ext cx="1147011" cy="113557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3597" y="4937583"/>
            <a:ext cx="1286756" cy="120253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5517" y="4937581"/>
            <a:ext cx="1131504" cy="112021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6038" y="4937582"/>
            <a:ext cx="1214655" cy="120254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5233" y="4937581"/>
            <a:ext cx="1131504" cy="1120219"/>
          </a:xfrm>
          <a:prstGeom prst="rect">
            <a:avLst/>
          </a:prstGeom>
        </p:spPr>
      </p:pic>
      <p:sp>
        <p:nvSpPr>
          <p:cNvPr id="13" name="Up-Down Arrow 12"/>
          <p:cNvSpPr/>
          <p:nvPr/>
        </p:nvSpPr>
        <p:spPr>
          <a:xfrm>
            <a:off x="5856260" y="4071649"/>
            <a:ext cx="372533" cy="68357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rot="18797671">
            <a:off x="-220160" y="776795"/>
            <a:ext cx="2460907" cy="602939"/>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mazon Ember" panose="020B0603020204020204" pitchFamily="34" charset="0"/>
                <a:ea typeface="Amazon Ember" panose="020B0603020204020204" pitchFamily="34" charset="0"/>
                <a:cs typeface="Amazon Ember" panose="020B0603020204020204" pitchFamily="34" charset="0"/>
              </a:rPr>
              <a:t>Spark Core</a:t>
            </a:r>
          </a:p>
        </p:txBody>
      </p:sp>
      <p:sp>
        <p:nvSpPr>
          <p:cNvPr id="16" name="Rounded Rectangle 15"/>
          <p:cNvSpPr/>
          <p:nvPr/>
        </p:nvSpPr>
        <p:spPr>
          <a:xfrm>
            <a:off x="3460563" y="1261089"/>
            <a:ext cx="5240925" cy="1137367"/>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endParaRPr>
          </a:p>
        </p:txBody>
      </p:sp>
      <p:pic>
        <p:nvPicPr>
          <p:cNvPr id="17" name="Picture 16"/>
          <p:cNvPicPr>
            <a:picLocks noChangeAspect="1"/>
          </p:cNvPicPr>
          <p:nvPr/>
        </p:nvPicPr>
        <p:blipFill>
          <a:blip r:embed="rId9"/>
          <a:stretch>
            <a:fillRect/>
          </a:stretch>
        </p:blipFill>
        <p:spPr>
          <a:xfrm>
            <a:off x="3555905" y="1670400"/>
            <a:ext cx="1998648" cy="654533"/>
          </a:xfrm>
          <a:prstGeom prst="rect">
            <a:avLst/>
          </a:prstGeom>
        </p:spPr>
      </p:pic>
      <p:pic>
        <p:nvPicPr>
          <p:cNvPr id="18" name="Picture 17"/>
          <p:cNvPicPr>
            <a:picLocks noChangeAspect="1"/>
          </p:cNvPicPr>
          <p:nvPr/>
        </p:nvPicPr>
        <p:blipFill>
          <a:blip r:embed="rId10"/>
          <a:stretch>
            <a:fillRect/>
          </a:stretch>
        </p:blipFill>
        <p:spPr>
          <a:xfrm>
            <a:off x="5466534" y="1531366"/>
            <a:ext cx="1421353" cy="784493"/>
          </a:xfrm>
          <a:prstGeom prst="rect">
            <a:avLst/>
          </a:prstGeom>
        </p:spPr>
      </p:pic>
      <p:pic>
        <p:nvPicPr>
          <p:cNvPr id="19" name="Picture 18"/>
          <p:cNvPicPr>
            <a:picLocks noChangeAspect="1"/>
          </p:cNvPicPr>
          <p:nvPr/>
        </p:nvPicPr>
        <p:blipFill>
          <a:blip r:embed="rId11"/>
          <a:stretch>
            <a:fillRect/>
          </a:stretch>
        </p:blipFill>
        <p:spPr>
          <a:xfrm>
            <a:off x="6986134" y="1705608"/>
            <a:ext cx="1513765" cy="406835"/>
          </a:xfrm>
          <a:prstGeom prst="rect">
            <a:avLst/>
          </a:prstGeom>
        </p:spPr>
      </p:pic>
    </p:spTree>
    <p:extLst>
      <p:ext uri="{BB962C8B-B14F-4D97-AF65-F5344CB8AC3E}">
        <p14:creationId xmlns:p14="http://schemas.microsoft.com/office/powerpoint/2010/main" val="108073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62276" y="2335733"/>
            <a:ext cx="10716377" cy="3657599"/>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00" y="2592406"/>
            <a:ext cx="10190457" cy="3116877"/>
          </a:xfrm>
          <a:prstGeom prst="rect">
            <a:avLst/>
          </a:prstGeom>
        </p:spPr>
      </p:pic>
      <p:sp>
        <p:nvSpPr>
          <p:cNvPr id="4" name="Rectangle 3"/>
          <p:cNvSpPr/>
          <p:nvPr/>
        </p:nvSpPr>
        <p:spPr>
          <a:xfrm rot="18797671">
            <a:off x="32705" y="541930"/>
            <a:ext cx="1742896" cy="749937"/>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mazon Ember" panose="020B0603020204020204" pitchFamily="34" charset="0"/>
                <a:ea typeface="Amazon Ember" panose="020B0603020204020204" pitchFamily="34" charset="0"/>
                <a:cs typeface="Amazon Ember" panose="020B0603020204020204" pitchFamily="34" charset="0"/>
              </a:rPr>
              <a:t>Spark Core</a:t>
            </a:r>
          </a:p>
        </p:txBody>
      </p:sp>
      <p:sp>
        <p:nvSpPr>
          <p:cNvPr id="2" name="Rectangle 1"/>
          <p:cNvSpPr/>
          <p:nvPr/>
        </p:nvSpPr>
        <p:spPr>
          <a:xfrm>
            <a:off x="2489735" y="2502569"/>
            <a:ext cx="7610375" cy="628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 name="TextBox 2"/>
          <p:cNvSpPr txBox="1"/>
          <p:nvPr/>
        </p:nvSpPr>
        <p:spPr>
          <a:xfrm>
            <a:off x="4345887" y="734407"/>
            <a:ext cx="2986715" cy="748988"/>
          </a:xfrm>
          <a:prstGeom prst="rect">
            <a:avLst/>
          </a:prstGeom>
          <a:noFill/>
        </p:spPr>
        <p:txBody>
          <a:bodyPr wrap="none" rtlCol="0">
            <a:spAutoFit/>
          </a:bodyPr>
          <a:lstStyle/>
          <a:p>
            <a:r>
              <a:rPr lang="en-US" sz="4267"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Connectors</a:t>
            </a:r>
          </a:p>
        </p:txBody>
      </p:sp>
      <p:sp>
        <p:nvSpPr>
          <p:cNvPr id="11" name="Rectangle 10"/>
          <p:cNvSpPr/>
          <p:nvPr/>
        </p:nvSpPr>
        <p:spPr>
          <a:xfrm>
            <a:off x="5621153" y="2963619"/>
            <a:ext cx="673768" cy="2745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09832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361" y="4081112"/>
            <a:ext cx="10232720" cy="1591376"/>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Core</a:t>
            </a:r>
          </a:p>
        </p:txBody>
      </p:sp>
      <p:sp>
        <p:nvSpPr>
          <p:cNvPr id="3" name="Rectangle 2"/>
          <p:cNvSpPr/>
          <p:nvPr/>
        </p:nvSpPr>
        <p:spPr>
          <a:xfrm>
            <a:off x="975362" y="1360371"/>
            <a:ext cx="1873717" cy="2412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SQL</a:t>
            </a:r>
          </a:p>
        </p:txBody>
      </p:sp>
      <p:sp>
        <p:nvSpPr>
          <p:cNvPr id="4" name="Rectangle 3"/>
          <p:cNvSpPr/>
          <p:nvPr/>
        </p:nvSpPr>
        <p:spPr>
          <a:xfrm>
            <a:off x="3065112" y="1360371"/>
            <a:ext cx="1873717" cy="2412732"/>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Streaming</a:t>
            </a:r>
          </a:p>
        </p:txBody>
      </p:sp>
      <p:sp>
        <p:nvSpPr>
          <p:cNvPr id="5" name="Rectangle 4"/>
          <p:cNvSpPr/>
          <p:nvPr/>
        </p:nvSpPr>
        <p:spPr>
          <a:xfrm>
            <a:off x="5154863" y="1360370"/>
            <a:ext cx="1873717" cy="2412732"/>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a:t>
            </a:r>
          </a:p>
        </p:txBody>
      </p:sp>
      <p:sp>
        <p:nvSpPr>
          <p:cNvPr id="6" name="Rectangle 5"/>
          <p:cNvSpPr/>
          <p:nvPr/>
        </p:nvSpPr>
        <p:spPr>
          <a:xfrm>
            <a:off x="7244614" y="1360370"/>
            <a:ext cx="1873717" cy="2412732"/>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Spark </a:t>
            </a:r>
          </a:p>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ML</a:t>
            </a:r>
          </a:p>
        </p:txBody>
      </p:sp>
      <p:sp>
        <p:nvSpPr>
          <p:cNvPr id="7" name="Rectangle 6"/>
          <p:cNvSpPr/>
          <p:nvPr/>
        </p:nvSpPr>
        <p:spPr>
          <a:xfrm>
            <a:off x="9334364" y="1360369"/>
            <a:ext cx="1873717" cy="2412732"/>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 X</a:t>
            </a:r>
          </a:p>
        </p:txBody>
      </p:sp>
      <p:sp>
        <p:nvSpPr>
          <p:cNvPr id="10" name="Rectangle 9">
            <a:extLst>
              <a:ext uri="{FF2B5EF4-FFF2-40B4-BE49-F238E27FC236}">
                <a16:creationId xmlns:a16="http://schemas.microsoft.com/office/drawing/2014/main" id="{61D3764B-7C4F-A143-BBB1-BC3495C12426}"/>
              </a:ext>
            </a:extLst>
          </p:cNvPr>
          <p:cNvSpPr/>
          <p:nvPr/>
        </p:nvSpPr>
        <p:spPr>
          <a:xfrm>
            <a:off x="2953990" y="1360369"/>
            <a:ext cx="8261079" cy="2412733"/>
          </a:xfrm>
          <a:prstGeom prst="rect">
            <a:avLst/>
          </a:prstGeom>
          <a:solidFill>
            <a:schemeClr val="bg1">
              <a:lumMod val="65000"/>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11" name="Rectangle 10">
            <a:extLst>
              <a:ext uri="{FF2B5EF4-FFF2-40B4-BE49-F238E27FC236}">
                <a16:creationId xmlns:a16="http://schemas.microsoft.com/office/drawing/2014/main" id="{A13321B5-56B9-F242-AFC0-B000C6551509}"/>
              </a:ext>
            </a:extLst>
          </p:cNvPr>
          <p:cNvSpPr/>
          <p:nvPr/>
        </p:nvSpPr>
        <p:spPr>
          <a:xfrm>
            <a:off x="975361" y="3940314"/>
            <a:ext cx="10232720" cy="1766956"/>
          </a:xfrm>
          <a:prstGeom prst="rect">
            <a:avLst/>
          </a:prstGeom>
          <a:solidFill>
            <a:schemeClr val="bg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Tree>
    <p:extLst>
      <p:ext uri="{BB962C8B-B14F-4D97-AF65-F5344CB8AC3E}">
        <p14:creationId xmlns:p14="http://schemas.microsoft.com/office/powerpoint/2010/main" val="230048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4A2C138-4BE7-E94F-9860-D56028C7BCA6}"/>
              </a:ext>
            </a:extLst>
          </p:cNvPr>
          <p:cNvGrpSpPr/>
          <p:nvPr/>
        </p:nvGrpSpPr>
        <p:grpSpPr>
          <a:xfrm>
            <a:off x="3620147" y="606981"/>
            <a:ext cx="4645175" cy="5596497"/>
            <a:chOff x="2936638" y="407718"/>
            <a:chExt cx="3483881" cy="4197373"/>
          </a:xfrm>
        </p:grpSpPr>
        <p:sp>
          <p:nvSpPr>
            <p:cNvPr id="3" name="Rounded Rectangle 2"/>
            <p:cNvSpPr/>
            <p:nvPr/>
          </p:nvSpPr>
          <p:spPr>
            <a:xfrm>
              <a:off x="3328737" y="1761424"/>
              <a:ext cx="2406316" cy="1126156"/>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4" name="Picture 3" descr="http://snowplowanalytics.com/assets/img/blog/2015/05/spark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440" y="1927580"/>
              <a:ext cx="1192659" cy="620907"/>
            </a:xfrm>
            <a:prstGeom prst="rect">
              <a:avLst/>
            </a:prstGeom>
            <a:solidFill>
              <a:schemeClr val="bg1"/>
            </a:solidFill>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604" y="3703186"/>
              <a:ext cx="860258" cy="85167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5197" y="3703187"/>
              <a:ext cx="965067" cy="90190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6638" y="3703186"/>
              <a:ext cx="848628" cy="84016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9528" y="3703186"/>
              <a:ext cx="910991" cy="90190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86425" y="3703186"/>
              <a:ext cx="848628" cy="840164"/>
            </a:xfrm>
            <a:prstGeom prst="rect">
              <a:avLst/>
            </a:prstGeom>
          </p:spPr>
        </p:pic>
        <p:sp>
          <p:nvSpPr>
            <p:cNvPr id="12" name="TextBox 11"/>
            <p:cNvSpPr txBox="1"/>
            <p:nvPr/>
          </p:nvSpPr>
          <p:spPr>
            <a:xfrm>
              <a:off x="4045403" y="407718"/>
              <a:ext cx="877885" cy="561741"/>
            </a:xfrm>
            <a:prstGeom prst="rect">
              <a:avLst/>
            </a:prstGeom>
            <a:noFill/>
          </p:spPr>
          <p:txBody>
            <a:bodyPr wrap="none" rtlCol="0">
              <a:spAutoFit/>
            </a:bodyPr>
            <a:lstStyle/>
            <a:p>
              <a:r>
                <a:rPr lang="en-US" sz="4267" b="1" dirty="0">
                  <a:solidFill>
                    <a:schemeClr val="bg1"/>
                  </a:solidFill>
                  <a:latin typeface="Courier New" charset="0"/>
                  <a:ea typeface="Courier New" charset="0"/>
                  <a:cs typeface="Courier New" charset="0"/>
                </a:rPr>
                <a:t>SQL</a:t>
              </a:r>
            </a:p>
          </p:txBody>
        </p:sp>
        <p:sp>
          <p:nvSpPr>
            <p:cNvPr id="13" name="Up-Down Arrow 12"/>
            <p:cNvSpPr/>
            <p:nvPr/>
          </p:nvSpPr>
          <p:spPr>
            <a:xfrm>
              <a:off x="4392195" y="3053736"/>
              <a:ext cx="279400" cy="51267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Up-Down Arrow 13"/>
            <p:cNvSpPr/>
            <p:nvPr/>
          </p:nvSpPr>
          <p:spPr>
            <a:xfrm>
              <a:off x="4368330" y="1107909"/>
              <a:ext cx="279400" cy="51267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15" name="Rectangle 14"/>
          <p:cNvSpPr/>
          <p:nvPr/>
        </p:nvSpPr>
        <p:spPr>
          <a:xfrm rot="18797671">
            <a:off x="-131486" y="742972"/>
            <a:ext cx="2349369" cy="747857"/>
          </a:xfrm>
          <a:prstGeom prst="rect">
            <a:avLst/>
          </a:prstGeom>
          <a:solidFill>
            <a:srgbClr val="F29925"/>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1219170">
              <a:defRPr/>
            </a:pPr>
            <a:r>
              <a:rPr lang="en-US" sz="2667" kern="0" dirty="0">
                <a:solidFill>
                  <a:srgbClr val="2B2A2A"/>
                </a:solidFill>
                <a:latin typeface="Amazon Ember" panose="020B0603020204020204" pitchFamily="34" charset="0"/>
                <a:ea typeface="Amazon Ember" panose="020B0603020204020204" pitchFamily="34" charset="0"/>
                <a:cs typeface="Amazon Ember" panose="020B0603020204020204" pitchFamily="34" charset="0"/>
              </a:rPr>
              <a:t>Spark SQL</a:t>
            </a:r>
          </a:p>
        </p:txBody>
      </p:sp>
    </p:spTree>
    <p:extLst>
      <p:ext uri="{BB962C8B-B14F-4D97-AF65-F5344CB8AC3E}">
        <p14:creationId xmlns:p14="http://schemas.microsoft.com/office/powerpoint/2010/main" val="3758829610"/>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3658</TotalTime>
  <Words>2160</Words>
  <Application>Microsoft Macintosh PowerPoint</Application>
  <PresentationFormat>Widescreen</PresentationFormat>
  <Paragraphs>282</Paragraphs>
  <Slides>32</Slides>
  <Notes>10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Amazon Ember</vt:lpstr>
      <vt:lpstr>Amazon Ember Light</vt:lpstr>
      <vt:lpstr>Amazon Ember Regular</vt:lpstr>
      <vt:lpstr>Arial</vt:lpstr>
      <vt:lpstr>Calibri</vt:lpstr>
      <vt:lpstr>Consolas</vt:lpstr>
      <vt:lpstr>Courier New</vt:lpstr>
      <vt:lpstr>Lucida Console</vt:lpstr>
      <vt:lpstr>Times New Roman</vt:lpstr>
      <vt:lpstr>DeckTemplate-AWS</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Spark on Amazon EMR</vt:lpstr>
      <vt:lpstr>Launching a cluster with Spark</vt:lpstr>
      <vt:lpstr>Using Glue Data Catalog as metastore for Spark SQL</vt:lpstr>
      <vt:lpstr>Configuring Spark</vt:lpstr>
      <vt:lpstr>Configuring Spark</vt:lpstr>
      <vt:lpstr>Writing a Spark Application</vt:lpstr>
      <vt:lpstr>Submitting Spark jobs</vt:lpstr>
      <vt:lpstr>View Spark application History</vt:lpstr>
      <vt:lpstr>Spark Web UI</vt:lpstr>
      <vt:lpstr>Optimizations in Spark</vt:lpstr>
      <vt:lpstr>Tricks and tips</vt:lpstr>
      <vt:lpstr>Tricks and tips</vt:lpstr>
      <vt:lpstr>Tricks and tips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cp:revision>
  <dcterms:created xsi:type="dcterms:W3CDTF">2018-07-24T03:31:34Z</dcterms:created>
  <dcterms:modified xsi:type="dcterms:W3CDTF">2019-12-09T15:04:19Z</dcterms:modified>
</cp:coreProperties>
</file>