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5A9B42-CA67-4CE8-9789-D63B6C006D96}" v="100" dt="2024-09-10T09:12:44.462"/>
    <p1510:client id="{8CB83DFF-C30F-1DFE-7145-661F01BD8F2E}" v="34" dt="2024-09-10T08:41:39.579"/>
    <p1510:client id="{D1DCE7D8-3584-5CF3-BD27-BB1D94C77F12}" v="417" dt="2024-09-10T09:06:25.22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thamizhan _R" userId="700d94b78a5a846e" providerId="Windows Live" clId="Web-{735A9B42-CA67-4CE8-9789-D63B6C006D96}"/>
    <pc:docChg chg="modSld">
      <pc:chgData name="Muthamizhan _R" userId="700d94b78a5a846e" providerId="Windows Live" clId="Web-{735A9B42-CA67-4CE8-9789-D63B6C006D96}" dt="2024-09-10T09:12:43.790" v="48" actId="20577"/>
      <pc:docMkLst>
        <pc:docMk/>
      </pc:docMkLst>
      <pc:sldChg chg="modSp">
        <pc:chgData name="Muthamizhan _R" userId="700d94b78a5a846e" providerId="Windows Live" clId="Web-{735A9B42-CA67-4CE8-9789-D63B6C006D96}" dt="2024-09-10T09:12:43.790" v="48" actId="20577"/>
        <pc:sldMkLst>
          <pc:docMk/>
          <pc:sldMk cId="0" sldId="256"/>
        </pc:sldMkLst>
        <pc:spChg chg="mod">
          <ac:chgData name="Muthamizhan _R" userId="700d94b78a5a846e" providerId="Windows Live" clId="Web-{735A9B42-CA67-4CE8-9789-D63B6C006D96}" dt="2024-09-10T09:12:43.790" v="48" actId="20577"/>
          <ac:spMkLst>
            <pc:docMk/>
            <pc:sldMk cId="0" sldId="256"/>
            <ac:spMk id="14" creationId="{D55ADE35-C35B-07C1-F5AA-C33B3DDB802E}"/>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ATHISH%20UCHIHA\Downloads\LOKESH%20employee_data%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[LOKESH employee_data (1).xlsx]Sheet2!PivotTable2</c:name>
    <c:fmtId val="-1"/>
  </c:pivotSource>
  <c:chart>
    <c:autoTitleDeleted val="1"/>
    <c:plotArea>
      <c:layout/>
      <c:barChart>
        <c:barDir val="col"/>
        <c:grouping val="clustered"/>
        <c:varyColors val="0"/>
        <c:ser>
          <c:idx val="0"/>
          <c:order val="0"/>
          <c:tx>
            <c:strRef>
              <c:f>'[LOKESH employee_data (1).xlsx]Sheet2'!$B$3:$B$4</c:f>
              <c:strCache>
                <c:ptCount val="1"/>
                <c:pt idx="0">
                  <c:v>Zone A</c:v>
                </c:pt>
              </c:strCache>
            </c:strRef>
          </c:tx>
          <c:spPr>
            <a:solidFill>
              <a:schemeClr val="accent1"/>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(1).xlsx]Sheet2'!$B$5:$B$8</c:f>
              <c:numCache>
                <c:formatCode>General</c:formatCode>
                <c:ptCount val="3"/>
                <c:pt idx="0">
                  <c:v>1015</c:v>
                </c:pt>
                <c:pt idx="1">
                  <c:v>1116</c:v>
                </c:pt>
                <c:pt idx="2">
                  <c:v>1051</c:v>
                </c:pt>
              </c:numCache>
            </c:numRef>
          </c:val>
          <c:extLst>
            <c:ext xmlns:c16="http://schemas.microsoft.com/office/drawing/2014/chart" uri="{C3380CC4-5D6E-409C-BE32-E72D297353CC}">
              <c16:uniqueId val="{00000000-AA8D-4717-A087-5D00C6416DFA}"/>
            </c:ext>
          </c:extLst>
        </c:ser>
        <c:ser>
          <c:idx val="1"/>
          <c:order val="1"/>
          <c:tx>
            <c:strRef>
              <c:f>'[LOKESH employee_data (1).xlsx]Sheet2'!$C$3:$C$4</c:f>
              <c:strCache>
                <c:ptCount val="1"/>
                <c:pt idx="0">
                  <c:v>Zone B</c:v>
                </c:pt>
              </c:strCache>
            </c:strRef>
          </c:tx>
          <c:spPr>
            <a:solidFill>
              <a:schemeClr val="accent2"/>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(1).xlsx]Sheet2'!$C$5:$C$8</c:f>
              <c:numCache>
                <c:formatCode>General</c:formatCode>
                <c:ptCount val="3"/>
                <c:pt idx="0">
                  <c:v>1016</c:v>
                </c:pt>
                <c:pt idx="1">
                  <c:v>956</c:v>
                </c:pt>
                <c:pt idx="2">
                  <c:v>938</c:v>
                </c:pt>
              </c:numCache>
            </c:numRef>
          </c:val>
          <c:extLst>
            <c:ext xmlns:c16="http://schemas.microsoft.com/office/drawing/2014/chart" uri="{C3380CC4-5D6E-409C-BE32-E72D297353CC}">
              <c16:uniqueId val="{00000001-AA8D-4717-A087-5D00C6416DFA}"/>
            </c:ext>
          </c:extLst>
        </c:ser>
        <c:ser>
          <c:idx val="2"/>
          <c:order val="2"/>
          <c:tx>
            <c:strRef>
              <c:f>'[LOKESH employee_data (1).xlsx]Sheet2'!$D$3:$D$4</c:f>
              <c:strCache>
                <c:ptCount val="1"/>
                <c:pt idx="0">
                  <c:v>Zone C</c:v>
                </c:pt>
              </c:strCache>
            </c:strRef>
          </c:tx>
          <c:spPr>
            <a:solidFill>
              <a:schemeClr val="accent3"/>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(1).xlsx]Sheet2'!$D$5:$D$8</c:f>
              <c:numCache>
                <c:formatCode>General</c:formatCode>
                <c:ptCount val="3"/>
                <c:pt idx="0">
                  <c:v>986</c:v>
                </c:pt>
                <c:pt idx="1">
                  <c:v>986</c:v>
                </c:pt>
                <c:pt idx="2">
                  <c:v>843</c:v>
                </c:pt>
              </c:numCache>
            </c:numRef>
          </c:val>
          <c:extLst>
            <c:ext xmlns:c16="http://schemas.microsoft.com/office/drawing/2014/chart" uri="{C3380CC4-5D6E-409C-BE32-E72D297353CC}">
              <c16:uniqueId val="{00000002-AA8D-4717-A087-5D00C6416DFA}"/>
            </c:ext>
          </c:extLst>
        </c:ser>
        <c:dLbls>
          <c:showLegendKey val="0"/>
          <c:showVal val="0"/>
          <c:showCatName val="0"/>
          <c:showSerName val="0"/>
          <c:showPercent val="0"/>
          <c:showBubbleSize val="0"/>
        </c:dLbls>
        <c:gapWidth val="246"/>
        <c:overlap val="-28"/>
        <c:axId val="518499907"/>
        <c:axId val="885497490"/>
      </c:barChart>
      <c:catAx>
        <c:axId val="518499907"/>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85497490"/>
        <c:crosses val="autoZero"/>
        <c:auto val="1"/>
        <c:lblAlgn val="ctr"/>
        <c:lblOffset val="100"/>
        <c:noMultiLvlLbl val="0"/>
      </c:catAx>
      <c:valAx>
        <c:axId val="885497490"/>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18499907"/>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SARANYA. K</a:t>
            </a:r>
          </a:p>
          <a:p>
            <a:r>
              <a:rPr lang="en-US" sz="2400" dirty="0"/>
              <a:t>REGISTER NO:312203476/</a:t>
            </a:r>
            <a:r>
              <a:rPr lang="en-US" sz="2400" dirty="0">
                <a:ea typeface="+mn-lt"/>
                <a:cs typeface="+mn-lt"/>
              </a:rPr>
              <a:t>123519CF5E4DBBE9AB94ABCC6CCB01ED</a:t>
            </a:r>
            <a:endParaRPr lang="en-US" sz="2400" dirty="0">
              <a:ea typeface="Calibri"/>
              <a:cs typeface="Calibri"/>
            </a:endParaRPr>
          </a:p>
          <a:p>
            <a:r>
              <a:rPr lang="en-US" sz="2400" dirty="0"/>
              <a:t>DEPARTMENT:DEPARTMENT OF MANAGEMENT</a:t>
            </a:r>
            <a:endParaRPr lang="en-US" sz="2400" dirty="0">
              <a:ea typeface="Calibri"/>
              <a:cs typeface="Calibri"/>
            </a:endParaRPr>
          </a:p>
          <a:p>
            <a:r>
              <a:rPr lang="en-US" sz="2400" dirty="0"/>
              <a:t>COLLEGE: HINDUSTAN COLLEGE OF ARTS &amp; SCIENCE </a:t>
            </a:r>
            <a:endParaRPr lang="en-US" sz="2400" dirty="0">
              <a:ea typeface="Calibri"/>
              <a:cs typeface="Calibri"/>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extBox 12">
            <a:extLst>
              <a:ext uri="{FF2B5EF4-FFF2-40B4-BE49-F238E27FC236}">
                <a16:creationId xmlns:a16="http://schemas.microsoft.com/office/drawing/2014/main" id="{2A52AE85-A08C-3D1F-7A48-D4B7786931C1}"/>
              </a:ext>
            </a:extLst>
          </p:cNvPr>
          <p:cNvSpPr txBox="1"/>
          <p:nvPr/>
        </p:nvSpPr>
        <p:spPr>
          <a:xfrm>
            <a:off x="1143000" y="1594555"/>
            <a:ext cx="6815666"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ea typeface="Calibri"/>
                <a:cs typeface="Calibri"/>
              </a:rPr>
              <a:t>Modeling involves </a:t>
            </a:r>
            <a:endParaRPr lang="en-US" sz="3200">
              <a:ea typeface="Calibri"/>
              <a:cs typeface="Calibri"/>
            </a:endParaRPr>
          </a:p>
          <a:p>
            <a:pPr marL="342900" indent="-342900">
              <a:buFont typeface="Wingdings,Sans-Serif"/>
              <a:buChar char="ü"/>
            </a:pPr>
            <a:r>
              <a:rPr lang="en-US" sz="2400">
                <a:ea typeface="Calibri"/>
                <a:cs typeface="Calibri"/>
              </a:rPr>
              <a:t>Making a representation of something.</a:t>
            </a:r>
          </a:p>
          <a:p>
            <a:pPr marL="342900" indent="-342900">
              <a:buFont typeface="Wingdings,Sans-Serif"/>
              <a:buChar char="ü"/>
            </a:pPr>
            <a:r>
              <a:rPr lang="en-US" sz="2400">
                <a:ea typeface="Calibri"/>
                <a:cs typeface="Calibri"/>
              </a:rPr>
              <a:t>Creating a tiny ,functioning volcano is an example of modeling.</a:t>
            </a:r>
          </a:p>
          <a:p>
            <a:r>
              <a:rPr lang="en-US" sz="3200" b="1">
                <a:ea typeface="Calibri"/>
                <a:cs typeface="Calibri"/>
              </a:rPr>
              <a:t>Teachers use modeling </a:t>
            </a:r>
            <a:endParaRPr lang="en-US" sz="3200">
              <a:ea typeface="Calibri"/>
              <a:cs typeface="Calibri"/>
            </a:endParaRPr>
          </a:p>
          <a:p>
            <a:pPr marL="342900" indent="-342900">
              <a:buFont typeface="Wingdings,Sans-Serif"/>
              <a:buChar char="ü"/>
            </a:pPr>
            <a:r>
              <a:rPr lang="en-US" sz="2400">
                <a:ea typeface="Calibri"/>
                <a:cs typeface="Calibri"/>
              </a:rPr>
              <a:t>When they have a class election that represent a larger one ,like a presidential election.</a:t>
            </a:r>
          </a:p>
          <a:p>
            <a:pPr algn="l"/>
            <a:endParaRPr lang="en-US" sz="3200" b="1">
              <a:ea typeface="Calibri"/>
              <a:cs typeface="Calibri"/>
            </a:endParaRPr>
          </a:p>
          <a:p>
            <a:endParaRPr lang="en-US">
              <a:ea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017EC0E-4683-A352-0B9E-B84DC81EE61A}"/>
              </a:ext>
            </a:extLst>
          </p:cNvPr>
          <p:cNvGraphicFramePr/>
          <p:nvPr/>
        </p:nvGraphicFramePr>
        <p:xfrm>
          <a:off x="3751580" y="2000568"/>
          <a:ext cx="4688840" cy="285686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5029AB7-7A8C-5CFF-BECD-1D1B17FC572C}"/>
              </a:ext>
            </a:extLst>
          </p:cNvPr>
          <p:cNvSpPr txBox="1"/>
          <p:nvPr/>
        </p:nvSpPr>
        <p:spPr>
          <a:xfrm>
            <a:off x="1213555" y="1763888"/>
            <a:ext cx="6307666"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Trebuchet MS"/>
              </a:rPr>
              <a:t>SUMMARISE </a:t>
            </a:r>
            <a:br>
              <a:rPr lang="en-US" sz="2800">
                <a:latin typeface="Trebuchet MS"/>
              </a:rPr>
            </a:br>
            <a:r>
              <a:rPr lang="en-US" sz="2800">
                <a:latin typeface="Trebuchet MS"/>
              </a:rPr>
              <a:t> * MAKE A RECOMMENDARION </a:t>
            </a:r>
            <a:br>
              <a:rPr lang="en-US" sz="2800">
                <a:latin typeface="Trebuchet MS"/>
              </a:rPr>
            </a:br>
            <a:r>
              <a:rPr lang="en-US" sz="2800">
                <a:latin typeface="Trebuchet MS"/>
              </a:rPr>
              <a:t> * RROVIDE FUTURE DIRECTIONS</a:t>
            </a:r>
            <a:br>
              <a:rPr lang="en-US" sz="2800">
                <a:latin typeface="Trebuchet MS"/>
              </a:rPr>
            </a:br>
            <a:r>
              <a:rPr lang="en-US" sz="2800">
                <a:latin typeface="Trebuchet MS"/>
              </a:rPr>
              <a:t> * USE VISUAL AIDS </a:t>
            </a:r>
            <a:br>
              <a:rPr lang="en-US" sz="2800">
                <a:latin typeface="Trebuchet MS"/>
              </a:rPr>
            </a:br>
            <a:r>
              <a:rPr lang="en-US" sz="2800">
                <a:latin typeface="Trebuchet MS"/>
              </a:rPr>
              <a:t> * AVOID SAMPL STATEMENTS </a:t>
            </a:r>
            <a:br>
              <a:rPr lang="en-US" sz="2800">
                <a:latin typeface="Trebuchet MS"/>
              </a:rPr>
            </a:br>
            <a:r>
              <a:rPr lang="en-US" sz="2800">
                <a:latin typeface="Trebuchet MS"/>
              </a:rPr>
              <a:t> * THANK YOU AUDIENCE </a:t>
            </a:r>
          </a:p>
          <a:p>
            <a:pPr algn="l"/>
            <a:endParaRPr lang="en-US">
              <a:ea typeface="Calibri"/>
              <a:cs typeface="Calibri"/>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11" name="TextBox 10">
            <a:extLst>
              <a:ext uri="{FF2B5EF4-FFF2-40B4-BE49-F238E27FC236}">
                <a16:creationId xmlns:a16="http://schemas.microsoft.com/office/drawing/2014/main" id="{4AA4435A-13DD-AFA5-9B0D-62DC1E9EE065}"/>
              </a:ext>
            </a:extLst>
          </p:cNvPr>
          <p:cNvSpPr txBox="1"/>
          <p:nvPr/>
        </p:nvSpPr>
        <p:spPr>
          <a:xfrm>
            <a:off x="829734" y="1441215"/>
            <a:ext cx="5273792"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Calibri"/>
                <a:cs typeface="Arial"/>
              </a:rPr>
              <a:t>WHAT IS NOT A PROBLEM ?</a:t>
            </a:r>
          </a:p>
          <a:p>
            <a:pPr marL="342900" indent="-342900">
              <a:buFont typeface="Wingdings,Sans-Serif"/>
              <a:buChar char="v"/>
            </a:pPr>
            <a:endParaRPr lang="en-US" sz="2400">
              <a:cs typeface="Arial"/>
            </a:endParaRPr>
          </a:p>
          <a:p>
            <a:pPr marL="342900" indent="-342900">
              <a:buFont typeface="Wingdings,Sans-Serif"/>
              <a:buChar char="v"/>
            </a:pPr>
            <a:endParaRPr lang="en-US" sz="2400">
              <a:cs typeface="Arial"/>
            </a:endParaRPr>
          </a:p>
          <a:p>
            <a:pPr marL="342900" indent="-342900">
              <a:buFont typeface="Wingdings,Sans-Serif"/>
              <a:buChar char="v"/>
            </a:pPr>
            <a:r>
              <a:rPr lang="en-US" sz="2400">
                <a:cs typeface="Arial"/>
              </a:rPr>
              <a:t>Lack of study in this area​</a:t>
            </a:r>
            <a:endParaRPr lang="en-US">
              <a:ea typeface="Calibri"/>
              <a:cs typeface="Calibri"/>
            </a:endParaRPr>
          </a:p>
          <a:p>
            <a:pPr marL="285750" indent="-285750">
              <a:buFont typeface="Wingdings,Sans-Serif"/>
              <a:buChar char="v"/>
            </a:pPr>
            <a:r>
              <a:rPr lang="en-US" sz="2400">
                <a:ea typeface="Calibri"/>
                <a:cs typeface="Calibri"/>
              </a:rPr>
              <a:t>Studies were carried out elsewhere but not done locally</a:t>
            </a:r>
          </a:p>
          <a:p>
            <a:pPr marL="342900" indent="-342900">
              <a:buFont typeface="Wingdings,Sans-Serif"/>
              <a:buChar char="v"/>
            </a:pPr>
            <a:r>
              <a:rPr lang="en-US" sz="2400">
                <a:ea typeface="Calibri"/>
                <a:cs typeface="Calibri"/>
              </a:rPr>
              <a:t>Studies were carried out using a particular type of sample but mine will use a different type of sample </a:t>
            </a:r>
          </a:p>
          <a:p>
            <a:pPr marL="342900" indent="-342900">
              <a:buFont typeface="Wingdings,Sans-Serif"/>
              <a:buChar char="v"/>
            </a:pPr>
            <a:endParaRPr lang="en-US" sz="2400">
              <a:ea typeface="Calibri"/>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154984"/>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solidFill>
                  <a:srgbClr val="000000"/>
                </a:solidFill>
                <a:latin typeface="Times New Roman"/>
                <a:cs typeface="Times New Roman"/>
              </a:rPr>
              <a:t>* A overview is a reference point that can be used throughout the projects lifecycle. It can also be used as an introduction to project proposal, which contains more detailed information about the project schedule and budget. </a:t>
            </a:r>
          </a:p>
          <a:p>
            <a:pPr marL="285750" indent="-285750">
              <a:buFont typeface="Arial" panose="020B0604020202020204" pitchFamily="34" charset="0"/>
              <a:buChar char="•"/>
            </a:pPr>
            <a:endParaRPr lang="en-US">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solidFill>
                  <a:srgbClr val="000000"/>
                </a:solidFill>
                <a:latin typeface="Times New Roman"/>
                <a:cs typeface="Times New Roman"/>
              </a:rPr>
              <a:t>* When writing a project overview, it’s important to communicate with you team and get their feedback.</a:t>
            </a:r>
          </a:p>
          <a:p>
            <a:pPr marL="285750" indent="-285750">
              <a:buFont typeface="Arial" panose="020B0604020202020204" pitchFamily="34" charset="0"/>
              <a:buChar char="•"/>
            </a:pPr>
            <a:endParaRPr lang="en-US">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solidFill>
                  <a:srgbClr val="000000"/>
                </a:solidFill>
                <a:latin typeface="Times New Roman"/>
                <a:cs typeface="Times New Roman"/>
              </a:rPr>
              <a:t>* A project overview is a document that summarizes a project keys details in a concise easy-to-under-stand way.</a:t>
            </a:r>
          </a:p>
          <a:p>
            <a:pPr marL="285750" indent="-285750">
              <a:buFont typeface="Arial" panose="020B0604020202020204" pitchFamily="34" charset="0"/>
              <a:buChar char="•"/>
            </a:pPr>
            <a:endParaRPr lang="en-US">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solidFill>
                  <a:srgbClr val="000000"/>
                </a:solidFill>
                <a:latin typeface="Times New Roman"/>
                <a:cs typeface="Times New Roman"/>
              </a:rPr>
              <a:t>* It's a foundational document that helps you communicate the projects . </a:t>
            </a:r>
          </a:p>
          <a:p>
            <a:pPr marL="285750" indent="-285750">
              <a:buFont typeface="Arial" panose="020B0604020202020204" pitchFamily="34" charset="0"/>
              <a:buChar char="•"/>
            </a:pPr>
            <a:endParaRPr lang="en-US">
              <a:solidFill>
                <a:srgbClr val="000000"/>
              </a:solidFill>
              <a:latin typeface="Calibri"/>
              <a:ea typeface="Calibri"/>
              <a:cs typeface="Calibri"/>
            </a:endParaRPr>
          </a:p>
          <a:p>
            <a:pPr algn="l">
              <a:buFont typeface="Arial" panose="020B0604020202020204" pitchFamily="34" charset="0"/>
              <a:buChar char="•"/>
            </a:pPr>
            <a:endParaRPr lang="en-US" sz="2400" b="0" i="0">
              <a:solidFill>
                <a:srgbClr val="0D0D0D"/>
              </a:solidFill>
              <a:effectLst/>
              <a:latin typeface="Times New Roman" panose="02020603050405020304" pitchFamily="18" charset="0"/>
              <a:cs typeface="Times New Roman" panose="02020603050405020304" pitchFamily="18" charset="0"/>
            </a:endParaRPr>
          </a:p>
          <a:p>
            <a:endParaRPr lang="en-IN"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7" name="TextBox 6">
            <a:extLst>
              <a:ext uri="{FF2B5EF4-FFF2-40B4-BE49-F238E27FC236}">
                <a16:creationId xmlns:a16="http://schemas.microsoft.com/office/drawing/2014/main" id="{08945597-7FCB-9CEE-C6F6-E8441302BA3C}"/>
              </a:ext>
            </a:extLst>
          </p:cNvPr>
          <p:cNvSpPr txBox="1"/>
          <p:nvPr/>
        </p:nvSpPr>
        <p:spPr>
          <a:xfrm>
            <a:off x="729075" y="1688629"/>
            <a:ext cx="7945494"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Calibri"/>
                <a:cs typeface="Calibri"/>
              </a:rPr>
              <a:t>TYPES OF END USERS:</a:t>
            </a:r>
          </a:p>
          <a:p>
            <a:pPr marL="342900" indent="-342900">
              <a:buFont typeface="Wingdings,Sans-Serif"/>
              <a:buChar char="Ø"/>
            </a:pPr>
            <a:r>
              <a:rPr lang="en-US" sz="2400">
                <a:ea typeface="Calibri"/>
                <a:cs typeface="Calibri"/>
              </a:rPr>
              <a:t>Programming level end users</a:t>
            </a:r>
          </a:p>
          <a:p>
            <a:pPr marL="342900" indent="-342900">
              <a:buFont typeface="Wingdings,Sans-Serif"/>
              <a:buChar char="Ø"/>
            </a:pPr>
            <a:r>
              <a:rPr lang="en-US" sz="2400">
                <a:ea typeface="Calibri"/>
                <a:cs typeface="Calibri"/>
              </a:rPr>
              <a:t>end users </a:t>
            </a:r>
            <a:endParaRPr lang="en-US"/>
          </a:p>
          <a:p>
            <a:pPr marL="342900" indent="-342900">
              <a:buFont typeface="Wingdings,Sans-Serif"/>
              <a:buChar char="Ø"/>
            </a:pPr>
            <a:r>
              <a:rPr lang="en-US" sz="2400">
                <a:ea typeface="Calibri"/>
                <a:cs typeface="Calibri"/>
              </a:rPr>
              <a:t>Comm and level end users</a:t>
            </a:r>
          </a:p>
          <a:p>
            <a:pPr marL="342900" indent="-342900">
              <a:buFont typeface="Wingdings,Sans-Serif"/>
              <a:buChar char="Ø"/>
            </a:pPr>
            <a:r>
              <a:rPr lang="en-US" sz="2400">
                <a:ea typeface="Calibri"/>
                <a:cs typeface="Calibri"/>
              </a:rPr>
              <a:t>Programming level end users</a:t>
            </a:r>
          </a:p>
          <a:p>
            <a:pPr marL="342900" indent="-342900">
              <a:buFont typeface="Wingdings,Sans-Serif"/>
              <a:buChar char="Ø"/>
            </a:pPr>
            <a:r>
              <a:rPr lang="en-US" sz="2400">
                <a:ea typeface="Calibri"/>
                <a:cs typeface="Calibri"/>
              </a:rPr>
              <a:t>Functional support personnel</a:t>
            </a:r>
          </a:p>
          <a:p>
            <a:pPr marL="342900" indent="-342900">
              <a:buFont typeface="Wingdings,Sans-Serif"/>
              <a:buChar char="Ø"/>
            </a:pPr>
            <a:r>
              <a:rPr lang="en-US" sz="2400">
                <a:ea typeface="Calibri"/>
                <a:cs typeface="Calibri"/>
              </a:rPr>
              <a:t>End user computing support personnel</a:t>
            </a:r>
          </a:p>
          <a:p>
            <a:pPr marL="342900" indent="-342900">
              <a:buFont typeface="Wingdings,Sans-Serif"/>
              <a:buChar char="Ø"/>
            </a:pPr>
            <a:r>
              <a:rPr lang="en-US" sz="2400">
                <a:ea typeface="Calibri"/>
                <a:cs typeface="Calibri"/>
              </a:rPr>
              <a:t>Data processing programmers in end user languages</a:t>
            </a:r>
          </a:p>
          <a:p>
            <a:pPr marL="342900" indent="-342900">
              <a:buFont typeface="Wingdings,Sans-Serif"/>
              <a:buChar char="Ø"/>
            </a:pPr>
            <a:endParaRPr lang="en-US" sz="2400">
              <a:ea typeface="Calibri"/>
              <a:cs typeface="Calibri"/>
            </a:endParaRPr>
          </a:p>
          <a:p>
            <a:pPr marL="342900" indent="-342900">
              <a:buFont typeface="Wingdings,Sans-Serif"/>
              <a:buChar char="Ø"/>
            </a:pPr>
            <a:endParaRPr lang="en-US" sz="2400">
              <a:ea typeface="Calibri"/>
              <a:cs typeface="Calibri"/>
            </a:endParaRPr>
          </a:p>
          <a:p>
            <a:pPr marL="285750" indent="-285750">
              <a:buFont typeface="Arial"/>
              <a:buChar char="•"/>
            </a:pPr>
            <a:endParaRPr lang="en-US">
              <a:ea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
        <p:nvSpPr>
          <p:cNvPr id="8" name="TextBox 7">
            <a:extLst>
              <a:ext uri="{FF2B5EF4-FFF2-40B4-BE49-F238E27FC236}">
                <a16:creationId xmlns:a16="http://schemas.microsoft.com/office/drawing/2014/main" id="{F85D694E-C96F-E884-CE2B-C1EF6AD4F19F}"/>
              </a:ext>
            </a:extLst>
          </p:cNvPr>
          <p:cNvSpPr txBox="1"/>
          <p:nvPr/>
        </p:nvSpPr>
        <p:spPr>
          <a:xfrm>
            <a:off x="3175000" y="1665110"/>
            <a:ext cx="6505222"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a:ea typeface="Calibri"/>
                <a:cs typeface="Calibri"/>
              </a:rPr>
              <a:t>Target audience whose problems will be solved by your product or services </a:t>
            </a:r>
            <a:endParaRPr lang="en-US">
              <a:ea typeface="Calibri"/>
              <a:cs typeface="Calibri"/>
            </a:endParaRPr>
          </a:p>
          <a:p>
            <a:pPr marL="342900" indent="-342900">
              <a:buFont typeface="Arial"/>
              <a:buChar char="•"/>
            </a:pPr>
            <a:r>
              <a:rPr lang="en-US" sz="2400">
                <a:ea typeface="Calibri"/>
                <a:cs typeface="Calibri"/>
              </a:rPr>
              <a:t> Benefits and features how are they different from your competitors</a:t>
            </a:r>
            <a:endParaRPr lang="en-US">
              <a:ea typeface="Calibri"/>
              <a:cs typeface="Calibri"/>
            </a:endParaRPr>
          </a:p>
          <a:p>
            <a:pPr marL="342900" indent="-342900">
              <a:buFont typeface="Arial"/>
              <a:buChar char="•"/>
            </a:pPr>
            <a:r>
              <a:rPr lang="en-US" sz="2400">
                <a:ea typeface="Calibri"/>
                <a:cs typeface="Calibri"/>
              </a:rPr>
              <a:t>productor service what is your brand promise</a:t>
            </a:r>
          </a:p>
          <a:p>
            <a:pPr marL="342900" indent="-342900">
              <a:buFont typeface="Arial"/>
              <a:buChar char="•"/>
            </a:pPr>
            <a:r>
              <a:rPr lang="en-US" sz="2400">
                <a:ea typeface="Calibri"/>
                <a:cs typeface="Calibri"/>
              </a:rPr>
              <a:t>Excellent execution can you deliver on your value proposition.</a:t>
            </a:r>
            <a:endParaRPr lang="en-US"/>
          </a:p>
          <a:p>
            <a:pPr marL="342900" indent="-342900" algn="l">
              <a:buFont typeface="Arial"/>
              <a:buChar char="•"/>
            </a:pPr>
            <a:endParaRPr lang="en-US" sz="2400">
              <a:ea typeface="Calibri"/>
              <a:cs typeface="Calibri"/>
            </a:endParaRPr>
          </a:p>
          <a:p>
            <a:endParaRPr lang="en-US">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a:t>Dataset Description</a:t>
            </a:r>
          </a:p>
        </p:txBody>
      </p:sp>
      <p:sp>
        <p:nvSpPr>
          <p:cNvPr id="3" name="TextBox 2">
            <a:extLst>
              <a:ext uri="{FF2B5EF4-FFF2-40B4-BE49-F238E27FC236}">
                <a16:creationId xmlns:a16="http://schemas.microsoft.com/office/drawing/2014/main" id="{21785539-DFAF-14A7-591F-05F87C375C00}"/>
              </a:ext>
            </a:extLst>
          </p:cNvPr>
          <p:cNvSpPr txBox="1"/>
          <p:nvPr/>
        </p:nvSpPr>
        <p:spPr>
          <a:xfrm>
            <a:off x="889000" y="1241777"/>
            <a:ext cx="6985000"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ea typeface="Calibri"/>
                <a:cs typeface="Calibri"/>
              </a:rPr>
              <a:t>A dataset is a collection of organized data that can be used. </a:t>
            </a:r>
          </a:p>
          <a:p>
            <a:pPr marL="342900" indent="-342900">
              <a:buFont typeface="Wingdings,Sans-Serif"/>
              <a:buChar char="q"/>
            </a:pPr>
            <a:r>
              <a:rPr lang="en-US" sz="3200">
                <a:ea typeface="Calibri"/>
                <a:cs typeface="Calibri"/>
              </a:rPr>
              <a:t>Analysis, processing ,or other purposes.</a:t>
            </a:r>
          </a:p>
          <a:p>
            <a:pPr marL="342900" indent="-342900">
              <a:buFont typeface="Wingdings,Sans-Serif"/>
              <a:buChar char="q"/>
            </a:pPr>
            <a:r>
              <a:rPr lang="en-US" sz="3200">
                <a:ea typeface="Calibri"/>
                <a:cs typeface="Calibri"/>
              </a:rPr>
              <a:t>Datasets can contain many different types of data,</a:t>
            </a:r>
          </a:p>
          <a:p>
            <a:pPr marL="342900" indent="-342900">
              <a:buFont typeface="Wingdings,Sans-Serif"/>
              <a:buChar char="q"/>
            </a:pPr>
            <a:r>
              <a:rPr lang="en-US" sz="3200">
                <a:ea typeface="Calibri"/>
                <a:cs typeface="Calibri"/>
              </a:rPr>
              <a:t>Numerical values  ,text, ,audio recordings,  and basic descriptions </a:t>
            </a:r>
          </a:p>
          <a:p>
            <a:pPr algn="l"/>
            <a:endParaRPr lang="en-US" sz="2400">
              <a:ea typeface="Calibri"/>
              <a:cs typeface="Calibri"/>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a:solidFill>
                <a:srgbClr val="0D0D0D"/>
              </a:solidFill>
              <a:effectLst/>
              <a:latin typeface="Times New Roman" panose="02020603050405020304" pitchFamily="18" charset="0"/>
              <a:cs typeface="Times New Roman" panose="02020603050405020304" pitchFamily="18" charset="0"/>
            </a:endParaRPr>
          </a:p>
          <a:p>
            <a:endParaRPr lang="en-IN" sz="280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E3349BC-5B3C-D496-6F4E-0752482BB1BA}"/>
              </a:ext>
            </a:extLst>
          </p:cNvPr>
          <p:cNvSpPr txBox="1"/>
          <p:nvPr/>
        </p:nvSpPr>
        <p:spPr>
          <a:xfrm>
            <a:off x="2977444" y="1876777"/>
            <a:ext cx="6208888"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2800">
                <a:solidFill>
                  <a:srgbClr val="0D0D0D"/>
                </a:solidFill>
                <a:latin typeface="Times New Roman"/>
                <a:cs typeface="Times New Roman"/>
              </a:rPr>
              <a:t>In week -over -week (wow) analysis shows how given increases or decreases from one week to the next. </a:t>
            </a:r>
            <a:endParaRPr lang="en-US" sz="2800">
              <a:latin typeface="Times New Roman"/>
              <a:cs typeface="Times New Roman"/>
            </a:endParaRPr>
          </a:p>
          <a:p>
            <a:pPr marL="285750" indent="-285750">
              <a:buFont typeface="Arial,Sans-Serif"/>
              <a:buChar char="•"/>
            </a:pPr>
            <a:r>
              <a:rPr lang="en-US" sz="2800">
                <a:solidFill>
                  <a:srgbClr val="0D0D0D"/>
                </a:solidFill>
                <a:latin typeface="Times New Roman"/>
                <a:ea typeface="Calibri"/>
                <a:cs typeface="Times New Roman"/>
              </a:rPr>
              <a:t>For example, a 4% wow sales growth would imply that the current week sales, increased by 4% percent when compared with the previous week sales. </a:t>
            </a:r>
            <a:endParaRPr lang="en-US" sz="2800">
              <a:solidFill>
                <a:srgbClr val="000000"/>
              </a:solidFill>
              <a:latin typeface="Times New Roman"/>
              <a:ea typeface="Calibri"/>
              <a:cs typeface="Times New Roman"/>
            </a:endParaRPr>
          </a:p>
          <a:p>
            <a:pPr marL="285750" indent="-285750">
              <a:buFont typeface="Arial,Sans-Serif"/>
              <a:buChar char="•"/>
            </a:pPr>
            <a:endParaRPr lang="en-US" sz="2800">
              <a:solidFill>
                <a:srgbClr val="000000"/>
              </a:solidFill>
              <a:latin typeface="Times New Roman"/>
              <a:ea typeface="Calibri"/>
              <a:cs typeface="Times New Roman"/>
            </a:endParaRPr>
          </a:p>
          <a:p>
            <a:pPr marL="285750" indent="-285750" algn="l">
              <a:buFont typeface="Arial,Sans-Serif"/>
              <a:buChar char="•"/>
            </a:pPr>
            <a:endParaRPr lang="en-US" sz="2800">
              <a:solidFill>
                <a:srgbClr val="0D0D0D"/>
              </a:solidFill>
              <a:latin typeface="Times New Roman"/>
              <a:ea typeface="Calibri"/>
              <a:cs typeface="Times New Roman"/>
            </a:endParaRPr>
          </a:p>
          <a:p>
            <a:endParaRPr lang="en-US">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revision>13</cp:revision>
  <dcterms:created xsi:type="dcterms:W3CDTF">2024-03-29T15:07:22Z</dcterms:created>
  <dcterms:modified xsi:type="dcterms:W3CDTF">2024-09-10T09:12:44Z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