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7" r:id="rId2"/>
    <p:sldId id="340"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EAC9D-690C-4CF2-822A-9306D5B4835C}" type="datetimeFigureOut">
              <a:rPr lang="en-IN" smtClean="0"/>
              <a:t>17-01-2020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1A961-3E25-4588-926F-0069C77B01F6}" type="slidenum">
              <a:rPr lang="en-IN" smtClean="0"/>
              <a:t>‹#›</a:t>
            </a:fld>
            <a:endParaRPr lang="en-IN"/>
          </a:p>
        </p:txBody>
      </p:sp>
    </p:spTree>
    <p:extLst>
      <p:ext uri="{BB962C8B-B14F-4D97-AF65-F5344CB8AC3E}">
        <p14:creationId xmlns:p14="http://schemas.microsoft.com/office/powerpoint/2010/main" val="344248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43587eb2_0_0:notes"/>
          <p:cNvSpPr txBox="1">
            <a:spLocks noGrp="1"/>
          </p:cNvSpPr>
          <p:nvPr>
            <p:ph type="body" idx="1"/>
          </p:nvPr>
        </p:nvSpPr>
        <p:spPr>
          <a:xfrm>
            <a:off x="685795" y="4343382"/>
            <a:ext cx="5486400" cy="4114800"/>
          </a:xfrm>
          <a:prstGeom prst="rect">
            <a:avLst/>
          </a:prstGeom>
          <a:noFill/>
          <a:ln>
            <a:noFill/>
          </a:ln>
        </p:spPr>
        <p:txBody>
          <a:bodyPr spcFirstLastPara="1" wrap="square" lIns="88575" tIns="88575" rIns="88575" bIns="885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1" name="Google Shape;201;g5043587e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43587eb2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5043587eb2_0_49: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043587eb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5043587eb2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043587eb2_0_5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5043587eb2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43587eb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5043587eb2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43587eb2_0_6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5043587eb2_0_69: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043587eb2_0_7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5043587eb2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043587eb2_0_7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5043587eb2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043587eb2_0_8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5043587eb2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043587eb2_0_8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5043587eb2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043587eb2_0_9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5043587eb2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d45abb3c_0_98:notes"/>
          <p:cNvSpPr txBox="1">
            <a:spLocks noGrp="1"/>
          </p:cNvSpPr>
          <p:nvPr>
            <p:ph type="body" idx="1"/>
          </p:nvPr>
        </p:nvSpPr>
        <p:spPr>
          <a:xfrm>
            <a:off x="685795" y="4343383"/>
            <a:ext cx="5486400" cy="4114800"/>
          </a:xfrm>
          <a:prstGeom prst="rect">
            <a:avLst/>
          </a:prstGeom>
          <a:noFill/>
          <a:ln>
            <a:noFill/>
          </a:ln>
        </p:spPr>
        <p:txBody>
          <a:bodyPr spcFirstLastPara="1" wrap="square" lIns="88575" tIns="88575" rIns="88575" bIns="88575" anchor="ctr" anchorCtr="0">
            <a:noAutofit/>
          </a:bodyPr>
          <a:lstStyle/>
          <a:p>
            <a:pPr marL="0" lvl="0" indent="0" algn="l" rtl="0">
              <a:lnSpc>
                <a:spcPct val="100000"/>
              </a:lnSpc>
              <a:spcBef>
                <a:spcPts val="0"/>
              </a:spcBef>
              <a:spcAft>
                <a:spcPts val="0"/>
              </a:spcAft>
              <a:buSzPts val="1400"/>
              <a:buNone/>
            </a:pPr>
            <a:endParaRPr/>
          </a:p>
        </p:txBody>
      </p:sp>
      <p:sp>
        <p:nvSpPr>
          <p:cNvPr id="148" name="Google Shape;148;g5cd45abb3c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43587eb2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5043587eb2_0_9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043587eb2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5043587eb2_0_10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043587eb2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g5043587eb2_0_10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043587eb2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5043587eb2_0_1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043587eb2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g5043587eb2_0_1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043587eb2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g5043587eb2_0_1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043587eb2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g5043587eb2_0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043587eb2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5043587eb2_0_13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043587eb2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5043587eb2_0_13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043587eb2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g5043587eb2_0_14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043587eb2_0_15:notes"/>
          <p:cNvSpPr txBox="1">
            <a:spLocks noGrp="1"/>
          </p:cNvSpPr>
          <p:nvPr>
            <p:ph type="body" idx="1"/>
          </p:nvPr>
        </p:nvSpPr>
        <p:spPr>
          <a:xfrm>
            <a:off x="685795" y="4343382"/>
            <a:ext cx="5486400" cy="4114800"/>
          </a:xfrm>
          <a:prstGeom prst="rect">
            <a:avLst/>
          </a:prstGeom>
          <a:noFill/>
          <a:ln>
            <a:noFill/>
          </a:ln>
        </p:spPr>
        <p:txBody>
          <a:bodyPr spcFirstLastPara="1" wrap="square" lIns="88575" tIns="88575" rIns="88575" bIns="885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7" name="Google Shape;217;g5043587eb2_0_15: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043587eb2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5043587eb2_0_14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43587eb2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g5043587eb2_0_15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043587eb2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g5043587eb2_0_1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043587eb2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g5043587eb2_0_1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043587eb2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g5043587eb2_0_1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043587eb2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g5043587eb2_0_17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043587eb2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g5043587eb2_0_17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043587eb2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g5043587eb2_0_18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043587eb2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g5043587eb2_0_18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043587eb2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g5043587eb2_0_1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043587eb2_0_20:notes"/>
          <p:cNvSpPr txBox="1">
            <a:spLocks noGrp="1"/>
          </p:cNvSpPr>
          <p:nvPr>
            <p:ph type="body" idx="1"/>
          </p:nvPr>
        </p:nvSpPr>
        <p:spPr>
          <a:xfrm>
            <a:off x="685795" y="4343382"/>
            <a:ext cx="5486400" cy="4114800"/>
          </a:xfrm>
          <a:prstGeom prst="rect">
            <a:avLst/>
          </a:prstGeom>
          <a:noFill/>
          <a:ln>
            <a:noFill/>
          </a:ln>
        </p:spPr>
        <p:txBody>
          <a:bodyPr spcFirstLastPara="1" wrap="square" lIns="88575" tIns="88575" rIns="88575" bIns="885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3" name="Google Shape;223;g5043587eb2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043587eb2_0_19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043587eb2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043587eb2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g5043587eb2_0_20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043587eb2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g5043587eb2_0_20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043587eb2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g5043587eb2_0_2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043587eb2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5043587eb2_0_216: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043587eb2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g5043587eb2_0_22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043587eb2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g5043587eb2_0_22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043587eb2_0_23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043587eb2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043587eb2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g5043587eb2_0_23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043587eb2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g5043587eb2_0_24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043587eb2_0_25:notes"/>
          <p:cNvSpPr txBox="1">
            <a:spLocks noGrp="1"/>
          </p:cNvSpPr>
          <p:nvPr>
            <p:ph type="body" idx="1"/>
          </p:nvPr>
        </p:nvSpPr>
        <p:spPr>
          <a:xfrm>
            <a:off x="685795" y="4343382"/>
            <a:ext cx="5486400" cy="4114800"/>
          </a:xfrm>
          <a:prstGeom prst="rect">
            <a:avLst/>
          </a:prstGeom>
          <a:noFill/>
          <a:ln>
            <a:noFill/>
          </a:ln>
        </p:spPr>
        <p:txBody>
          <a:bodyPr spcFirstLastPara="1" wrap="square" lIns="88575" tIns="88575" rIns="88575" bIns="88575" anchor="ctr" anchorCtr="0">
            <a:noAutofit/>
          </a:bodyPr>
          <a:lstStyle/>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9" name="Google Shape;229;g5043587eb2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043587eb2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5043587eb2_0_24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fe409b413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g4fe409b413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043587eb2_0_24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g5043587eb2_0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043587eb2_0_25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5043587eb2_0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043587eb2_0_2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g5043587eb2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043587eb2_0_26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5043587eb2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043587eb2_0_27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5043587eb2_0_2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043587eb2_0_27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5043587eb2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043587eb2_0_28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g5043587eb2_0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043587eb2_0_2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g5043587eb2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043587eb2_0_3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5043587eb2_0_3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http://www.tkdocs.com/tutorial/install.html#installwin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043587eb2_0_29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5043587eb2_0_2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043587eb2_0_30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g5043587eb2_0_3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043587eb2_0_30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5043587eb2_0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4fe409b413_0_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4fe409b413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5043587eb2_0_3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g5043587eb2_0_31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043587eb2_0_31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g5043587eb2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5043587eb2_0_3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5043587eb2_0_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5043587eb2_0_32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5043587eb2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5043587eb2_0_3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5043587eb2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043587eb2_0_33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g5043587eb2_0_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43587eb2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5043587eb2_0_3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http://www.tkdocs.com/tutorial/install.html#installwin</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043587eb2_0_34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g5043587eb2_0_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043587eb2_0_3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g5043587eb2_0_34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5043587eb2_0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g5043587eb2_0_3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5043587eb2_0_3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g5043587eb2_0_3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5043587eb2_0_3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g5043587eb2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043587eb2_0_3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5043587eb2_0_3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043587eb2_0_3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g5043587eb2_0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5043587eb2_0_3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g5043587eb2_0_3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043587eb2_0_3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g5043587eb2_0_3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5043587eb2_0_3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g5043587eb2_0_3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043587eb2_0_4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5043587eb2_0_4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5043587eb2_0_3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5043587eb2_0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043587eb2_0_39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87" name="Google Shape;687;g5043587eb2_0_3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043587eb2_0_40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93" name="Google Shape;693;g5043587eb2_0_4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5043587eb2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99" name="Google Shape;699;g5043587eb2_0_40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043587eb2_0_4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5043587eb2_0_4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4FDAA9-C2E9-40DC-9358-94A6A896F108}"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345175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4FDAA9-C2E9-40DC-9358-94A6A896F108}"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27521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4FDAA9-C2E9-40DC-9358-94A6A896F108}"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19381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4FDAA9-C2E9-40DC-9358-94A6A896F108}"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252593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4FDAA9-C2E9-40DC-9358-94A6A896F108}"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23923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4FDAA9-C2E9-40DC-9358-94A6A896F108}"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393936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4FDAA9-C2E9-40DC-9358-94A6A896F108}" type="datetimeFigureOut">
              <a:rPr lang="en-IN" smtClean="0"/>
              <a:t>17-01-2020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127758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4FDAA9-C2E9-40DC-9358-94A6A896F108}" type="datetimeFigureOut">
              <a:rPr lang="en-IN" smtClean="0"/>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18207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FDAA9-C2E9-40DC-9358-94A6A896F108}" type="datetimeFigureOut">
              <a:rPr lang="en-IN" smtClean="0"/>
              <a:t>17-01-2020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113244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FDAA9-C2E9-40DC-9358-94A6A896F108}"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36548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FDAA9-C2E9-40DC-9358-94A6A896F108}"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1174E-AED6-43D2-81CA-3755E39D7D5E}" type="slidenum">
              <a:rPr lang="en-IN" smtClean="0"/>
              <a:t>‹#›</a:t>
            </a:fld>
            <a:endParaRPr lang="en-IN"/>
          </a:p>
        </p:txBody>
      </p:sp>
    </p:spTree>
    <p:extLst>
      <p:ext uri="{BB962C8B-B14F-4D97-AF65-F5344CB8AC3E}">
        <p14:creationId xmlns:p14="http://schemas.microsoft.com/office/powerpoint/2010/main" val="215356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FDAA9-C2E9-40DC-9358-94A6A896F108}" type="datetimeFigureOut">
              <a:rPr lang="en-IN" smtClean="0"/>
              <a:t>17-01-2020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1174E-AED6-43D2-81CA-3755E39D7D5E}" type="slidenum">
              <a:rPr lang="en-IN" smtClean="0"/>
              <a:t>‹#›</a:t>
            </a:fld>
            <a:endParaRPr lang="en-IN"/>
          </a:p>
        </p:txBody>
      </p:sp>
    </p:spTree>
    <p:extLst>
      <p:ext uri="{BB962C8B-B14F-4D97-AF65-F5344CB8AC3E}">
        <p14:creationId xmlns:p14="http://schemas.microsoft.com/office/powerpoint/2010/main" val="361519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tertiarycourses.com.s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chive.ics.uci.edu/ml/machine-learning-databases/housing/housing.dat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ranyaRavikumar06/Advanc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ctrTitle"/>
          </p:nvPr>
        </p:nvSpPr>
        <p:spPr>
          <a:xfrm>
            <a:off x="278600" y="369900"/>
            <a:ext cx="8865300" cy="11652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2"/>
              </a:buClr>
              <a:buSzPts val="1100"/>
              <a:buFont typeface="Arial Black"/>
              <a:buNone/>
            </a:pPr>
            <a:r>
              <a:rPr lang="en" sz="4400" b="1" i="0" u="none" strike="noStrike" cap="none">
                <a:solidFill>
                  <a:schemeClr val="dk2"/>
                </a:solidFill>
                <a:latin typeface="Comfortaa"/>
                <a:ea typeface="Comfortaa"/>
                <a:cs typeface="Comfortaa"/>
                <a:sym typeface="Comfortaa"/>
              </a:rPr>
              <a:t>Advanced R Data Analysis Training</a:t>
            </a:r>
            <a:endParaRPr b="1">
              <a:latin typeface="Comfortaa"/>
              <a:ea typeface="Comfortaa"/>
              <a:cs typeface="Comfortaa"/>
              <a:sym typeface="Comfortaa"/>
            </a:endParaRPr>
          </a:p>
        </p:txBody>
      </p:sp>
      <p:sp>
        <p:nvSpPr>
          <p:cNvPr id="204" name="Google Shape;204;p37"/>
          <p:cNvSpPr txBox="1">
            <a:spLocks noGrp="1"/>
          </p:cNvSpPr>
          <p:nvPr>
            <p:ph type="subTitle" idx="1"/>
          </p:nvPr>
        </p:nvSpPr>
        <p:spPr>
          <a:xfrm>
            <a:off x="152400" y="4953001"/>
            <a:ext cx="7620000" cy="51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 sz="2800" i="0" u="none" strike="noStrike" cap="none" dirty="0">
                <a:solidFill>
                  <a:schemeClr val="dk1"/>
                </a:solidFill>
                <a:latin typeface="Comfortaa"/>
                <a:ea typeface="Comfortaa"/>
                <a:cs typeface="Comfortaa"/>
                <a:sym typeface="Comfortaa"/>
              </a:rPr>
              <a:t>Trainer</a:t>
            </a:r>
            <a:r>
              <a:rPr lang="en" sz="2800" dirty="0">
                <a:solidFill>
                  <a:schemeClr val="dk1"/>
                </a:solidFill>
                <a:latin typeface="Comfortaa"/>
                <a:ea typeface="Comfortaa"/>
                <a:cs typeface="Comfortaa"/>
                <a:sym typeface="Comfortaa"/>
              </a:rPr>
              <a:t> : </a:t>
            </a:r>
            <a:r>
              <a:rPr lang="en" sz="2800" dirty="0" smtClean="0">
                <a:solidFill>
                  <a:schemeClr val="dk1"/>
                </a:solidFill>
                <a:latin typeface="Comfortaa"/>
                <a:ea typeface="Comfortaa"/>
                <a:cs typeface="Comfortaa"/>
                <a:sym typeface="Comfortaa"/>
              </a:rPr>
              <a:t>Saranya Ravikumar</a:t>
            </a:r>
            <a:endParaRPr dirty="0">
              <a:latin typeface="Comfortaa"/>
              <a:ea typeface="Comfortaa"/>
              <a:cs typeface="Comfortaa"/>
              <a:sym typeface="Comfortaa"/>
            </a:endParaRPr>
          </a:p>
        </p:txBody>
      </p:sp>
      <p:pic>
        <p:nvPicPr>
          <p:cNvPr id="205" name="Google Shape;205;p37"/>
          <p:cNvPicPr preferRelativeResize="0"/>
          <p:nvPr/>
        </p:nvPicPr>
        <p:blipFill rotWithShape="1">
          <a:blip r:embed="rId3">
            <a:alphaModFix/>
          </a:blip>
          <a:srcRect/>
          <a:stretch/>
        </p:blipFill>
        <p:spPr>
          <a:xfrm>
            <a:off x="1107975" y="5700237"/>
            <a:ext cx="2500312" cy="571500"/>
          </a:xfrm>
          <a:prstGeom prst="rect">
            <a:avLst/>
          </a:prstGeom>
          <a:noFill/>
          <a:ln>
            <a:noFill/>
          </a:ln>
        </p:spPr>
      </p:pic>
      <p:pic>
        <p:nvPicPr>
          <p:cNvPr id="206" name="Google Shape;206;p37" descr="tertiarylogo.png"/>
          <p:cNvPicPr preferRelativeResize="0"/>
          <p:nvPr/>
        </p:nvPicPr>
        <p:blipFill rotWithShape="1">
          <a:blip r:embed="rId4">
            <a:alphaModFix/>
          </a:blip>
          <a:srcRect/>
          <a:stretch/>
        </p:blipFill>
        <p:spPr>
          <a:xfrm>
            <a:off x="152400" y="5603450"/>
            <a:ext cx="716681" cy="716680"/>
          </a:xfrm>
          <a:prstGeom prst="rect">
            <a:avLst/>
          </a:prstGeom>
          <a:noFill/>
          <a:ln>
            <a:noFill/>
          </a:ln>
        </p:spPr>
      </p:pic>
      <p:sp>
        <p:nvSpPr>
          <p:cNvPr id="207" name="Google Shape;207;p37"/>
          <p:cNvSpPr txBox="1"/>
          <p:nvPr/>
        </p:nvSpPr>
        <p:spPr>
          <a:xfrm>
            <a:off x="5011200" y="5959625"/>
            <a:ext cx="4132800" cy="5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Website:</a:t>
            </a:r>
            <a:r>
              <a:rPr lang="en" sz="1800" b="0" i="0" u="sng" strike="noStrike" cap="none">
                <a:solidFill>
                  <a:schemeClr val="hlink"/>
                </a:solidFill>
                <a:latin typeface="Arial"/>
                <a:ea typeface="Arial"/>
                <a:cs typeface="Arial"/>
                <a:sym typeface="Arial"/>
                <a:hlinkClick r:id="rId5"/>
              </a:rPr>
              <a:t>www.tertiarycourses.com.sg</a:t>
            </a: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Email: enquiry@tertiaryinfotech.com</a:t>
            </a:r>
            <a:endParaRPr/>
          </a:p>
        </p:txBody>
      </p:sp>
      <p:pic>
        <p:nvPicPr>
          <p:cNvPr id="208" name="Google Shape;208;p37"/>
          <p:cNvPicPr preferRelativeResize="0"/>
          <p:nvPr/>
        </p:nvPicPr>
        <p:blipFill>
          <a:blip r:embed="rId6">
            <a:alphaModFix/>
          </a:blip>
          <a:stretch>
            <a:fillRect/>
          </a:stretch>
        </p:blipFill>
        <p:spPr>
          <a:xfrm>
            <a:off x="2702438" y="1794650"/>
            <a:ext cx="4017621" cy="3113101"/>
          </a:xfrm>
          <a:prstGeom prst="rect">
            <a:avLst/>
          </a:prstGeom>
          <a:noFill/>
          <a:ln>
            <a:noFill/>
          </a:ln>
        </p:spPr>
      </p:pic>
    </p:spTree>
    <p:extLst>
      <p:ext uri="{BB962C8B-B14F-4D97-AF65-F5344CB8AC3E}">
        <p14:creationId xmlns:p14="http://schemas.microsoft.com/office/powerpoint/2010/main" val="61920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Data Analysis Steps</a:t>
            </a:r>
            <a:endParaRPr b="1">
              <a:latin typeface="Comfortaa"/>
              <a:ea typeface="Comfortaa"/>
              <a:cs typeface="Comfortaa"/>
              <a:sym typeface="Comfortaa"/>
            </a:endParaRPr>
          </a:p>
        </p:txBody>
      </p:sp>
      <p:sp>
        <p:nvSpPr>
          <p:cNvPr id="261" name="Google Shape;261;p46"/>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1"/>
              </a:buClr>
              <a:buSzPts val="3000"/>
              <a:buFont typeface="Comfortaa"/>
              <a:buChar char="•"/>
            </a:pPr>
            <a:r>
              <a:rPr lang="en" sz="3000" i="0" u="none" strike="noStrike" cap="none">
                <a:solidFill>
                  <a:srgbClr val="000000"/>
                </a:solidFill>
                <a:latin typeface="Comfortaa"/>
                <a:ea typeface="Comfortaa"/>
                <a:cs typeface="Comfortaa"/>
                <a:sym typeface="Comfortaa"/>
              </a:rPr>
              <a:t>Data Collection</a:t>
            </a:r>
            <a:endParaRPr>
              <a:latin typeface="Comfortaa"/>
              <a:ea typeface="Comfortaa"/>
              <a:cs typeface="Comfortaa"/>
              <a:sym typeface="Comfortaa"/>
            </a:endParaRPr>
          </a:p>
          <a:p>
            <a:pPr marL="457200" marR="0" lvl="0" indent="-419100" algn="l" rtl="0">
              <a:lnSpc>
                <a:spcPct val="100000"/>
              </a:lnSpc>
              <a:spcBef>
                <a:spcPts val="0"/>
              </a:spcBef>
              <a:spcAft>
                <a:spcPts val="0"/>
              </a:spcAft>
              <a:buClr>
                <a:schemeClr val="dk1"/>
              </a:buClr>
              <a:buSzPts val="3000"/>
              <a:buFont typeface="Comfortaa"/>
              <a:buChar char="•"/>
            </a:pPr>
            <a:r>
              <a:rPr lang="en" sz="3000" i="0" u="none" strike="noStrike" cap="none">
                <a:solidFill>
                  <a:srgbClr val="000000"/>
                </a:solidFill>
                <a:latin typeface="Comfortaa"/>
                <a:ea typeface="Comfortaa"/>
                <a:cs typeface="Comfortaa"/>
                <a:sym typeface="Comfortaa"/>
              </a:rPr>
              <a:t>Data Processing</a:t>
            </a:r>
            <a:endParaRPr>
              <a:latin typeface="Comfortaa"/>
              <a:ea typeface="Comfortaa"/>
              <a:cs typeface="Comfortaa"/>
              <a:sym typeface="Comfortaa"/>
            </a:endParaRPr>
          </a:p>
          <a:p>
            <a:pPr marL="457200" marR="0" lvl="0" indent="-419100" algn="l" rtl="0">
              <a:lnSpc>
                <a:spcPct val="100000"/>
              </a:lnSpc>
              <a:spcBef>
                <a:spcPts val="0"/>
              </a:spcBef>
              <a:spcAft>
                <a:spcPts val="0"/>
              </a:spcAft>
              <a:buClr>
                <a:schemeClr val="dk1"/>
              </a:buClr>
              <a:buSzPts val="3000"/>
              <a:buFont typeface="Comfortaa"/>
              <a:buChar char="•"/>
            </a:pPr>
            <a:r>
              <a:rPr lang="en" sz="3000" i="0" u="none" strike="noStrike" cap="none">
                <a:solidFill>
                  <a:srgbClr val="000000"/>
                </a:solidFill>
                <a:latin typeface="Comfortaa"/>
                <a:ea typeface="Comfortaa"/>
                <a:cs typeface="Comfortaa"/>
                <a:sym typeface="Comfortaa"/>
              </a:rPr>
              <a:t>Data Cleaning</a:t>
            </a:r>
            <a:endParaRPr>
              <a:latin typeface="Comfortaa"/>
              <a:ea typeface="Comfortaa"/>
              <a:cs typeface="Comfortaa"/>
              <a:sym typeface="Comfortaa"/>
            </a:endParaRPr>
          </a:p>
          <a:p>
            <a:pPr marL="457200" marR="0" lvl="0" indent="-419100" algn="l" rtl="0">
              <a:lnSpc>
                <a:spcPct val="100000"/>
              </a:lnSpc>
              <a:spcBef>
                <a:spcPts val="0"/>
              </a:spcBef>
              <a:spcAft>
                <a:spcPts val="0"/>
              </a:spcAft>
              <a:buClr>
                <a:schemeClr val="dk1"/>
              </a:buClr>
              <a:buSzPts val="3000"/>
              <a:buFont typeface="Comfortaa"/>
              <a:buChar char="•"/>
            </a:pPr>
            <a:r>
              <a:rPr lang="en" sz="3000" i="0" u="none" strike="noStrike" cap="none">
                <a:solidFill>
                  <a:srgbClr val="000000"/>
                </a:solidFill>
                <a:latin typeface="Comfortaa"/>
                <a:ea typeface="Comfortaa"/>
                <a:cs typeface="Comfortaa"/>
                <a:sym typeface="Comfortaa"/>
              </a:rPr>
              <a:t>Data Visualization</a:t>
            </a:r>
            <a:endParaRPr>
              <a:latin typeface="Comfortaa"/>
              <a:ea typeface="Comfortaa"/>
              <a:cs typeface="Comfortaa"/>
              <a:sym typeface="Comfortaa"/>
            </a:endParaRPr>
          </a:p>
          <a:p>
            <a:pPr marL="457200" marR="0" lvl="0" indent="-419100" algn="l" rtl="0">
              <a:lnSpc>
                <a:spcPct val="100000"/>
              </a:lnSpc>
              <a:spcBef>
                <a:spcPts val="0"/>
              </a:spcBef>
              <a:spcAft>
                <a:spcPts val="0"/>
              </a:spcAft>
              <a:buClr>
                <a:schemeClr val="dk1"/>
              </a:buClr>
              <a:buSzPts val="3000"/>
              <a:buFont typeface="Comfortaa"/>
              <a:buChar char="•"/>
            </a:pPr>
            <a:r>
              <a:rPr lang="en" sz="3000" i="0" u="none" strike="noStrike" cap="none">
                <a:solidFill>
                  <a:srgbClr val="000000"/>
                </a:solidFill>
                <a:latin typeface="Comfortaa"/>
                <a:ea typeface="Comfortaa"/>
                <a:cs typeface="Comfortaa"/>
                <a:sym typeface="Comfortaa"/>
              </a:rPr>
              <a:t>Data Product</a:t>
            </a:r>
            <a:endParaRPr>
              <a:latin typeface="Comfortaa"/>
              <a:ea typeface="Comfortaa"/>
              <a:cs typeface="Comfortaa"/>
              <a:sym typeface="Comfortaa"/>
            </a:endParaRPr>
          </a:p>
          <a:p>
            <a:pPr marL="342900" marR="0" lvl="0" indent="-1397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7860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R Data Analysis Packages</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7"/>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rgbClr val="000000"/>
                </a:solidFill>
                <a:latin typeface="Comfortaa"/>
                <a:ea typeface="Comfortaa"/>
                <a:cs typeface="Comfortaa"/>
                <a:sym typeface="Comfortaa"/>
              </a:rPr>
              <a:t>Data Manipulation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rgbClr val="000000"/>
                </a:solidFill>
                <a:latin typeface="Comfortaa"/>
                <a:ea typeface="Comfortaa"/>
                <a:cs typeface="Comfortaa"/>
                <a:sym typeface="Comfortaa"/>
              </a:rPr>
              <a:t>dplyr:</a:t>
            </a:r>
            <a:r>
              <a:rPr lang="en" sz="3000" i="0" u="none" strike="noStrike" cap="none">
                <a:solidFill>
                  <a:srgbClr val="000000"/>
                </a:solidFill>
                <a:latin typeface="Comfortaa"/>
                <a:ea typeface="Comfortaa"/>
                <a:cs typeface="Comfortaa"/>
                <a:sym typeface="Comfortaa"/>
              </a:rPr>
              <a:t> 			Data manipulation tasks</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a:latin typeface="Comfortaa"/>
                <a:ea typeface="Comfortaa"/>
                <a:cs typeface="Comfortaa"/>
                <a:sym typeface="Comfortaa"/>
              </a:rPr>
              <a:t>tidyr</a:t>
            </a:r>
            <a:r>
              <a:rPr lang="en" sz="3000" b="1" i="0" u="none" strike="noStrike" cap="none">
                <a:solidFill>
                  <a:srgbClr val="000000"/>
                </a:solidFill>
                <a:latin typeface="Comfortaa"/>
                <a:ea typeface="Comfortaa"/>
                <a:cs typeface="Comfortaa"/>
                <a:sym typeface="Comfortaa"/>
              </a:rPr>
              <a: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Reshape data</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chemeClr val="dk1"/>
                </a:solidFill>
                <a:latin typeface="Comfortaa"/>
                <a:ea typeface="Comfortaa"/>
                <a:cs typeface="Comfortaa"/>
                <a:sym typeface="Comfortaa"/>
              </a:rPr>
              <a:t>mice:</a:t>
            </a:r>
            <a:r>
              <a:rPr lang="en" sz="3000" i="0" u="none" strike="noStrike" cap="none">
                <a:solidFill>
                  <a:schemeClr val="dk1"/>
                </a:solidFill>
                <a:latin typeface="Comfortaa"/>
                <a:ea typeface="Comfortaa"/>
                <a:cs typeface="Comfortaa"/>
                <a:sym typeface="Comfortaa"/>
              </a:rPr>
              <a:t> 			Missing data Imputation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chemeClr val="dk1"/>
                </a:solidFill>
                <a:latin typeface="Comfortaa"/>
                <a:ea typeface="Comfortaa"/>
                <a:cs typeface="Comfortaa"/>
                <a:sym typeface="Comfortaa"/>
              </a:rPr>
              <a:t>Data Analysis</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a:latin typeface="Comfortaa"/>
                <a:ea typeface="Comfortaa"/>
                <a:cs typeface="Comfortaa"/>
                <a:sym typeface="Comfortaa"/>
              </a:rPr>
              <a:t>DataExplorer:    </a:t>
            </a:r>
            <a:r>
              <a:rPr lang="en" sz="3000">
                <a:latin typeface="Comfortaa"/>
                <a:ea typeface="Comfortaa"/>
                <a:cs typeface="Comfortaa"/>
                <a:sym typeface="Comfortaa"/>
              </a:rPr>
              <a:t>Visualize variables</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660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R Data Analysis Packages</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8"/>
          <p:cNvSpPr txBox="1">
            <a:spLocks noGrp="1"/>
          </p:cNvSpPr>
          <p:nvPr>
            <p:ph type="body" idx="1"/>
          </p:nvPr>
        </p:nvSpPr>
        <p:spPr>
          <a:xfrm>
            <a:off x="381000" y="1295400"/>
            <a:ext cx="84249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chemeClr val="dk1"/>
                </a:solidFill>
                <a:latin typeface="Comfortaa"/>
                <a:ea typeface="Comfortaa"/>
                <a:cs typeface="Comfortaa"/>
                <a:sym typeface="Comfortaa"/>
              </a:rPr>
              <a:t>Data Visualization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rgbClr val="000000"/>
                </a:solidFill>
                <a:latin typeface="Comfortaa"/>
                <a:ea typeface="Comfortaa"/>
                <a:cs typeface="Comfortaa"/>
                <a:sym typeface="Comfortaa"/>
              </a:rPr>
              <a:t>ggplot2:</a:t>
            </a:r>
            <a:r>
              <a:rPr lang="en" sz="3000" i="0" u="none" strike="noStrike" cap="none">
                <a:solidFill>
                  <a:srgbClr val="000000"/>
                </a:solidFill>
                <a:latin typeface="Comfortaa"/>
                <a:ea typeface="Comfortaa"/>
                <a:cs typeface="Comfortaa"/>
                <a:sym typeface="Comfortaa"/>
              </a:rPr>
              <a:t> 	Powerful visualization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rgbClr val="000000"/>
                </a:solidFill>
                <a:latin typeface="Comfortaa"/>
                <a:ea typeface="Comfortaa"/>
                <a:cs typeface="Comfortaa"/>
                <a:sym typeface="Comfortaa"/>
              </a:rPr>
              <a:t>shiny:</a:t>
            </a:r>
            <a:r>
              <a:rPr lang="en" sz="3000" i="0" u="none" strike="noStrike" cap="none">
                <a:solidFill>
                  <a:srgbClr val="000000"/>
                </a:solidFill>
                <a:latin typeface="Comfortaa"/>
                <a:ea typeface="Comfortaa"/>
                <a:cs typeface="Comfortaa"/>
                <a:sym typeface="Comfortaa"/>
              </a:rPr>
              <a:t> 		Interactive data visualization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b="1" i="0" u="none" strike="noStrike" cap="none">
                <a:solidFill>
                  <a:srgbClr val="000000"/>
                </a:solidFill>
                <a:latin typeface="Comfortaa"/>
                <a:ea typeface="Comfortaa"/>
                <a:cs typeface="Comfortaa"/>
                <a:sym typeface="Comfortaa"/>
              </a:rPr>
              <a:t>VIM:</a:t>
            </a:r>
            <a:r>
              <a:rPr lang="en" sz="3000" i="0" u="none" strike="noStrike" cap="none">
                <a:solidFill>
                  <a:srgbClr val="000000"/>
                </a:solidFill>
                <a:latin typeface="Comfortaa"/>
                <a:ea typeface="Comfortaa"/>
                <a:cs typeface="Comfortaa"/>
                <a:sym typeface="Comfortaa"/>
              </a:rPr>
              <a:t> 		Missing data visualization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4679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Install Packages</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9"/>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install.packages(</a:t>
            </a:r>
            <a:r>
              <a:rPr lang="en" sz="3000"/>
              <a:t>"</a:t>
            </a:r>
            <a:r>
              <a:rPr lang="en" sz="3000" i="0" u="none" strike="noStrike" cap="none">
                <a:solidFill>
                  <a:srgbClr val="000000"/>
                </a:solidFill>
                <a:latin typeface="Comfortaa"/>
                <a:ea typeface="Comfortaa"/>
                <a:cs typeface="Comfortaa"/>
                <a:sym typeface="Comfortaa"/>
              </a:rPr>
              <a:t>tidyverse</a:t>
            </a:r>
            <a:r>
              <a:rPr lang="en" sz="3000"/>
              <a:t>"</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install.packages(</a:t>
            </a:r>
            <a:r>
              <a:rPr lang="en" sz="3000"/>
              <a:t>"</a:t>
            </a:r>
            <a:r>
              <a:rPr lang="en" sz="3000" i="0" u="none" strike="noStrike" cap="none">
                <a:solidFill>
                  <a:srgbClr val="000000"/>
                </a:solidFill>
                <a:latin typeface="Comfortaa"/>
                <a:ea typeface="Comfortaa"/>
                <a:cs typeface="Comfortaa"/>
                <a:sym typeface="Comfortaa"/>
              </a:rPr>
              <a:t>DataExplorer</a:t>
            </a:r>
            <a:r>
              <a:rPr lang="en" sz="3000"/>
              <a:t>"</a:t>
            </a:r>
            <a:r>
              <a:rPr lang="en" sz="3000" i="0" u="none" strike="noStrike" cap="none">
                <a:solidFill>
                  <a:srgbClr val="000000"/>
                </a:solidFill>
                <a:latin typeface="Comfortaa"/>
                <a:ea typeface="Comfortaa"/>
                <a:cs typeface="Comfortaa"/>
                <a:sym typeface="Comfortaa"/>
              </a:rPr>
              <a:t>)</a:t>
            </a:r>
            <a:endParaRPr sz="3000"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install.packages(</a:t>
            </a:r>
            <a:r>
              <a:rPr lang="en" sz="3000"/>
              <a:t>"</a:t>
            </a:r>
            <a:r>
              <a:rPr lang="en" sz="3000" i="0" u="none" strike="noStrike" cap="none">
                <a:solidFill>
                  <a:srgbClr val="000000"/>
                </a:solidFill>
                <a:latin typeface="Comfortaa"/>
                <a:ea typeface="Comfortaa"/>
                <a:cs typeface="Comfortaa"/>
                <a:sym typeface="Comfortaa"/>
              </a:rPr>
              <a:t>data.table</a:t>
            </a:r>
            <a:r>
              <a:rPr lang="en" sz="3000"/>
              <a:t>"</a:t>
            </a:r>
            <a:r>
              <a:rPr lang="en" sz="3000" i="0" u="none" strike="noStrike" cap="none">
                <a:solidFill>
                  <a:srgbClr val="000000"/>
                </a:solidFill>
                <a:latin typeface="Comfortaa"/>
                <a:ea typeface="Comfortaa"/>
                <a:cs typeface="Comfortaa"/>
                <a:sym typeface="Comfortaa"/>
              </a:rPr>
              <a:t>)</a:t>
            </a:r>
            <a:endParaRPr sz="3000"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chemeClr val="dk1"/>
                </a:solidFill>
                <a:latin typeface="Comfortaa"/>
                <a:ea typeface="Comfortaa"/>
                <a:cs typeface="Comfortaa"/>
                <a:sym typeface="Comfortaa"/>
              </a:rPr>
              <a:t>install.packages("mice")</a:t>
            </a:r>
            <a:endParaRPr sz="3000"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r>
              <a:rPr lang="en" sz="3000">
                <a:solidFill>
                  <a:schemeClr val="dk1"/>
                </a:solidFill>
              </a:rPr>
              <a:t>install.packages("VIM")</a:t>
            </a:r>
            <a:endParaRPr sz="3000">
              <a:solidFill>
                <a:schemeClr val="dk1"/>
              </a:solidFill>
            </a:endParaRPr>
          </a:p>
          <a:p>
            <a:pPr marL="0" lvl="0" indent="0" algn="l" rtl="0">
              <a:spcBef>
                <a:spcPts val="0"/>
              </a:spcBef>
              <a:spcAft>
                <a:spcPts val="0"/>
              </a:spcAft>
              <a:buClr>
                <a:schemeClr val="dk1"/>
              </a:buClr>
              <a:buSzPts val="3000"/>
              <a:buFont typeface="Arial"/>
              <a:buNone/>
            </a:pPr>
            <a:r>
              <a:rPr lang="en" sz="3000">
                <a:solidFill>
                  <a:schemeClr val="dk1"/>
                </a:solidFill>
              </a:rPr>
              <a:t>install.packages("broom")</a:t>
            </a:r>
            <a:endParaRPr sz="3000">
              <a:solidFill>
                <a:schemeClr val="dk1"/>
              </a:solidFil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2621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body" idx="4294967295"/>
          </p:nvPr>
        </p:nvSpPr>
        <p:spPr>
          <a:xfrm>
            <a:off x="0" y="2261725"/>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latin typeface="Comfortaa"/>
                <a:ea typeface="Comfortaa"/>
                <a:cs typeface="Comfortaa"/>
                <a:sym typeface="Comfortaa"/>
              </a:rPr>
              <a:t>Module 2 </a:t>
            </a:r>
            <a:endParaRPr b="1">
              <a:latin typeface="Comfortaa"/>
              <a:ea typeface="Comfortaa"/>
              <a:cs typeface="Comfortaa"/>
              <a:sym typeface="Comfortaa"/>
            </a:endParaRPr>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latin typeface="Comfortaa"/>
                <a:ea typeface="Comfortaa"/>
                <a:cs typeface="Comfortaa"/>
                <a:sym typeface="Comfortaa"/>
              </a:rPr>
              <a:t>Obtaining Data</a:t>
            </a:r>
            <a:endParaRPr b="1">
              <a:latin typeface="Comfortaa"/>
              <a:ea typeface="Comfortaa"/>
              <a:cs typeface="Comfortaa"/>
              <a:sym typeface="Comfortaa"/>
            </a:endParaRPr>
          </a:p>
        </p:txBody>
      </p:sp>
    </p:spTree>
    <p:extLst>
      <p:ext uri="{BB962C8B-B14F-4D97-AF65-F5344CB8AC3E}">
        <p14:creationId xmlns:p14="http://schemas.microsoft.com/office/powerpoint/2010/main" val="141529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1"/>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Read Data from CSV File</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51"/>
          <p:cNvSpPr txBox="1">
            <a:spLocks noGrp="1"/>
          </p:cNvSpPr>
          <p:nvPr>
            <p:ph type="body" idx="1"/>
          </p:nvPr>
        </p:nvSpPr>
        <p:spPr>
          <a:xfrm>
            <a:off x="381000" y="1295400"/>
            <a:ext cx="87630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data1 &lt;- read.csv ("data.csv", header=TRUE)</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396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Read Data from json</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2"/>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000"/>
              <a:t>library(jsonlite)</a:t>
            </a:r>
            <a:endParaRPr sz="3000"/>
          </a:p>
          <a:p>
            <a:pPr marL="0" marR="0" lvl="0" indent="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latin typeface="Comfortaa"/>
                <a:ea typeface="Comfortaa"/>
                <a:cs typeface="Comfortaa"/>
                <a:sym typeface="Comfortaa"/>
              </a:rPr>
              <a:t>data &lt;- fromJSON(“data.json”)</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56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3"/>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Read Data from XML</a:t>
            </a:r>
            <a:endParaRPr b="1"/>
          </a:p>
          <a:p>
            <a:pPr marL="0" marR="0" lvl="0" indent="0" algn="l" rtl="0">
              <a:lnSpc>
                <a:spcPct val="80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302" name="Google Shape;302;p53"/>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library(XML)</a:t>
            </a:r>
            <a:endParaRPr/>
          </a:p>
          <a:p>
            <a:pPr marL="0" marR="0" lvl="0" indent="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data  &lt;- xmlTreeParse(data.xml)</a:t>
            </a:r>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203200" marR="0" lvl="0" indent="0" algn="l" rtl="0">
              <a:lnSpc>
                <a:spcPct val="100000"/>
              </a:lnSpc>
              <a:spcBef>
                <a:spcPts val="0"/>
              </a:spcBef>
              <a:spcAft>
                <a:spcPts val="0"/>
              </a:spcAft>
              <a:buClr>
                <a:schemeClr val="dk1"/>
              </a:buClr>
              <a:buSzPts val="1400"/>
              <a:buFont typeface="Arial"/>
              <a:buNone/>
            </a:pPr>
            <a:endParaRPr sz="1400" i="0" u="none" strike="noStrike" cap="none">
              <a:solidFill>
                <a:srgbClr val="000000"/>
              </a:solidFill>
            </a:endParaRPr>
          </a:p>
        </p:txBody>
      </p:sp>
    </p:spTree>
    <p:extLst>
      <p:ext uri="{BB962C8B-B14F-4D97-AF65-F5344CB8AC3E}">
        <p14:creationId xmlns:p14="http://schemas.microsoft.com/office/powerpoint/2010/main" val="263521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Read Data from Web</a:t>
            </a:r>
            <a:endParaRPr b="1">
              <a:latin typeface="Comfortaa"/>
              <a:ea typeface="Comfortaa"/>
              <a:cs typeface="Comfortaa"/>
              <a:sym typeface="Comfortaa"/>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4"/>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url&lt;-"http://archive.ics.uci.edu/ml/machine-learning-databases/wine/wine.data"</a:t>
            </a:r>
            <a:endParaRPr>
              <a:latin typeface="Comfortaa"/>
              <a:ea typeface="Comfortaa"/>
              <a:cs typeface="Comfortaa"/>
              <a:sym typeface="Comfortaa"/>
            </a:endParaRPr>
          </a:p>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read.csv(url, nrows=5, header = FALSE)</a:t>
            </a:r>
            <a:endParaRPr>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1609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5"/>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Challenge</a:t>
            </a:r>
            <a:endParaRPr b="1"/>
          </a:p>
          <a:p>
            <a:pPr marL="0" marR="0" lvl="0" indent="0" algn="l" rtl="0">
              <a:lnSpc>
                <a:spcPct val="80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314" name="Google Shape;314;p55"/>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Read the housing data from the following webpage </a:t>
            </a:r>
            <a:endParaRPr/>
          </a:p>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a:t>
            </a:r>
            <a:r>
              <a:rPr lang="en" sz="3000" i="0" u="sng" strike="noStrike" cap="none">
                <a:solidFill>
                  <a:schemeClr val="hlink"/>
                </a:solidFill>
                <a:hlinkClick r:id="rId3"/>
              </a:rPr>
              <a:t>https://archive.ics.uci.edu/ml/machine-learning-databases/housing/housing.data</a:t>
            </a:r>
            <a:r>
              <a:rPr lang="en" sz="3000" i="0" u="none" strike="noStrike" cap="none">
                <a:solidFill>
                  <a:srgbClr val="000000"/>
                </a:solidFill>
              </a:rPr>
              <a:t>”</a:t>
            </a:r>
            <a:endParaRPr/>
          </a:p>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and store it in a dataframe named house</a:t>
            </a:r>
            <a:endParaRPr/>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Time: 5 min</a:t>
            </a:r>
            <a:endParaRPr/>
          </a:p>
        </p:txBody>
      </p:sp>
    </p:spTree>
    <p:extLst>
      <p:ext uri="{BB962C8B-B14F-4D97-AF65-F5344CB8AC3E}">
        <p14:creationId xmlns:p14="http://schemas.microsoft.com/office/powerpoint/2010/main" val="86370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idx="4294967295"/>
          </p:nvPr>
        </p:nvSpPr>
        <p:spPr>
          <a:xfrm>
            <a:off x="117325" y="389675"/>
            <a:ext cx="84582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SzPts val="1400"/>
              <a:buNone/>
            </a:pPr>
            <a:r>
              <a:rPr lang="en-GB" sz="3600" b="1">
                <a:solidFill>
                  <a:schemeClr val="dk2"/>
                </a:solidFill>
                <a:latin typeface="Comfortaa"/>
                <a:ea typeface="Comfortaa"/>
                <a:cs typeface="Comfortaa"/>
                <a:sym typeface="Comfortaa"/>
              </a:rPr>
              <a:t>About the Trainer</a:t>
            </a:r>
            <a:endParaRPr sz="3600" b="1" i="0" u="none" strike="noStrike" cap="none">
              <a:solidFill>
                <a:schemeClr val="dk2"/>
              </a:solidFill>
              <a:latin typeface="Comfortaa"/>
              <a:ea typeface="Comfortaa"/>
              <a:cs typeface="Comfortaa"/>
              <a:sym typeface="Comfortaa"/>
            </a:endParaRPr>
          </a:p>
        </p:txBody>
      </p:sp>
      <p:sp>
        <p:nvSpPr>
          <p:cNvPr id="151" name="Google Shape;151;p27"/>
          <p:cNvSpPr txBox="1">
            <a:spLocks noGrp="1"/>
          </p:cNvSpPr>
          <p:nvPr>
            <p:ph type="body" idx="4294967295"/>
          </p:nvPr>
        </p:nvSpPr>
        <p:spPr>
          <a:xfrm>
            <a:off x="175675" y="1075475"/>
            <a:ext cx="8341500" cy="5296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400"/>
              <a:buNone/>
            </a:pPr>
            <a:endParaRPr sz="2400" dirty="0">
              <a:solidFill>
                <a:srgbClr val="333333"/>
              </a:solidFill>
              <a:highlight>
                <a:srgbClr val="FFFFFF"/>
              </a:highlight>
              <a:latin typeface="Comfortaa"/>
              <a:ea typeface="Comfortaa"/>
              <a:cs typeface="Comfortaa"/>
              <a:sym typeface="Comfortaa"/>
            </a:endParaRPr>
          </a:p>
          <a:p>
            <a:pPr marL="0" lvl="0" indent="0" algn="just" rtl="0">
              <a:spcBef>
                <a:spcPts val="0"/>
              </a:spcBef>
              <a:spcAft>
                <a:spcPts val="0"/>
              </a:spcAft>
              <a:buSzPts val="1400"/>
              <a:buNone/>
            </a:pPr>
            <a:r>
              <a:rPr lang="en-GB" sz="2400" dirty="0" err="1">
                <a:solidFill>
                  <a:srgbClr val="333333"/>
                </a:solidFill>
                <a:highlight>
                  <a:srgbClr val="FFFFFF"/>
                </a:highlight>
                <a:latin typeface="Comfortaa"/>
                <a:ea typeface="Comfortaa"/>
                <a:cs typeface="Comfortaa"/>
                <a:sym typeface="Comfortaa"/>
              </a:rPr>
              <a:t>Saranya</a:t>
            </a:r>
            <a:r>
              <a:rPr lang="en-GB" sz="2400" dirty="0">
                <a:solidFill>
                  <a:srgbClr val="333333"/>
                </a:solidFill>
                <a:highlight>
                  <a:srgbClr val="FFFFFF"/>
                </a:highlight>
                <a:latin typeface="Comfortaa"/>
                <a:ea typeface="Comfortaa"/>
                <a:cs typeface="Comfortaa"/>
                <a:sym typeface="Comfortaa"/>
              </a:rPr>
              <a:t> </a:t>
            </a:r>
            <a:r>
              <a:rPr lang="en-GB" sz="2400" dirty="0" err="1">
                <a:solidFill>
                  <a:srgbClr val="333333"/>
                </a:solidFill>
                <a:highlight>
                  <a:srgbClr val="FFFFFF"/>
                </a:highlight>
                <a:latin typeface="Comfortaa"/>
                <a:ea typeface="Comfortaa"/>
                <a:cs typeface="Comfortaa"/>
                <a:sym typeface="Comfortaa"/>
              </a:rPr>
              <a:t>Ravikumar</a:t>
            </a:r>
            <a:r>
              <a:rPr lang="en-GB" sz="2400" dirty="0">
                <a:solidFill>
                  <a:srgbClr val="333333"/>
                </a:solidFill>
                <a:highlight>
                  <a:srgbClr val="FFFFFF"/>
                </a:highlight>
                <a:latin typeface="Comfortaa"/>
                <a:ea typeface="Comfortaa"/>
                <a:cs typeface="Comfortaa"/>
                <a:sym typeface="Comfortaa"/>
              </a:rPr>
              <a:t>, has Masters of Engineering in Computer Science and Engineering who worked as an Assistant Professor in a reputed Engineering College at India. She is a Dell </a:t>
            </a:r>
            <a:r>
              <a:rPr lang="en-GB" sz="2400" dirty="0" err="1">
                <a:solidFill>
                  <a:srgbClr val="333333"/>
                </a:solidFill>
                <a:highlight>
                  <a:srgbClr val="FFFFFF"/>
                </a:highlight>
                <a:latin typeface="Comfortaa"/>
                <a:ea typeface="Comfortaa"/>
                <a:cs typeface="Comfortaa"/>
                <a:sym typeface="Comfortaa"/>
              </a:rPr>
              <a:t>Emc</a:t>
            </a:r>
            <a:r>
              <a:rPr lang="en-GB" sz="2400" dirty="0">
                <a:solidFill>
                  <a:srgbClr val="333333"/>
                </a:solidFill>
                <a:highlight>
                  <a:srgbClr val="FFFFFF"/>
                </a:highlight>
                <a:latin typeface="Comfortaa"/>
                <a:ea typeface="Comfortaa"/>
                <a:cs typeface="Comfortaa"/>
                <a:sym typeface="Comfortaa"/>
              </a:rPr>
              <a:t> certified Data Analyst. With a passion for teaching, she has more than 4 years of experience as an Assistant professor in Engineering Colleges. Also, she has more than 2 years of experience in leveraging the technical concepts through effective lectures in order to make the listeners gain the practical knowledge on the technical concepts of R, Python and Data Analytics using R. </a:t>
            </a:r>
            <a:endParaRPr sz="2400" dirty="0">
              <a:latin typeface="Comfortaa"/>
              <a:ea typeface="Comfortaa"/>
              <a:cs typeface="Comfortaa"/>
              <a:sym typeface="Comfortaa"/>
            </a:endParaRPr>
          </a:p>
        </p:txBody>
      </p:sp>
      <p:pic>
        <p:nvPicPr>
          <p:cNvPr id="152" name="Google Shape;152;p27"/>
          <p:cNvPicPr preferRelativeResize="0"/>
          <p:nvPr/>
        </p:nvPicPr>
        <p:blipFill>
          <a:blip r:embed="rId3">
            <a:alphaModFix/>
          </a:blip>
          <a:stretch>
            <a:fillRect/>
          </a:stretch>
        </p:blipFill>
        <p:spPr>
          <a:xfrm>
            <a:off x="6949825" y="-27150"/>
            <a:ext cx="1567350" cy="1567350"/>
          </a:xfrm>
          <a:prstGeom prst="rect">
            <a:avLst/>
          </a:prstGeom>
          <a:noFill/>
          <a:ln>
            <a:noFill/>
          </a:ln>
        </p:spPr>
      </p:pic>
    </p:spTree>
    <p:extLst>
      <p:ext uri="{BB962C8B-B14F-4D97-AF65-F5344CB8AC3E}">
        <p14:creationId xmlns:p14="http://schemas.microsoft.com/office/powerpoint/2010/main" val="1150848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6"/>
          <p:cNvSpPr txBox="1">
            <a:spLocks noGrp="1"/>
          </p:cNvSpPr>
          <p:nvPr>
            <p:ph type="body" idx="4294967295"/>
          </p:nvPr>
        </p:nvSpPr>
        <p:spPr>
          <a:xfrm>
            <a:off x="0" y="1601968"/>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3 </a:t>
            </a:r>
            <a:endParaRPr b="1"/>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Data Exploration and Cleaning</a:t>
            </a:r>
            <a:endParaRPr sz="6000" b="1" i="0" u="none" strike="noStrike" cap="none">
              <a:solidFill>
                <a:srgbClr val="000000"/>
              </a:solidFill>
            </a:endParaRPr>
          </a:p>
        </p:txBody>
      </p:sp>
    </p:spTree>
    <p:extLst>
      <p:ext uri="{BB962C8B-B14F-4D97-AF65-F5344CB8AC3E}">
        <p14:creationId xmlns:p14="http://schemas.microsoft.com/office/powerpoint/2010/main" val="75345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7"/>
          <p:cNvSpPr txBox="1"/>
          <p:nvPr/>
        </p:nvSpPr>
        <p:spPr>
          <a:xfrm>
            <a:off x="333175" y="972273"/>
            <a:ext cx="8171700" cy="563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load our library</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library(DataExplorer)</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library(data.table)</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explore our dataset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names(heart)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head(heart)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str(heart)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summary(heart)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changing our data type</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heartDT</a:t>
            </a:r>
            <a:r>
              <a:rPr lang="en" sz="3000" dirty="0">
                <a:latin typeface="Comfortaa"/>
                <a:ea typeface="Comfortaa"/>
                <a:cs typeface="Comfortaa"/>
                <a:sym typeface="Comfortaa"/>
              </a:rPr>
              <a:t>&lt;-</a:t>
            </a:r>
            <a:r>
              <a:rPr lang="en" sz="3000" i="0" u="none" strike="noStrike" cap="none" dirty="0">
                <a:solidFill>
                  <a:srgbClr val="000000"/>
                </a:solidFill>
                <a:latin typeface="Comfortaa"/>
                <a:ea typeface="Comfortaa"/>
                <a:cs typeface="Comfortaa"/>
                <a:sym typeface="Comfortaa"/>
              </a:rPr>
              <a:t>data.table(heart)</a:t>
            </a:r>
            <a:endParaRPr dirty="0">
              <a:latin typeface="Comfortaa"/>
              <a:ea typeface="Comfortaa"/>
              <a:cs typeface="Comfortaa"/>
              <a:sym typeface="Comfortaa"/>
            </a:endParaRPr>
          </a:p>
        </p:txBody>
      </p:sp>
      <p:sp>
        <p:nvSpPr>
          <p:cNvPr id="325" name="Google Shape;325;p57"/>
          <p:cNvSpPr txBox="1"/>
          <p:nvPr/>
        </p:nvSpPr>
        <p:spPr>
          <a:xfrm>
            <a:off x="333175" y="133625"/>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Exploring our data</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4259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p:nvPr/>
        </p:nvSpPr>
        <p:spPr>
          <a:xfrm>
            <a:off x="333150" y="1105451"/>
            <a:ext cx="8477700" cy="424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grouping and frequency analysis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group_category(heartDT, "</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hest</a:t>
            </a:r>
            <a:r>
              <a:rPr lang="en" sz="3000">
                <a:latin typeface="Comfortaa"/>
                <a:ea typeface="Comfortaa"/>
                <a:cs typeface="Comfortaa"/>
                <a:sym typeface="Comfortaa"/>
              </a:rPr>
              <a:t>P</a:t>
            </a:r>
            <a:r>
              <a:rPr lang="en" sz="3000" i="0" u="none" strike="noStrike" cap="none">
                <a:solidFill>
                  <a:srgbClr val="000000"/>
                </a:solidFill>
                <a:latin typeface="Comfortaa"/>
                <a:ea typeface="Comfortaa"/>
                <a:cs typeface="Comfortaa"/>
                <a:sym typeface="Comfortaa"/>
              </a:rPr>
              <a:t>ain", 0)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view frequency based on another measure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group_category(heartDT, "</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hest</a:t>
            </a:r>
            <a:r>
              <a:rPr lang="en" sz="3000">
                <a:latin typeface="Comfortaa"/>
                <a:ea typeface="Comfortaa"/>
                <a:cs typeface="Comfortaa"/>
                <a:sym typeface="Comfortaa"/>
              </a:rPr>
              <a:t>P</a:t>
            </a:r>
            <a:r>
              <a:rPr lang="en" sz="3000" i="0" u="none" strike="noStrike" cap="none">
                <a:solidFill>
                  <a:srgbClr val="000000"/>
                </a:solidFill>
                <a:latin typeface="Comfortaa"/>
                <a:ea typeface="Comfortaa"/>
                <a:cs typeface="Comfortaa"/>
                <a:sym typeface="Comfortaa"/>
              </a:rPr>
              <a:t>ain", 0,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a:t>
            </a:r>
            <a:endParaRPr>
              <a:latin typeface="Comfortaa"/>
              <a:ea typeface="Comfortaa"/>
              <a:cs typeface="Comfortaa"/>
              <a:sym typeface="Comfortaa"/>
            </a:endParaRPr>
          </a:p>
        </p:txBody>
      </p:sp>
      <p:sp>
        <p:nvSpPr>
          <p:cNvPr id="331" name="Google Shape;331;p58"/>
          <p:cNvSpPr txBox="1"/>
          <p:nvPr/>
        </p:nvSpPr>
        <p:spPr>
          <a:xfrm>
            <a:off x="333175" y="286475"/>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Exploring our data</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144570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p:nvPr/>
        </p:nvSpPr>
        <p:spPr>
          <a:xfrm>
            <a:off x="333175" y="1651398"/>
            <a:ext cx="8477700" cy="424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#discrete features (categorical data)</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plot_bar(heartDT)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continous features (numeric data)</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plot_boxplot(heartDT, by="</a:t>
            </a:r>
            <a:r>
              <a:rPr lang="en" sz="3000">
                <a:latin typeface="Comfortaa"/>
                <a:ea typeface="Comfortaa"/>
                <a:cs typeface="Comfortaa"/>
                <a:sym typeface="Comfortaa"/>
              </a:rPr>
              <a:t>AHD</a:t>
            </a:r>
            <a:r>
              <a:rPr lang="en" sz="3000" i="0" u="none" strike="noStrike" cap="none">
                <a:solidFill>
                  <a:srgbClr val="000000"/>
                </a:solidFill>
                <a:latin typeface="Comfortaa"/>
                <a:ea typeface="Comfortaa"/>
                <a:cs typeface="Comfortaa"/>
                <a:sym typeface="Comfortaa"/>
              </a:rPr>
              <a:t>")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AHD</a:t>
            </a:r>
            <a:r>
              <a:rPr lang="en" sz="3000" i="0" u="none" strike="noStrike" cap="none">
                <a:solidFill>
                  <a:srgbClr val="000000"/>
                </a:solidFill>
                <a:latin typeface="Comfortaa"/>
                <a:ea typeface="Comfortaa"/>
                <a:cs typeface="Comfortaa"/>
                <a:sym typeface="Comfortaa"/>
              </a:rPr>
              <a:t> is the categorical var</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correlation plot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plot_correlation(heartDT)</a:t>
            </a:r>
            <a:endParaRPr>
              <a:latin typeface="Comfortaa"/>
              <a:ea typeface="Comfortaa"/>
              <a:cs typeface="Comfortaa"/>
              <a:sym typeface="Comfortaa"/>
            </a:endParaRPr>
          </a:p>
        </p:txBody>
      </p:sp>
      <p:sp>
        <p:nvSpPr>
          <p:cNvPr id="337" name="Google Shape;337;p59"/>
          <p:cNvSpPr txBox="1"/>
          <p:nvPr/>
        </p:nvSpPr>
        <p:spPr>
          <a:xfrm>
            <a:off x="333175" y="5331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Plotting</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344530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p:nvPr/>
        </p:nvSpPr>
        <p:spPr>
          <a:xfrm>
            <a:off x="333175" y="1318498"/>
            <a:ext cx="8477700" cy="517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density plot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plot_density(heartDT)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only for numerical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histogram</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plot_histogram(heartDT)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only for numeric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scatterplot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plot_scatterplot(heartDT,"</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using age as y axis</a:t>
            </a:r>
            <a:endParaRPr>
              <a:latin typeface="Comfortaa"/>
              <a:ea typeface="Comfortaa"/>
              <a:cs typeface="Comfortaa"/>
              <a:sym typeface="Comfortaa"/>
            </a:endParaRPr>
          </a:p>
        </p:txBody>
      </p:sp>
      <p:sp>
        <p:nvSpPr>
          <p:cNvPr id="343" name="Google Shape;343;p60"/>
          <p:cNvSpPr txBox="1"/>
          <p:nvPr/>
        </p:nvSpPr>
        <p:spPr>
          <a:xfrm>
            <a:off x="266575" y="3733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Plotting</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143576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1"/>
          <p:cNvSpPr txBox="1"/>
          <p:nvPr/>
        </p:nvSpPr>
        <p:spPr>
          <a:xfrm>
            <a:off x="333175" y="1438348"/>
            <a:ext cx="8477700" cy="378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will generate 2 data tables for continuous and discrete data</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output</a:t>
            </a:r>
            <a:r>
              <a:rPr lang="en" sz="3000">
                <a:latin typeface="Comfortaa"/>
                <a:ea typeface="Comfortaa"/>
                <a:cs typeface="Comfortaa"/>
                <a:sym typeface="Comfortaa"/>
              </a:rPr>
              <a:t>&lt;-</a:t>
            </a:r>
            <a:r>
              <a:rPr lang="en" sz="3000" i="0" u="none" strike="noStrike" cap="none">
                <a:solidFill>
                  <a:srgbClr val="000000"/>
                </a:solidFill>
                <a:latin typeface="Comfortaa"/>
                <a:ea typeface="Comfortaa"/>
                <a:cs typeface="Comfortaa"/>
                <a:sym typeface="Comfortaa"/>
              </a:rPr>
              <a:t>split_columns(heartDT)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output$discrete</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output$</a:t>
            </a:r>
            <a:r>
              <a:rPr lang="en" sz="3000">
                <a:latin typeface="Comfortaa"/>
                <a:ea typeface="Comfortaa"/>
                <a:cs typeface="Comfortaa"/>
                <a:sym typeface="Comfortaa"/>
              </a:rPr>
              <a:t>continuous</a:t>
            </a:r>
            <a:endParaRPr sz="3000" i="0" u="none" strike="noStrike" cap="none">
              <a:solidFill>
                <a:srgbClr val="000000"/>
              </a:solidFill>
              <a:latin typeface="Comfortaa"/>
              <a:ea typeface="Comfortaa"/>
              <a:cs typeface="Comfortaa"/>
              <a:sym typeface="Comfortaa"/>
            </a:endParaRPr>
          </a:p>
        </p:txBody>
      </p:sp>
      <p:sp>
        <p:nvSpPr>
          <p:cNvPr id="349" name="Google Shape;349;p61"/>
          <p:cNvSpPr txBox="1"/>
          <p:nvPr/>
        </p:nvSpPr>
        <p:spPr>
          <a:xfrm>
            <a:off x="399775" y="3600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Splitting data</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87433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2"/>
          <p:cNvSpPr txBox="1"/>
          <p:nvPr/>
        </p:nvSpPr>
        <p:spPr>
          <a:xfrm>
            <a:off x="333175" y="1411725"/>
            <a:ext cx="8477700" cy="480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library(mice)</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library(VIM)</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Visualization of the missing pattern</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aggr(miss_mtcars, numbers=TRUE)</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Mean Substitution</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mean_sub &lt;- miss_mtcars</a:t>
            </a: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mean_sub$qsec[is.na(mean_sub$qsec)] &lt;- mean(mean_sub$qsec, na.rm = TRUE)</a:t>
            </a:r>
            <a:endParaRPr sz="3000" i="0" u="none" strike="noStrike" cap="none" dirty="0">
              <a:solidFill>
                <a:srgbClr val="000000"/>
              </a:solidFill>
              <a:latin typeface="Comfortaa"/>
              <a:ea typeface="Comfortaa"/>
              <a:cs typeface="Comfortaa"/>
              <a:sym typeface="Comfortaa"/>
            </a:endParaRPr>
          </a:p>
        </p:txBody>
      </p:sp>
      <p:sp>
        <p:nvSpPr>
          <p:cNvPr id="355" name="Google Shape;355;p62"/>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Imputing data</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0402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3"/>
          <p:cNvSpPr txBox="1"/>
          <p:nvPr/>
        </p:nvSpPr>
        <p:spPr>
          <a:xfrm>
            <a:off x="333175" y="1195825"/>
            <a:ext cx="8477700" cy="540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 ESD method</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t=2</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m=mean(x)</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s=sd(x)</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b1=m - s*t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b2=m + s*t</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y=ifelse(x &gt;=b1 &amp; x &lt;=b2, 0, 1) </a:t>
            </a:r>
            <a:endParaRPr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Comfortaa"/>
                <a:ea typeface="Comfortaa"/>
                <a:cs typeface="Comfortaa"/>
                <a:sym typeface="Comfortaa"/>
              </a:rPr>
              <a:t>table(y)</a:t>
            </a:r>
            <a:endParaRPr dirty="0">
              <a:latin typeface="Comfortaa"/>
              <a:ea typeface="Comfortaa"/>
              <a:cs typeface="Comfortaa"/>
              <a:sym typeface="Comfortaa"/>
            </a:endParaRPr>
          </a:p>
        </p:txBody>
      </p:sp>
      <p:sp>
        <p:nvSpPr>
          <p:cNvPr id="361" name="Google Shape;361;p63"/>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Dealing with Outliers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8936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4"/>
          <p:cNvSpPr txBox="1"/>
          <p:nvPr/>
        </p:nvSpPr>
        <p:spPr>
          <a:xfrm>
            <a:off x="333175" y="1331823"/>
            <a:ext cx="8477700" cy="470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boxplot method</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boxplot(x)</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boxplot.stats(x)</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outliers package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library(outliers)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dixon.test(x)</a:t>
            </a:r>
            <a:endParaRPr>
              <a:latin typeface="Comfortaa"/>
              <a:ea typeface="Comfortaa"/>
              <a:cs typeface="Comfortaa"/>
              <a:sym typeface="Comfortaa"/>
            </a:endParaRPr>
          </a:p>
        </p:txBody>
      </p:sp>
      <p:sp>
        <p:nvSpPr>
          <p:cNvPr id="367" name="Google Shape;367;p64"/>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Dealing with Outliers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9488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5"/>
          <p:cNvSpPr txBox="1"/>
          <p:nvPr/>
        </p:nvSpPr>
        <p:spPr>
          <a:xfrm>
            <a:off x="333175" y="1331823"/>
            <a:ext cx="8477700" cy="470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Using the airquality dataset in R</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1)explore the dataset</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2)do frequency analysis</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3)plot features and correlation plot</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4)view the missing values</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5) substitute the missing values with mean</a:t>
            </a:r>
            <a:endParaRPr sz="3000" dirty="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dirty="0">
                <a:latin typeface="Comfortaa"/>
                <a:ea typeface="Comfortaa"/>
                <a:cs typeface="Comfortaa"/>
                <a:sym typeface="Comfortaa"/>
              </a:rPr>
              <a:t>6)remove any outliers * (Not as commonly done in statistics)</a:t>
            </a:r>
            <a:endParaRPr sz="3000" dirty="0">
              <a:latin typeface="Comfortaa"/>
              <a:ea typeface="Comfortaa"/>
              <a:cs typeface="Comfortaa"/>
              <a:sym typeface="Comfortaa"/>
            </a:endParaRPr>
          </a:p>
        </p:txBody>
      </p:sp>
      <p:sp>
        <p:nvSpPr>
          <p:cNvPr id="373" name="Google Shape;373;p65"/>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a:solidFill>
                  <a:schemeClr val="dk1"/>
                </a:solidFill>
                <a:latin typeface="Comfortaa"/>
                <a:ea typeface="Comfortaa"/>
                <a:cs typeface="Comfortaa"/>
                <a:sym typeface="Comfortaa"/>
              </a:rPr>
              <a:t>Challenge (10 mins)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071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533400" y="533400"/>
            <a:ext cx="76200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2"/>
              </a:buClr>
              <a:buSzPts val="900"/>
              <a:buFont typeface="Arial Black"/>
              <a:buNone/>
            </a:pPr>
            <a:r>
              <a:rPr lang="en" sz="3600" b="1" i="0" u="none" strike="noStrike" cap="none">
                <a:solidFill>
                  <a:schemeClr val="dk2"/>
                </a:solidFill>
                <a:latin typeface="Comfortaa"/>
                <a:ea typeface="Comfortaa"/>
                <a:cs typeface="Comfortaa"/>
                <a:sym typeface="Comfortaa"/>
              </a:rPr>
              <a:t>Agenda</a:t>
            </a:r>
            <a:endParaRPr b="1">
              <a:latin typeface="Comfortaa"/>
              <a:ea typeface="Comfortaa"/>
              <a:cs typeface="Comfortaa"/>
              <a:sym typeface="Comfortaa"/>
            </a:endParaRPr>
          </a:p>
        </p:txBody>
      </p:sp>
      <p:sp>
        <p:nvSpPr>
          <p:cNvPr id="220" name="Google Shape;220;p39"/>
          <p:cNvSpPr txBox="1">
            <a:spLocks noGrp="1"/>
          </p:cNvSpPr>
          <p:nvPr>
            <p:ph type="body" idx="1"/>
          </p:nvPr>
        </p:nvSpPr>
        <p:spPr>
          <a:xfrm>
            <a:off x="381000" y="1295400"/>
            <a:ext cx="77724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chemeClr val="dk1"/>
                </a:solidFill>
                <a:latin typeface="Comfortaa"/>
                <a:ea typeface="Comfortaa"/>
                <a:cs typeface="Comfortaa"/>
                <a:sym typeface="Comfortaa"/>
              </a:rPr>
              <a:t>Module 1:  R Data Analysis Packages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Data Analysis Components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Data Analysis Steps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 Data Analysis Packages (including tidyverse)</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2400" b="1" i="0" u="none" strike="noStrike" cap="none">
                <a:solidFill>
                  <a:schemeClr val="dk1"/>
                </a:solidFill>
                <a:latin typeface="Comfortaa"/>
                <a:ea typeface="Comfortaa"/>
                <a:cs typeface="Comfortaa"/>
                <a:sym typeface="Comfortaa"/>
              </a:rPr>
              <a:t>Module 2: Obtaining Data</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Reading Data from CSV file</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Reading Data from JSON file</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Reading Data from XML file</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Reading Data from Web</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450"/>
              <a:buFont typeface="Arial"/>
              <a:buNone/>
            </a:pPr>
            <a:endParaRPr sz="18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0745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6"/>
          <p:cNvSpPr txBox="1">
            <a:spLocks noGrp="1"/>
          </p:cNvSpPr>
          <p:nvPr>
            <p:ph type="body" idx="4294967295"/>
          </p:nvPr>
        </p:nvSpPr>
        <p:spPr>
          <a:xfrm>
            <a:off x="0" y="2261725"/>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4 </a:t>
            </a:r>
            <a:endParaRPr b="1"/>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Data Preprocessing</a:t>
            </a:r>
            <a:endParaRPr sz="6000" b="1" i="0" u="none" strike="noStrike" cap="none">
              <a:solidFill>
                <a:srgbClr val="000000"/>
              </a:solidFill>
            </a:endParaRPr>
          </a:p>
        </p:txBody>
      </p:sp>
    </p:spTree>
    <p:extLst>
      <p:ext uri="{BB962C8B-B14F-4D97-AF65-F5344CB8AC3E}">
        <p14:creationId xmlns:p14="http://schemas.microsoft.com/office/powerpoint/2010/main" val="4141562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7"/>
          <p:cNvSpPr txBox="1"/>
          <p:nvPr/>
        </p:nvSpPr>
        <p:spPr>
          <a:xfrm>
            <a:off x="333175" y="1388961"/>
            <a:ext cx="84777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glimpse(x)</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lst(x)</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tbl_sum(x)</a:t>
            </a:r>
            <a:endParaRPr>
              <a:latin typeface="Comfortaa"/>
              <a:ea typeface="Comfortaa"/>
              <a:cs typeface="Comfortaa"/>
              <a:sym typeface="Comfortaa"/>
            </a:endParaRPr>
          </a:p>
        </p:txBody>
      </p:sp>
      <p:sp>
        <p:nvSpPr>
          <p:cNvPr id="384" name="Google Shape;384;p67"/>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Data structure</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7149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8"/>
          <p:cNvSpPr txBox="1"/>
          <p:nvPr/>
        </p:nvSpPr>
        <p:spPr>
          <a:xfrm>
            <a:off x="333175" y="1388961"/>
            <a:ext cx="8477700" cy="378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select(</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a:t>
            </a:r>
            <a:r>
              <a:rPr lang="en" sz="3000">
                <a:latin typeface="Comfortaa"/>
                <a:ea typeface="Comfortaa"/>
                <a:cs typeface="Comfortaa"/>
                <a:sym typeface="Comfortaa"/>
              </a:rPr>
              <a:t>Age,Sex,ChestPain,RestBP</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selecting only 4 columns</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select(heart,RestBP,Age,Sex,ChestPain)</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rearranging columns</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select(</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-Age,-Sex</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dropping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rename(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"Gender"=Sex</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renaming column</a:t>
            </a:r>
            <a:endParaRPr>
              <a:latin typeface="Comfortaa"/>
              <a:ea typeface="Comfortaa"/>
              <a:cs typeface="Comfortaa"/>
              <a:sym typeface="Comfortaa"/>
            </a:endParaRPr>
          </a:p>
        </p:txBody>
      </p:sp>
      <p:sp>
        <p:nvSpPr>
          <p:cNvPr id="390" name="Google Shape;390;p68"/>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Selecting columns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48380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9"/>
          <p:cNvSpPr txBox="1"/>
          <p:nvPr/>
        </p:nvSpPr>
        <p:spPr>
          <a:xfrm>
            <a:off x="207150" y="843750"/>
            <a:ext cx="9144000" cy="559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filter(</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ChestPain==”typical”</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filter only </a:t>
            </a:r>
            <a:r>
              <a:rPr lang="en" sz="3000">
                <a:latin typeface="Comfortaa"/>
                <a:ea typeface="Comfortaa"/>
                <a:cs typeface="Comfortaa"/>
                <a:sym typeface="Comfortaa"/>
              </a:rPr>
              <a:t>typical ChestPain</a:t>
            </a:r>
            <a:r>
              <a:rPr lang="en" sz="3000" i="0" u="none" strike="noStrike" cap="none">
                <a:solidFill>
                  <a:srgbClr val="000000"/>
                </a:solidFill>
                <a:latin typeface="Comfortaa"/>
                <a:ea typeface="Comfortaa"/>
                <a:cs typeface="Comfortaa"/>
                <a:sym typeface="Comfortaa"/>
              </a:rPr>
              <a:t> rows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filter(</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solidFill>
                  <a:schemeClr val="dk1"/>
                </a:solidFill>
                <a:latin typeface="Comfortaa"/>
                <a:ea typeface="Comfortaa"/>
                <a:cs typeface="Comfortaa"/>
                <a:sym typeface="Comfortaa"/>
              </a:rPr>
              <a:t>ChestPain==”typical”</a:t>
            </a:r>
            <a:r>
              <a:rPr lang="en" sz="3000" i="0" u="none" strike="noStrike" cap="none">
                <a:solidFill>
                  <a:srgbClr val="000000"/>
                </a:solidFill>
                <a:latin typeface="Comfortaa"/>
                <a:ea typeface="Comfortaa"/>
                <a:cs typeface="Comfortaa"/>
                <a:sym typeface="Comfortaa"/>
              </a:rPr>
              <a:t> &amp; </a:t>
            </a:r>
            <a:r>
              <a:rPr lang="en" sz="3000">
                <a:latin typeface="Comfortaa"/>
                <a:ea typeface="Comfortaa"/>
                <a:cs typeface="Comfortaa"/>
                <a:sym typeface="Comfortaa"/>
              </a:rPr>
              <a:t>Age&gt;65</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double condition filtering</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filter(</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ChestPain</a:t>
            </a:r>
            <a:r>
              <a:rPr lang="en" sz="3000" i="0" u="none" strike="noStrike" cap="none">
                <a:solidFill>
                  <a:srgbClr val="000000"/>
                </a:solidFill>
                <a:latin typeface="Comfortaa"/>
                <a:ea typeface="Comfortaa"/>
                <a:cs typeface="Comfortaa"/>
                <a:sym typeface="Comfortaa"/>
              </a:rPr>
              <a:t> %in% c(“</a:t>
            </a:r>
            <a:r>
              <a:rPr lang="en" sz="3000">
                <a:latin typeface="Comfortaa"/>
                <a:ea typeface="Comfortaa"/>
                <a:cs typeface="Comfortaa"/>
                <a:sym typeface="Comfortaa"/>
              </a:rPr>
              <a:t>asymptomatic</a:t>
            </a:r>
            <a:r>
              <a:rPr lang="en" sz="3000" i="0" u="none" strike="noStrike" cap="none">
                <a:solidFill>
                  <a:srgbClr val="000000"/>
                </a:solidFill>
                <a:latin typeface="Comfortaa"/>
                <a:ea typeface="Comfortaa"/>
                <a:cs typeface="Comfortaa"/>
                <a:sym typeface="Comfortaa"/>
              </a:rPr>
              <a:t>”,”</a:t>
            </a:r>
            <a:r>
              <a:rPr lang="en" sz="3000">
                <a:latin typeface="Comfortaa"/>
                <a:ea typeface="Comfortaa"/>
                <a:cs typeface="Comfortaa"/>
                <a:sym typeface="Comfortaa"/>
              </a:rPr>
              <a:t>nonanginal</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only retain 2 types of ChestPain</a:t>
            </a:r>
            <a:endParaRPr sz="3000">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solidFill>
                  <a:schemeClr val="dk1"/>
                </a:solidFill>
                <a:latin typeface="Comfortaa"/>
                <a:ea typeface="Comfortaa"/>
                <a:cs typeface="Comfortaa"/>
                <a:sym typeface="Comfortaa"/>
              </a:rPr>
              <a:t>filter(heart, row_number()&lt;=20)</a:t>
            </a:r>
            <a:endParaRPr sz="3000">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solidFill>
                  <a:schemeClr val="dk1"/>
                </a:solidFill>
                <a:latin typeface="Comfortaa"/>
                <a:ea typeface="Comfortaa"/>
                <a:cs typeface="Comfortaa"/>
                <a:sym typeface="Comfortaa"/>
              </a:rPr>
              <a:t>slice(heart, 1:20)</a:t>
            </a:r>
            <a:endParaRPr sz="3000">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solidFill>
                  <a:schemeClr val="dk1"/>
                </a:solidFill>
                <a:latin typeface="Comfortaa"/>
                <a:ea typeface="Comfortaa"/>
                <a:cs typeface="Comfortaa"/>
                <a:sym typeface="Comfortaa"/>
              </a:rPr>
              <a:t>#select first 20 rows</a:t>
            </a:r>
            <a:endParaRPr sz="3000">
              <a:solidFill>
                <a:schemeClr val="dk1"/>
              </a:solidFill>
              <a:latin typeface="Comfortaa"/>
              <a:ea typeface="Comfortaa"/>
              <a:cs typeface="Comfortaa"/>
              <a:sym typeface="Comfortaa"/>
            </a:endParaRPr>
          </a:p>
        </p:txBody>
      </p:sp>
      <p:sp>
        <p:nvSpPr>
          <p:cNvPr id="396" name="Google Shape;396;p69"/>
          <p:cNvSpPr txBox="1"/>
          <p:nvPr/>
        </p:nvSpPr>
        <p:spPr>
          <a:xfrm>
            <a:off x="207150" y="215575"/>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Filtering rows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13790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0"/>
          <p:cNvSpPr txBox="1"/>
          <p:nvPr/>
        </p:nvSpPr>
        <p:spPr>
          <a:xfrm>
            <a:off x="207100" y="1460674"/>
            <a:ext cx="8729700" cy="470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mutate(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O</a:t>
            </a:r>
            <a:r>
              <a:rPr lang="en" sz="3000" i="0" u="none" strike="noStrike" cap="none">
                <a:solidFill>
                  <a:srgbClr val="000000"/>
                </a:solidFill>
                <a:latin typeface="Comfortaa"/>
                <a:ea typeface="Comfortaa"/>
                <a:cs typeface="Comfortaa"/>
                <a:sym typeface="Comfortaa"/>
              </a:rPr>
              <a:t>ld =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ge&gt;50)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this will give a new column with TRUE or FALSE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mutate(</a:t>
            </a:r>
            <a:r>
              <a:rPr lang="en" sz="3000">
                <a:latin typeface="Comfortaa"/>
                <a:ea typeface="Comfortaa"/>
                <a:cs typeface="Comfortaa"/>
                <a:sym typeface="Comfortaa"/>
              </a:rPr>
              <a:t>heart, C</a:t>
            </a:r>
            <a:r>
              <a:rPr lang="en" sz="3000" i="0" u="none" strike="noStrike" cap="none">
                <a:solidFill>
                  <a:srgbClr val="000000"/>
                </a:solidFill>
                <a:latin typeface="Comfortaa"/>
                <a:ea typeface="Comfortaa"/>
                <a:cs typeface="Comfortaa"/>
                <a:sym typeface="Comfortaa"/>
              </a:rPr>
              <a:t>hol</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lass=</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hol/20)</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mutate(heart, </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hol</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lass=</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hol/20,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HighRestBP=RestBP&gt;140</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this will give two new columns</a:t>
            </a:r>
            <a:endParaRPr>
              <a:latin typeface="Comfortaa"/>
              <a:ea typeface="Comfortaa"/>
              <a:cs typeface="Comfortaa"/>
              <a:sym typeface="Comfortaa"/>
            </a:endParaRPr>
          </a:p>
        </p:txBody>
      </p:sp>
      <p:sp>
        <p:nvSpPr>
          <p:cNvPr id="402" name="Google Shape;402;p70"/>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Creating calculated columns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4001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1"/>
          <p:cNvSpPr txBox="1"/>
          <p:nvPr/>
        </p:nvSpPr>
        <p:spPr>
          <a:xfrm>
            <a:off x="100575" y="1633775"/>
            <a:ext cx="8928000" cy="24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using if_else function in mutate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mutate(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endParaRPr sz="3000" i="0" u="none" strike="noStrike" cap="none">
              <a:solidFill>
                <a:srgbClr val="000000"/>
              </a:solidFill>
              <a:latin typeface="Comfortaa"/>
              <a:ea typeface="Comfortaa"/>
              <a:cs typeface="Comfortaa"/>
              <a:sym typeface="Comfortaa"/>
            </a:endParaRPr>
          </a:p>
          <a:p>
            <a:pPr marL="1371600" marR="0" lvl="0" indent="-154305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C</a:t>
            </a:r>
            <a:r>
              <a:rPr lang="en" sz="3000" i="0" u="none" strike="noStrike" cap="none">
                <a:solidFill>
                  <a:srgbClr val="000000"/>
                </a:solidFill>
                <a:latin typeface="Comfortaa"/>
                <a:ea typeface="Comfortaa"/>
                <a:cs typeface="Comfortaa"/>
                <a:sym typeface="Comfortaa"/>
              </a:rPr>
              <a:t>holLevel=          if_else(</a:t>
            </a:r>
            <a:r>
              <a:rPr lang="en" sz="3000">
                <a:latin typeface="Comfortaa"/>
                <a:ea typeface="Comfortaa"/>
                <a:cs typeface="Comfortaa"/>
                <a:sym typeface="Comfortaa"/>
              </a:rPr>
              <a:t>C</a:t>
            </a:r>
            <a:r>
              <a:rPr lang="en" sz="3000" i="0" u="none" strike="noStrike" cap="none">
                <a:solidFill>
                  <a:srgbClr val="000000"/>
                </a:solidFill>
                <a:latin typeface="Comfortaa"/>
                <a:ea typeface="Comfortaa"/>
                <a:cs typeface="Comfortaa"/>
                <a:sym typeface="Comfortaa"/>
              </a:rPr>
              <a:t>hol&gt;250,"highrisk","normal")</a:t>
            </a:r>
            <a:r>
              <a:rPr lang="en" sz="3000">
                <a:latin typeface="Comfortaa"/>
                <a:ea typeface="Comfortaa"/>
                <a:cs typeface="Comfortaa"/>
                <a:sym typeface="Comfortaa"/>
              </a:rPr>
              <a:t>)</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p:txBody>
      </p:sp>
      <p:sp>
        <p:nvSpPr>
          <p:cNvPr id="408" name="Google Shape;408;p71"/>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Creating calculated columns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6824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2"/>
          <p:cNvSpPr txBox="1"/>
          <p:nvPr/>
        </p:nvSpPr>
        <p:spPr>
          <a:xfrm>
            <a:off x="207099" y="1074509"/>
            <a:ext cx="8729700" cy="517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count(heart, ChestPain, sort = TRUE)</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count(heart, AHD, sort=TRUE)</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count(heart, ChestPain, AHD)</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distinct(heart,ChestPain)  #gives 4 levels</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distinct(heart,ChestPain,AHD)  #distinct combinations of 2 variables</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p:txBody>
      </p:sp>
      <p:sp>
        <p:nvSpPr>
          <p:cNvPr id="414" name="Google Shape;414;p72"/>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Counting and arranging</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57114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3"/>
          <p:cNvSpPr txBox="1"/>
          <p:nvPr/>
        </p:nvSpPr>
        <p:spPr>
          <a:xfrm>
            <a:off x="207100" y="1074499"/>
            <a:ext cx="8729700" cy="563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arrange(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arrange all the rows by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arrange(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a:t>
            </a:r>
            <a:r>
              <a:rPr lang="en" sz="3000">
                <a:latin typeface="Comfortaa"/>
                <a:ea typeface="Comfortaa"/>
                <a:cs typeface="Comfortaa"/>
                <a:sym typeface="Comfortaa"/>
              </a:rPr>
              <a:t>T</a:t>
            </a:r>
            <a:r>
              <a:rPr lang="en" sz="3000" i="0" u="none" strike="noStrike" cap="none">
                <a:solidFill>
                  <a:srgbClr val="000000"/>
                </a:solidFill>
                <a:latin typeface="Comfortaa"/>
                <a:ea typeface="Comfortaa"/>
                <a:cs typeface="Comfortaa"/>
                <a:sym typeface="Comfortaa"/>
              </a:rPr>
              <a:t>hal)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arrange by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first then </a:t>
            </a:r>
            <a:r>
              <a:rPr lang="en" sz="3000">
                <a:latin typeface="Comfortaa"/>
                <a:ea typeface="Comfortaa"/>
                <a:cs typeface="Comfortaa"/>
                <a:sym typeface="Comfortaa"/>
              </a:rPr>
              <a:t>T</a:t>
            </a:r>
            <a:r>
              <a:rPr lang="en" sz="3000" i="0" u="none" strike="noStrike" cap="none">
                <a:solidFill>
                  <a:srgbClr val="000000"/>
                </a:solidFill>
                <a:latin typeface="Comfortaa"/>
                <a:ea typeface="Comfortaa"/>
                <a:cs typeface="Comfortaa"/>
                <a:sym typeface="Comfortaa"/>
              </a:rPr>
              <a:t>hal</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arrange(</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desc(</a:t>
            </a:r>
            <a:r>
              <a:rPr lang="en" sz="3000">
                <a:latin typeface="Comfortaa"/>
                <a:ea typeface="Comfortaa"/>
                <a:cs typeface="Comfortaa"/>
                <a:sym typeface="Comfortaa"/>
              </a:rPr>
              <a:t>Age</a:t>
            </a:r>
            <a:r>
              <a:rPr lang="en" sz="3000" i="0" u="none" strike="noStrike" cap="none">
                <a:solidFill>
                  <a:srgbClr val="000000"/>
                </a:solidFill>
                <a:latin typeface="Comfortaa"/>
                <a:ea typeface="Comfortaa"/>
                <a:cs typeface="Comfortaa"/>
                <a:sym typeface="Comfortaa"/>
              </a:rPr>
              <a:t>))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descending order</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top_n(</a:t>
            </a:r>
            <a:r>
              <a:rPr lang="en" sz="3000">
                <a:latin typeface="Comfortaa"/>
                <a:ea typeface="Comfortaa"/>
                <a:cs typeface="Comfortaa"/>
                <a:sym typeface="Comfortaa"/>
              </a:rPr>
              <a:t>heart</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5</a:t>
            </a:r>
            <a:r>
              <a:rPr lang="en" sz="3000" i="0" u="none" strike="noStrike" cap="none">
                <a:solidFill>
                  <a:srgbClr val="000000"/>
                </a:solidFill>
                <a:latin typeface="Comfortaa"/>
                <a:ea typeface="Comfortaa"/>
                <a:cs typeface="Comfortaa"/>
                <a:sym typeface="Comfortaa"/>
              </a:rPr>
              <a:t>, Ag</a:t>
            </a:r>
            <a:r>
              <a:rPr lang="en" sz="3000">
                <a:latin typeface="Comfortaa"/>
                <a:ea typeface="Comfortaa"/>
                <a:cs typeface="Comfortaa"/>
                <a:sym typeface="Comfortaa"/>
              </a:rPr>
              <a:t>e</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#top </a:t>
            </a:r>
            <a:r>
              <a:rPr lang="en" sz="3000">
                <a:latin typeface="Comfortaa"/>
                <a:ea typeface="Comfortaa"/>
                <a:cs typeface="Comfortaa"/>
                <a:sym typeface="Comfortaa"/>
              </a:rPr>
              <a:t>5 </a:t>
            </a:r>
            <a:r>
              <a:rPr lang="en" sz="3000" i="0" u="none" strike="noStrike" cap="none">
                <a:solidFill>
                  <a:srgbClr val="000000"/>
                </a:solidFill>
                <a:latin typeface="Comfortaa"/>
                <a:ea typeface="Comfortaa"/>
                <a:cs typeface="Comfortaa"/>
                <a:sym typeface="Comfortaa"/>
              </a:rPr>
              <a:t>rows with respect to Age (use -5 for bottom rows.</a:t>
            </a:r>
            <a:endParaRPr>
              <a:latin typeface="Comfortaa"/>
              <a:ea typeface="Comfortaa"/>
              <a:cs typeface="Comfortaa"/>
              <a:sym typeface="Comfortaa"/>
            </a:endParaRPr>
          </a:p>
        </p:txBody>
      </p:sp>
      <p:sp>
        <p:nvSpPr>
          <p:cNvPr id="420" name="Google Shape;420;p73"/>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Counting and arranging</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7786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4"/>
          <p:cNvSpPr txBox="1"/>
          <p:nvPr/>
        </p:nvSpPr>
        <p:spPr>
          <a:xfrm>
            <a:off x="207100" y="1074500"/>
            <a:ext cx="9463200" cy="528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the “%&gt;%” is used in chain operations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link one process to another</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heart %&gt;%</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  select(1:5) %&gt;%</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  mutate(Old=Age&gt;50) %&gt;%</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  filter(Old==TRUE &amp; ChestPain=="typical")%&gt;%</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r>
              <a:rPr lang="en" sz="3000">
                <a:latin typeface="Comfortaa"/>
                <a:ea typeface="Comfortaa"/>
                <a:cs typeface="Comfortaa"/>
                <a:sym typeface="Comfortaa"/>
              </a:rPr>
              <a:t>  arrange(-Age)</a:t>
            </a:r>
            <a:endParaRPr sz="300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11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p:txBody>
      </p:sp>
      <p:sp>
        <p:nvSpPr>
          <p:cNvPr id="426" name="Google Shape;426;p74"/>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Chaining</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9401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5"/>
          <p:cNvSpPr txBox="1"/>
          <p:nvPr/>
        </p:nvSpPr>
        <p:spPr>
          <a:xfrm>
            <a:off x="207100" y="1074499"/>
            <a:ext cx="8729700" cy="551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l</a:t>
            </a:r>
            <a:r>
              <a:rPr lang="en" sz="3000" i="0" u="none" strike="noStrike" cap="none">
                <a:solidFill>
                  <a:srgbClr val="000000"/>
                </a:solidFill>
                <a:latin typeface="Comfortaa"/>
                <a:ea typeface="Comfortaa"/>
                <a:cs typeface="Comfortaa"/>
                <a:sym typeface="Comfortaa"/>
              </a:rPr>
              <a:t>eft_join(A,B, by="col1")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#join matching rows from </a:t>
            </a:r>
            <a:r>
              <a:rPr lang="en" sz="3000">
                <a:latin typeface="Comfortaa"/>
                <a:ea typeface="Comfortaa"/>
                <a:cs typeface="Comfortaa"/>
                <a:sym typeface="Comfortaa"/>
              </a:rPr>
              <a:t>B</a:t>
            </a:r>
            <a:r>
              <a:rPr lang="en" sz="3000" i="0" u="none" strike="noStrike" cap="none">
                <a:solidFill>
                  <a:srgbClr val="000000"/>
                </a:solidFill>
                <a:latin typeface="Comfortaa"/>
                <a:ea typeface="Comfortaa"/>
                <a:cs typeface="Comfortaa"/>
                <a:sym typeface="Comfortaa"/>
              </a:rPr>
              <a:t> to </a:t>
            </a:r>
            <a:r>
              <a:rPr lang="en" sz="3000">
                <a:latin typeface="Comfortaa"/>
                <a:ea typeface="Comfortaa"/>
                <a:cs typeface="Comfortaa"/>
                <a:sym typeface="Comfortaa"/>
              </a:rPr>
              <a:t>A</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right_join(A,B, by="col1")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join matching rows from </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 to </a:t>
            </a:r>
            <a:r>
              <a:rPr lang="en" sz="3000">
                <a:latin typeface="Comfortaa"/>
                <a:ea typeface="Comfortaa"/>
                <a:cs typeface="Comfortaa"/>
                <a:sym typeface="Comfortaa"/>
              </a:rPr>
              <a:t>B</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inner_join(A,B, by="col1")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join data, retain only</a:t>
            </a:r>
            <a:r>
              <a:rPr lang="en" sz="3000">
                <a:latin typeface="Comfortaa"/>
                <a:ea typeface="Comfortaa"/>
                <a:cs typeface="Comfortaa"/>
                <a:sym typeface="Comfortaa"/>
              </a:rPr>
              <a:t> </a:t>
            </a:r>
            <a:r>
              <a:rPr lang="en" sz="3000" i="0" u="none" strike="noStrike" cap="none">
                <a:solidFill>
                  <a:srgbClr val="000000"/>
                </a:solidFill>
                <a:latin typeface="Comfortaa"/>
                <a:ea typeface="Comfortaa"/>
                <a:cs typeface="Comfortaa"/>
                <a:sym typeface="Comfortaa"/>
              </a:rPr>
              <a:t>rows common in both sets)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full_join(A,B, by="col1")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join data, retain all values, all rows)</a:t>
            </a:r>
            <a:endParaRPr>
              <a:latin typeface="Comfortaa"/>
              <a:ea typeface="Comfortaa"/>
              <a:cs typeface="Comfortaa"/>
              <a:sym typeface="Comfortaa"/>
            </a:endParaRPr>
          </a:p>
        </p:txBody>
      </p:sp>
      <p:sp>
        <p:nvSpPr>
          <p:cNvPr id="432" name="Google Shape;432;p75"/>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Joins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5612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533400" y="533400"/>
            <a:ext cx="76200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2"/>
              </a:buClr>
              <a:buSzPts val="900"/>
              <a:buFont typeface="Arial Black"/>
              <a:buNone/>
            </a:pPr>
            <a:r>
              <a:rPr lang="en" sz="3600" b="1" i="0" u="none" strike="noStrike" cap="none">
                <a:solidFill>
                  <a:schemeClr val="dk2"/>
                </a:solidFill>
                <a:latin typeface="Comfortaa"/>
                <a:ea typeface="Comfortaa"/>
                <a:cs typeface="Comfortaa"/>
                <a:sym typeface="Comfortaa"/>
              </a:rPr>
              <a:t>Agenda</a:t>
            </a:r>
            <a:endParaRPr b="1">
              <a:latin typeface="Comfortaa"/>
              <a:ea typeface="Comfortaa"/>
              <a:cs typeface="Comfortaa"/>
              <a:sym typeface="Comfortaa"/>
            </a:endParaRPr>
          </a:p>
        </p:txBody>
      </p:sp>
      <p:sp>
        <p:nvSpPr>
          <p:cNvPr id="226" name="Google Shape;226;p40"/>
          <p:cNvSpPr txBox="1">
            <a:spLocks noGrp="1"/>
          </p:cNvSpPr>
          <p:nvPr>
            <p:ph type="body" idx="1"/>
          </p:nvPr>
        </p:nvSpPr>
        <p:spPr>
          <a:xfrm>
            <a:off x="381000" y="1295400"/>
            <a:ext cx="77724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 sz="2400" b="1" i="0" u="none" strike="noStrike" cap="none">
                <a:solidFill>
                  <a:schemeClr val="dk1"/>
                </a:solidFill>
                <a:latin typeface="Comfortaa"/>
                <a:ea typeface="Comfortaa"/>
                <a:cs typeface="Comfortaa"/>
                <a:sym typeface="Comfortaa"/>
              </a:rPr>
              <a:t>Module 3: Data Exploration and Cleaning</a:t>
            </a: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Exploring data</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I</a:t>
            </a:r>
            <a:r>
              <a:rPr lang="en" sz="1800" b="1">
                <a:solidFill>
                  <a:schemeClr val="dk1"/>
                </a:solidFill>
              </a:rPr>
              <a:t>m</a:t>
            </a:r>
            <a:r>
              <a:rPr lang="en" sz="1800" b="1" i="0" u="none" strike="noStrike" cap="none">
                <a:solidFill>
                  <a:schemeClr val="dk1"/>
                </a:solidFill>
                <a:latin typeface="Comfortaa"/>
                <a:ea typeface="Comfortaa"/>
                <a:cs typeface="Comfortaa"/>
                <a:sym typeface="Comfortaa"/>
              </a:rPr>
              <a:t>puting missing data</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Dealing with Outliers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2400" b="1" i="0" u="none" strike="noStrike" cap="none">
                <a:solidFill>
                  <a:schemeClr val="dk1"/>
                </a:solidFill>
                <a:latin typeface="Comfortaa"/>
                <a:ea typeface="Comfortaa"/>
                <a:cs typeface="Comfortaa"/>
                <a:sym typeface="Comfortaa"/>
              </a:rPr>
              <a:t>Module 4: Data Preprocessing</a:t>
            </a: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Selecting columns and rows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a:t>
            </a:r>
            <a:r>
              <a:rPr lang="en" sz="1800" b="1">
                <a:solidFill>
                  <a:schemeClr val="dk1"/>
                </a:solidFill>
              </a:rPr>
              <a:t>Creating </a:t>
            </a:r>
            <a:r>
              <a:rPr lang="en" sz="1800" b="1" i="0" u="none" strike="noStrike" cap="none">
                <a:solidFill>
                  <a:schemeClr val="dk1"/>
                </a:solidFill>
                <a:latin typeface="Comfortaa"/>
                <a:ea typeface="Comfortaa"/>
                <a:cs typeface="Comfortaa"/>
                <a:sym typeface="Comfortaa"/>
              </a:rPr>
              <a:t> </a:t>
            </a:r>
            <a:r>
              <a:rPr lang="en" sz="1800" b="1">
                <a:solidFill>
                  <a:schemeClr val="dk1"/>
                </a:solidFill>
              </a:rPr>
              <a:t>c</a:t>
            </a:r>
            <a:r>
              <a:rPr lang="en" sz="1800" b="1" i="0" u="none" strike="noStrike" cap="none">
                <a:solidFill>
                  <a:schemeClr val="dk1"/>
                </a:solidFill>
                <a:latin typeface="Comfortaa"/>
                <a:ea typeface="Comfortaa"/>
                <a:cs typeface="Comfortaa"/>
                <a:sym typeface="Comfortaa"/>
              </a:rPr>
              <a:t>alculated columns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Counting and </a:t>
            </a:r>
            <a:r>
              <a:rPr lang="en" sz="1800" b="1">
                <a:solidFill>
                  <a:schemeClr val="dk1"/>
                </a:solidFill>
              </a:rPr>
              <a:t>a</a:t>
            </a:r>
            <a:r>
              <a:rPr lang="en" sz="1800" b="1" i="0" u="none" strike="noStrike" cap="none">
                <a:solidFill>
                  <a:schemeClr val="dk1"/>
                </a:solidFill>
                <a:latin typeface="Comfortaa"/>
                <a:ea typeface="Comfortaa"/>
                <a:cs typeface="Comfortaa"/>
                <a:sym typeface="Comfortaa"/>
              </a:rPr>
              <a:t>rranging data</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Chain operations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Joins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r>
              <a:rPr lang="en" sz="1800" b="1" i="0" u="none" strike="noStrike" cap="none">
                <a:solidFill>
                  <a:schemeClr val="dk1"/>
                </a:solidFill>
                <a:latin typeface="Comfortaa"/>
                <a:ea typeface="Comfortaa"/>
                <a:cs typeface="Comfortaa"/>
                <a:sym typeface="Comfortaa"/>
              </a:rPr>
              <a:t>- Summarize and group by</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1100"/>
              <a:buFont typeface="Arial"/>
              <a:buNone/>
            </a:pPr>
            <a:endParaRPr sz="24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6182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76"/>
          <p:cNvPicPr preferRelativeResize="0"/>
          <p:nvPr/>
        </p:nvPicPr>
        <p:blipFill>
          <a:blip r:embed="rId3">
            <a:alphaModFix/>
          </a:blip>
          <a:stretch>
            <a:fillRect/>
          </a:stretch>
        </p:blipFill>
        <p:spPr>
          <a:xfrm>
            <a:off x="1555843" y="1552225"/>
            <a:ext cx="6032308" cy="4294375"/>
          </a:xfrm>
          <a:prstGeom prst="rect">
            <a:avLst/>
          </a:prstGeom>
          <a:noFill/>
          <a:ln>
            <a:noFill/>
          </a:ln>
        </p:spPr>
      </p:pic>
      <p:sp>
        <p:nvSpPr>
          <p:cNvPr id="438" name="Google Shape;438;p76"/>
          <p:cNvSpPr txBox="1"/>
          <p:nvPr/>
        </p:nvSpPr>
        <p:spPr>
          <a:xfrm>
            <a:off x="352775" y="366875"/>
            <a:ext cx="8508900" cy="7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Comfortaa"/>
                <a:ea typeface="Comfortaa"/>
                <a:cs typeface="Comfortaa"/>
                <a:sym typeface="Comfortaa"/>
              </a:rPr>
              <a:t>Helpful Diagrams for Join Operations</a:t>
            </a:r>
            <a:endParaRPr sz="3200" b="1">
              <a:latin typeface="Comfortaa"/>
              <a:ea typeface="Comfortaa"/>
              <a:cs typeface="Comfortaa"/>
              <a:sym typeface="Comfortaa"/>
            </a:endParaRPr>
          </a:p>
        </p:txBody>
      </p:sp>
    </p:spTree>
    <p:extLst>
      <p:ext uri="{BB962C8B-B14F-4D97-AF65-F5344CB8AC3E}">
        <p14:creationId xmlns:p14="http://schemas.microsoft.com/office/powerpoint/2010/main" val="373293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7"/>
          <p:cNvSpPr txBox="1"/>
          <p:nvPr/>
        </p:nvSpPr>
        <p:spPr>
          <a:xfrm>
            <a:off x="207100" y="1125700"/>
            <a:ext cx="8729700" cy="47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group_by(heart, ChestPain)</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ChestPain</a:t>
            </a:r>
            <a:r>
              <a:rPr lang="en" sz="3000" i="0" u="none" strike="noStrike" cap="none">
                <a:solidFill>
                  <a:srgbClr val="000000"/>
                </a:solidFill>
                <a:latin typeface="Comfortaa"/>
                <a:ea typeface="Comfortaa"/>
                <a:cs typeface="Comfortaa"/>
                <a:sym typeface="Comfortaa"/>
              </a:rPr>
              <a:t> is the variable which we want to create groups ["</a:t>
            </a:r>
            <a:r>
              <a:rPr lang="en" sz="3000">
                <a:latin typeface="Comfortaa"/>
                <a:ea typeface="Comfortaa"/>
                <a:cs typeface="Comfortaa"/>
                <a:sym typeface="Comfortaa"/>
              </a:rPr>
              <a:t>typical</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asymptomatic</a:t>
            </a: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”nonanginal”, “nontypical”</a:t>
            </a:r>
            <a:r>
              <a:rPr lang="en" sz="3000" i="0" u="none" strike="noStrike" cap="none">
                <a:solidFill>
                  <a:srgbClr val="000000"/>
                </a:solidFill>
                <a:latin typeface="Comfortaa"/>
                <a:ea typeface="Comfortaa"/>
                <a:cs typeface="Comfortaa"/>
                <a:sym typeface="Comfortaa"/>
              </a:rPr>
              <a: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group_by(heart, ChestPain, Sex)</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Group by </a:t>
            </a:r>
            <a:r>
              <a:rPr lang="en" sz="3000">
                <a:latin typeface="Comfortaa"/>
                <a:ea typeface="Comfortaa"/>
                <a:cs typeface="Comfortaa"/>
                <a:sym typeface="Comfortaa"/>
              </a:rPr>
              <a:t>more categorical variables.</a:t>
            </a:r>
            <a:endParaRPr>
              <a:latin typeface="Comfortaa"/>
              <a:ea typeface="Comfortaa"/>
              <a:cs typeface="Comfortaa"/>
              <a:sym typeface="Comfortaa"/>
            </a:endParaRPr>
          </a:p>
        </p:txBody>
      </p:sp>
      <p:sp>
        <p:nvSpPr>
          <p:cNvPr id="444" name="Google Shape;444;p77"/>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Group by</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83515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8"/>
          <p:cNvSpPr txBox="1"/>
          <p:nvPr/>
        </p:nvSpPr>
        <p:spPr>
          <a:xfrm>
            <a:off x="207100" y="1125700"/>
            <a:ext cx="8874900" cy="541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t>
            </a:r>
            <a:r>
              <a:rPr lang="en" sz="3000">
                <a:latin typeface="Comfortaa"/>
                <a:ea typeface="Comfortaa"/>
                <a:cs typeface="Comfortaa"/>
                <a:sym typeface="Comfortaa"/>
              </a:rPr>
              <a:t>create </a:t>
            </a:r>
            <a:r>
              <a:rPr lang="en" sz="3000" i="0" u="none" strike="noStrike" cap="none">
                <a:solidFill>
                  <a:srgbClr val="000000"/>
                </a:solidFill>
                <a:latin typeface="Comfortaa"/>
                <a:ea typeface="Comfortaa"/>
                <a:cs typeface="Comfortaa"/>
                <a:sym typeface="Comfortaa"/>
              </a:rPr>
              <a:t>your own summary statistics</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summarize(heart,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count=n(),</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avgAge=mean(</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na.rm=TRUE),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sdAge=sd(</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na.rm=TRUE),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medAge=median(</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a:t>
            </a:r>
            <a:r>
              <a:rPr lang="en" sz="3000">
                <a:latin typeface="Comfortaa"/>
                <a:ea typeface="Comfortaa"/>
                <a:cs typeface="Comfortaa"/>
                <a:sym typeface="Comfortaa"/>
              </a:rPr>
              <a:t> </a:t>
            </a:r>
            <a:r>
              <a:rPr lang="en" sz="3000" i="0" u="none" strike="noStrike" cap="none">
                <a:solidFill>
                  <a:srgbClr val="000000"/>
                </a:solidFill>
                <a:latin typeface="Comfortaa"/>
                <a:ea typeface="Comfortaa"/>
                <a:cs typeface="Comfortaa"/>
                <a:sym typeface="Comfortaa"/>
              </a:rPr>
              <a:t>na.rm=T),</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Q3rdAge=quantile(</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ge, .75))</a:t>
            </a: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summary by group</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summarize(group_by(heart,ChestPain),</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count=n(),</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avgAge=mean(Age,na.rm=TRUE))</a:t>
            </a:r>
            <a:endParaRPr sz="3000">
              <a:latin typeface="Comfortaa"/>
              <a:ea typeface="Comfortaa"/>
              <a:cs typeface="Comfortaa"/>
              <a:sym typeface="Comfortaa"/>
            </a:endParaRPr>
          </a:p>
        </p:txBody>
      </p:sp>
      <p:sp>
        <p:nvSpPr>
          <p:cNvPr id="450" name="Google Shape;450;p78"/>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Summarize</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2851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p:nvPr/>
        </p:nvSpPr>
        <p:spPr>
          <a:xfrm>
            <a:off x="207100" y="1125700"/>
            <a:ext cx="8874900" cy="424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Use the mtcars dataset</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457200" marR="0" lvl="0" indent="-419100" algn="l" rtl="0">
              <a:lnSpc>
                <a:spcPct val="100000"/>
              </a:lnSpc>
              <a:spcBef>
                <a:spcPts val="0"/>
              </a:spcBef>
              <a:spcAft>
                <a:spcPts val="0"/>
              </a:spcAft>
              <a:buSzPts val="3000"/>
              <a:buFont typeface="Comfortaa"/>
              <a:buAutoNum type="arabicParenR"/>
            </a:pPr>
            <a:r>
              <a:rPr lang="en" sz="3000">
                <a:latin typeface="Comfortaa"/>
                <a:ea typeface="Comfortaa"/>
                <a:cs typeface="Comfortaa"/>
                <a:sym typeface="Comfortaa"/>
              </a:rPr>
              <a:t>Select first 9 columns and 20 rows</a:t>
            </a:r>
            <a:endParaRPr sz="3000">
              <a:latin typeface="Comfortaa"/>
              <a:ea typeface="Comfortaa"/>
              <a:cs typeface="Comfortaa"/>
              <a:sym typeface="Comfortaa"/>
            </a:endParaRPr>
          </a:p>
          <a:p>
            <a:pPr marL="457200" marR="0" lvl="0" indent="-419100" algn="l" rtl="0">
              <a:lnSpc>
                <a:spcPct val="100000"/>
              </a:lnSpc>
              <a:spcBef>
                <a:spcPts val="0"/>
              </a:spcBef>
              <a:spcAft>
                <a:spcPts val="0"/>
              </a:spcAft>
              <a:buSzPts val="3000"/>
              <a:buFont typeface="Comfortaa"/>
              <a:buAutoNum type="arabicParenR"/>
            </a:pPr>
            <a:r>
              <a:rPr lang="en" sz="3000">
                <a:latin typeface="Comfortaa"/>
                <a:ea typeface="Comfortaa"/>
                <a:cs typeface="Comfortaa"/>
                <a:sym typeface="Comfortaa"/>
              </a:rPr>
              <a:t>Create calculated column for average of</a:t>
            </a:r>
            <a:endParaRPr sz="3000">
              <a:latin typeface="Comfortaa"/>
              <a:ea typeface="Comfortaa"/>
              <a:cs typeface="Comfortaa"/>
              <a:sym typeface="Comfortaa"/>
            </a:endParaRPr>
          </a:p>
          <a:p>
            <a:pPr marL="457200" marR="0" lvl="0" indent="0" algn="l" rtl="0">
              <a:lnSpc>
                <a:spcPct val="100000"/>
              </a:lnSpc>
              <a:spcBef>
                <a:spcPts val="0"/>
              </a:spcBef>
              <a:spcAft>
                <a:spcPts val="0"/>
              </a:spcAft>
              <a:buNone/>
            </a:pPr>
            <a:r>
              <a:rPr lang="en" sz="3000">
                <a:latin typeface="Comfortaa"/>
                <a:ea typeface="Comfortaa"/>
                <a:cs typeface="Comfortaa"/>
                <a:sym typeface="Comfortaa"/>
              </a:rPr>
              <a:t>Mpg and Disp</a:t>
            </a:r>
            <a:endParaRPr sz="3000">
              <a:latin typeface="Comfortaa"/>
              <a:ea typeface="Comfortaa"/>
              <a:cs typeface="Comfortaa"/>
              <a:sym typeface="Comfortaa"/>
            </a:endParaRPr>
          </a:p>
          <a:p>
            <a:pPr marL="457200" marR="0" lvl="0" indent="-419100" algn="l" rtl="0">
              <a:lnSpc>
                <a:spcPct val="100000"/>
              </a:lnSpc>
              <a:spcBef>
                <a:spcPts val="0"/>
              </a:spcBef>
              <a:spcAft>
                <a:spcPts val="0"/>
              </a:spcAft>
              <a:buSzPts val="3000"/>
              <a:buFont typeface="Comfortaa"/>
              <a:buAutoNum type="arabicParenR"/>
            </a:pPr>
            <a:r>
              <a:rPr lang="en" sz="3000">
                <a:latin typeface="Comfortaa"/>
                <a:ea typeface="Comfortaa"/>
                <a:cs typeface="Comfortaa"/>
                <a:sym typeface="Comfortaa"/>
              </a:rPr>
              <a:t>Arrange by qsec in descending order</a:t>
            </a:r>
            <a:endParaRPr sz="3000">
              <a:latin typeface="Comfortaa"/>
              <a:ea typeface="Comfortaa"/>
              <a:cs typeface="Comfortaa"/>
              <a:sym typeface="Comfortaa"/>
            </a:endParaRPr>
          </a:p>
          <a:p>
            <a:pPr marL="457200" marR="0" lvl="0" indent="-419100" algn="l" rtl="0">
              <a:lnSpc>
                <a:spcPct val="100000"/>
              </a:lnSpc>
              <a:spcBef>
                <a:spcPts val="0"/>
              </a:spcBef>
              <a:spcAft>
                <a:spcPts val="0"/>
              </a:spcAft>
              <a:buSzPts val="3000"/>
              <a:buFont typeface="Comfortaa"/>
              <a:buAutoNum type="arabicParenR"/>
            </a:pPr>
            <a:r>
              <a:rPr lang="en" sz="3000">
                <a:latin typeface="Comfortaa"/>
                <a:ea typeface="Comfortaa"/>
                <a:cs typeface="Comfortaa"/>
                <a:sym typeface="Comfortaa"/>
              </a:rPr>
              <a:t>Group by cyl and vs</a:t>
            </a:r>
            <a:endParaRPr sz="3000">
              <a:latin typeface="Comfortaa"/>
              <a:ea typeface="Comfortaa"/>
              <a:cs typeface="Comfortaa"/>
              <a:sym typeface="Comfortaa"/>
            </a:endParaRPr>
          </a:p>
          <a:p>
            <a:pPr marL="457200" marR="0" lvl="0" indent="-419100" algn="l" rtl="0">
              <a:lnSpc>
                <a:spcPct val="100000"/>
              </a:lnSpc>
              <a:spcBef>
                <a:spcPts val="0"/>
              </a:spcBef>
              <a:spcAft>
                <a:spcPts val="0"/>
              </a:spcAft>
              <a:buSzPts val="3000"/>
              <a:buFont typeface="Comfortaa"/>
              <a:buAutoNum type="arabicParenR"/>
            </a:pPr>
            <a:r>
              <a:rPr lang="en" sz="3000">
                <a:latin typeface="Comfortaa"/>
                <a:ea typeface="Comfortaa"/>
                <a:cs typeface="Comfortaa"/>
                <a:sym typeface="Comfortaa"/>
              </a:rPr>
              <a:t>Do summary stats like (count, mean, max) for mpg</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p:txBody>
      </p:sp>
      <p:sp>
        <p:nvSpPr>
          <p:cNvPr id="456" name="Google Shape;456;p79"/>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a:solidFill>
                  <a:schemeClr val="dk1"/>
                </a:solidFill>
                <a:latin typeface="Comfortaa"/>
                <a:ea typeface="Comfortaa"/>
                <a:cs typeface="Comfortaa"/>
                <a:sym typeface="Comfortaa"/>
              </a:rPr>
              <a:t>Challenge (10 mins)</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0152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body" idx="4294967295"/>
          </p:nvPr>
        </p:nvSpPr>
        <p:spPr>
          <a:xfrm>
            <a:off x="0" y="2261725"/>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5 </a:t>
            </a:r>
            <a:endParaRPr b="1"/>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Data Reshaping</a:t>
            </a:r>
            <a:endParaRPr sz="6000" b="1" i="0" u="none" strike="noStrike" cap="none">
              <a:solidFill>
                <a:srgbClr val="000000"/>
              </a:solidFill>
            </a:endParaRPr>
          </a:p>
        </p:txBody>
      </p:sp>
    </p:spTree>
    <p:extLst>
      <p:ext uri="{BB962C8B-B14F-4D97-AF65-F5344CB8AC3E}">
        <p14:creationId xmlns:p14="http://schemas.microsoft.com/office/powerpoint/2010/main" val="1807830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81"/>
          <p:cNvSpPr txBox="1"/>
          <p:nvPr/>
        </p:nvSpPr>
        <p:spPr>
          <a:xfrm>
            <a:off x="207100" y="1125700"/>
            <a:ext cx="8729700" cy="566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if your data contains 2 sets of information in 1 column you can split them up</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Arguments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2400" i="0" u="none" strike="noStrike" cap="none">
                <a:solidFill>
                  <a:srgbClr val="000000"/>
                </a:solidFill>
                <a:latin typeface="Comfortaa"/>
                <a:ea typeface="Comfortaa"/>
                <a:cs typeface="Comfortaa"/>
                <a:sym typeface="Comfortaa"/>
              </a:rPr>
              <a:t>#first: dataset name, </a:t>
            </a:r>
            <a:endParaRPr sz="24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2400" i="0" u="none" strike="noStrike" cap="none">
                <a:solidFill>
                  <a:srgbClr val="000000"/>
                </a:solidFill>
                <a:latin typeface="Comfortaa"/>
                <a:ea typeface="Comfortaa"/>
                <a:cs typeface="Comfortaa"/>
                <a:sym typeface="Comfortaa"/>
              </a:rPr>
              <a:t>#second: column Name to s</a:t>
            </a:r>
            <a:r>
              <a:rPr lang="en" sz="2400">
                <a:latin typeface="Comfortaa"/>
                <a:ea typeface="Comfortaa"/>
                <a:cs typeface="Comfortaa"/>
                <a:sym typeface="Comfortaa"/>
              </a:rPr>
              <a:t>plit</a:t>
            </a:r>
            <a:r>
              <a:rPr lang="en" sz="2400" i="0" u="none" strike="noStrike" cap="none">
                <a:solidFill>
                  <a:srgbClr val="000000"/>
                </a:solidFill>
                <a:latin typeface="Comfortaa"/>
                <a:ea typeface="Comfortaa"/>
                <a:cs typeface="Comfortaa"/>
                <a:sym typeface="Comfortaa"/>
              </a:rPr>
              <a:t>, </a:t>
            </a:r>
            <a:endParaRPr sz="24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2400" i="0" u="none" strike="noStrike" cap="none">
                <a:solidFill>
                  <a:srgbClr val="000000"/>
                </a:solidFill>
                <a:latin typeface="Comfortaa"/>
                <a:ea typeface="Comfortaa"/>
                <a:cs typeface="Comfortaa"/>
                <a:sym typeface="Comfortaa"/>
              </a:rPr>
              <a:t>#third: new col names to split column into (names)</a:t>
            </a:r>
            <a:endParaRPr sz="24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2400" i="0" u="none" strike="noStrike" cap="none">
                <a:solidFill>
                  <a:srgbClr val="000000"/>
                </a:solidFill>
                <a:latin typeface="Comfortaa"/>
                <a:ea typeface="Comfortaa"/>
                <a:cs typeface="Comfortaa"/>
                <a:sym typeface="Comfortaa"/>
              </a:rPr>
              <a:t>#fourth: the </a:t>
            </a:r>
            <a:r>
              <a:rPr lang="en" sz="2400">
                <a:latin typeface="Comfortaa"/>
                <a:ea typeface="Comfortaa"/>
                <a:cs typeface="Comfortaa"/>
                <a:sym typeface="Comfortaa"/>
              </a:rPr>
              <a:t>separator</a:t>
            </a:r>
            <a:r>
              <a:rPr lang="en" sz="2400" i="0" u="none" strike="noStrike" cap="none">
                <a:solidFill>
                  <a:srgbClr val="000000"/>
                </a:solidFill>
                <a:latin typeface="Comfortaa"/>
                <a:ea typeface="Comfortaa"/>
                <a:cs typeface="Comfortaa"/>
                <a:sym typeface="Comfortaa"/>
              </a:rPr>
              <a:t> (what split the columns by)</a:t>
            </a:r>
            <a:endParaRPr sz="24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separate(team, HomeTown, c("City", "State"), sep=",")</a:t>
            </a:r>
            <a:endParaRPr>
              <a:latin typeface="Comfortaa"/>
              <a:ea typeface="Comfortaa"/>
              <a:cs typeface="Comfortaa"/>
              <a:sym typeface="Comfortaa"/>
            </a:endParaRPr>
          </a:p>
        </p:txBody>
      </p:sp>
      <p:sp>
        <p:nvSpPr>
          <p:cNvPr id="467" name="Google Shape;467;p81"/>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Separate</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3498300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2"/>
          <p:cNvSpPr txBox="1"/>
          <p:nvPr/>
        </p:nvSpPr>
        <p:spPr>
          <a:xfrm>
            <a:off x="207099" y="1125700"/>
            <a:ext cx="8729700" cy="517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#opposite of separate, combining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Arguments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#first: dataset name,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#second: column Name to unite columns into,</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#third: column names to combine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#fourth: the sep</a:t>
            </a:r>
            <a:r>
              <a:rPr lang="en" sz="3000">
                <a:latin typeface="Comfortaa"/>
                <a:ea typeface="Comfortaa"/>
                <a:cs typeface="Comfortaa"/>
                <a:sym typeface="Comfortaa"/>
              </a:rPr>
              <a:t>a</a:t>
            </a:r>
            <a:r>
              <a:rPr lang="en" sz="3000" i="0" u="none" strike="noStrike" cap="none">
                <a:solidFill>
                  <a:srgbClr val="000000"/>
                </a:solidFill>
                <a:latin typeface="Comfortaa"/>
                <a:ea typeface="Comfortaa"/>
                <a:cs typeface="Comfortaa"/>
                <a:sym typeface="Comfortaa"/>
              </a:rPr>
              <a:t>rator in the new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unite(team, "Full Name", c(First_Name, Last_Name), sep=" ")</a:t>
            </a:r>
            <a:endParaRPr>
              <a:latin typeface="Comfortaa"/>
              <a:ea typeface="Comfortaa"/>
              <a:cs typeface="Comfortaa"/>
              <a:sym typeface="Comfortaa"/>
            </a:endParaRPr>
          </a:p>
        </p:txBody>
      </p:sp>
      <p:sp>
        <p:nvSpPr>
          <p:cNvPr id="473" name="Google Shape;473;p82"/>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Unite</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2466731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3"/>
          <p:cNvSpPr txBox="1"/>
          <p:nvPr/>
        </p:nvSpPr>
        <p:spPr>
          <a:xfrm>
            <a:off x="324550" y="451550"/>
            <a:ext cx="8551200" cy="9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Comfortaa"/>
                <a:ea typeface="Comfortaa"/>
                <a:cs typeface="Comfortaa"/>
                <a:sym typeface="Comfortaa"/>
              </a:rPr>
              <a:t>Challenge (2 mins)</a:t>
            </a:r>
            <a:endParaRPr sz="3600" b="1">
              <a:latin typeface="Comfortaa"/>
              <a:ea typeface="Comfortaa"/>
              <a:cs typeface="Comfortaa"/>
              <a:sym typeface="Comfortaa"/>
            </a:endParaRPr>
          </a:p>
        </p:txBody>
      </p:sp>
      <p:sp>
        <p:nvSpPr>
          <p:cNvPr id="479" name="Google Shape;479;p83"/>
          <p:cNvSpPr txBox="1"/>
          <p:nvPr/>
        </p:nvSpPr>
        <p:spPr>
          <a:xfrm>
            <a:off x="338675" y="1580450"/>
            <a:ext cx="8438400" cy="46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u="sng">
                <a:latin typeface="Comfortaa"/>
                <a:ea typeface="Comfortaa"/>
                <a:cs typeface="Comfortaa"/>
                <a:sym typeface="Comfortaa"/>
              </a:rPr>
              <a:t>Task: use data heart</a:t>
            </a:r>
            <a:endParaRPr sz="3000" u="sng">
              <a:latin typeface="Comfortaa"/>
              <a:ea typeface="Comfortaa"/>
              <a:cs typeface="Comfortaa"/>
              <a:sym typeface="Comfortaa"/>
            </a:endParaRPr>
          </a:p>
          <a:p>
            <a:pPr marL="0" lvl="0" indent="0" algn="l" rtl="0">
              <a:spcBef>
                <a:spcPts val="0"/>
              </a:spcBef>
              <a:spcAft>
                <a:spcPts val="0"/>
              </a:spcAft>
              <a:buNone/>
            </a:pPr>
            <a:r>
              <a:rPr lang="en" sz="3000">
                <a:latin typeface="Comfortaa"/>
                <a:ea typeface="Comfortaa"/>
                <a:cs typeface="Comfortaa"/>
                <a:sym typeface="Comfortaa"/>
              </a:rPr>
              <a:t>Unite Sex &amp; ChestPain by "_" separator</a:t>
            </a:r>
            <a:endParaRPr sz="3000">
              <a:latin typeface="Comfortaa"/>
              <a:ea typeface="Comfortaa"/>
              <a:cs typeface="Comfortaa"/>
              <a:sym typeface="Comfortaa"/>
            </a:endParaRPr>
          </a:p>
        </p:txBody>
      </p:sp>
    </p:spTree>
    <p:extLst>
      <p:ext uri="{BB962C8B-B14F-4D97-AF65-F5344CB8AC3E}">
        <p14:creationId xmlns:p14="http://schemas.microsoft.com/office/powerpoint/2010/main" val="5401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4"/>
          <p:cNvSpPr txBox="1"/>
          <p:nvPr/>
        </p:nvSpPr>
        <p:spPr>
          <a:xfrm>
            <a:off x="207099" y="806125"/>
            <a:ext cx="8729700" cy="563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rearranging and re-orienting the columns by stacking them into </a:t>
            </a:r>
            <a:r>
              <a:rPr lang="en" sz="3000">
                <a:latin typeface="Comfortaa"/>
                <a:ea typeface="Comfortaa"/>
                <a:cs typeface="Comfortaa"/>
                <a:sym typeface="Comfortaa"/>
              </a:rPr>
              <a:t>a single</a:t>
            </a:r>
            <a:r>
              <a:rPr lang="en" sz="3000" i="0" u="none" strike="noStrike" cap="none">
                <a:solidFill>
                  <a:srgbClr val="000000"/>
                </a:solidFill>
                <a:latin typeface="Comfortaa"/>
                <a:ea typeface="Comfortaa"/>
                <a:cs typeface="Comfortaa"/>
                <a:sym typeface="Comfortaa"/>
              </a:rPr>
              <a:t> column.</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#first: dataset name,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#second: new column name (for columns we are stacking into),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third: new column names (for values of the stacked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#fourth: columns that we are stacking</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homeruns2</a:t>
            </a:r>
            <a:r>
              <a:rPr lang="en" sz="3000">
                <a:latin typeface="Comfortaa"/>
                <a:ea typeface="Comfortaa"/>
                <a:cs typeface="Comfortaa"/>
                <a:sym typeface="Comfortaa"/>
              </a:rPr>
              <a:t>&lt;-</a:t>
            </a:r>
            <a:r>
              <a:rPr lang="en" sz="3000" i="0" u="none" strike="noStrike" cap="none">
                <a:solidFill>
                  <a:srgbClr val="000000"/>
                </a:solidFill>
                <a:latin typeface="Comfortaa"/>
                <a:ea typeface="Comfortaa"/>
                <a:cs typeface="Comfortaa"/>
                <a:sym typeface="Comfortaa"/>
              </a:rPr>
              <a:t>gather(homeruns, year, home_runs, YR2015:YR2013)</a:t>
            </a:r>
            <a:endParaRPr>
              <a:latin typeface="Comfortaa"/>
              <a:ea typeface="Comfortaa"/>
              <a:cs typeface="Comfortaa"/>
              <a:sym typeface="Comfortaa"/>
            </a:endParaRPr>
          </a:p>
        </p:txBody>
      </p:sp>
      <p:sp>
        <p:nvSpPr>
          <p:cNvPr id="485" name="Google Shape;485;p84"/>
          <p:cNvSpPr txBox="1"/>
          <p:nvPr/>
        </p:nvSpPr>
        <p:spPr>
          <a:xfrm>
            <a:off x="319850" y="266775"/>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Gather</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2775453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5"/>
          <p:cNvSpPr txBox="1"/>
          <p:nvPr/>
        </p:nvSpPr>
        <p:spPr>
          <a:xfrm>
            <a:off x="207099" y="1125700"/>
            <a:ext cx="8729700" cy="378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#opposite of gather, spreading out the columns</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first: dataset name,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second: column to spread across multiple column, </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 third: values multiple columns will take</a:t>
            </a:r>
            <a:endParaRPr>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i="0" u="none" strike="noStrike" cap="none">
                <a:solidFill>
                  <a:srgbClr val="000000"/>
                </a:solidFill>
                <a:latin typeface="Comfortaa"/>
                <a:ea typeface="Comfortaa"/>
                <a:cs typeface="Comfortaa"/>
                <a:sym typeface="Comfortaa"/>
              </a:rPr>
              <a:t>spread(homeruns2, year, home_runs)</a:t>
            </a:r>
            <a:endParaRPr>
              <a:latin typeface="Comfortaa"/>
              <a:ea typeface="Comfortaa"/>
              <a:cs typeface="Comfortaa"/>
              <a:sym typeface="Comfortaa"/>
            </a:endParaRPr>
          </a:p>
        </p:txBody>
      </p:sp>
      <p:sp>
        <p:nvSpPr>
          <p:cNvPr id="491" name="Google Shape;491;p85"/>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i="0" u="none" strike="noStrike" cap="none">
                <a:solidFill>
                  <a:schemeClr val="dk1"/>
                </a:solidFill>
                <a:latin typeface="Comfortaa"/>
                <a:ea typeface="Comfortaa"/>
                <a:cs typeface="Comfortaa"/>
                <a:sym typeface="Comfortaa"/>
              </a:rPr>
              <a:t>Spread</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396573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xfrm>
            <a:off x="533400" y="533400"/>
            <a:ext cx="76200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2"/>
              </a:buClr>
              <a:buSzPts val="900"/>
              <a:buFont typeface="Arial Black"/>
              <a:buNone/>
            </a:pPr>
            <a:r>
              <a:rPr lang="en" sz="3600" b="1" i="0" u="none" strike="noStrike" cap="none">
                <a:solidFill>
                  <a:schemeClr val="dk2"/>
                </a:solidFill>
                <a:latin typeface="Comfortaa"/>
                <a:ea typeface="Comfortaa"/>
                <a:cs typeface="Comfortaa"/>
                <a:sym typeface="Comfortaa"/>
              </a:rPr>
              <a:t>Agenda</a:t>
            </a:r>
            <a:endParaRPr b="1">
              <a:latin typeface="Comfortaa"/>
              <a:ea typeface="Comfortaa"/>
              <a:cs typeface="Comfortaa"/>
              <a:sym typeface="Comfortaa"/>
            </a:endParaRPr>
          </a:p>
        </p:txBody>
      </p:sp>
      <p:sp>
        <p:nvSpPr>
          <p:cNvPr id="232" name="Google Shape;232;p41"/>
          <p:cNvSpPr txBox="1">
            <a:spLocks noGrp="1"/>
          </p:cNvSpPr>
          <p:nvPr>
            <p:ph type="body" idx="1"/>
          </p:nvPr>
        </p:nvSpPr>
        <p:spPr>
          <a:xfrm>
            <a:off x="381000" y="1295400"/>
            <a:ext cx="77724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chemeClr val="dk1"/>
                </a:solidFill>
                <a:latin typeface="Comfortaa"/>
                <a:ea typeface="Comfortaa"/>
                <a:cs typeface="Comfortaa"/>
                <a:sym typeface="Comfortaa"/>
              </a:rPr>
              <a:t>Module 5: Data Reshaping</a:t>
            </a: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Splitting and merging columns</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Rearranging and reorienting columns</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2400" b="1" i="0" u="none" strike="noStrike" cap="none">
                <a:solidFill>
                  <a:schemeClr val="dk1"/>
                </a:solidFill>
                <a:latin typeface="Comfortaa"/>
                <a:ea typeface="Comfortaa"/>
                <a:cs typeface="Comfortaa"/>
                <a:sym typeface="Comfortaa"/>
              </a:rPr>
              <a:t>Module 6: Data Visualization</a:t>
            </a: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ggplot2 syntax and analysis</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1800" b="1">
              <a:solidFill>
                <a:schemeClr val="dk1"/>
              </a:solidFill>
            </a:endParaRPr>
          </a:p>
          <a:p>
            <a:pPr marL="0" lvl="0" indent="0" algn="l" rtl="0">
              <a:spcBef>
                <a:spcPts val="400"/>
              </a:spcBef>
              <a:spcAft>
                <a:spcPts val="0"/>
              </a:spcAft>
              <a:buClr>
                <a:schemeClr val="dk1"/>
              </a:buClr>
              <a:buSzPts val="1100"/>
              <a:buFont typeface="Arial"/>
              <a:buNone/>
            </a:pPr>
            <a:r>
              <a:rPr lang="en" sz="2400" b="1">
                <a:solidFill>
                  <a:schemeClr val="dk1"/>
                </a:solidFill>
              </a:rPr>
              <a:t>Module 7: Tidying Models</a:t>
            </a:r>
            <a:endParaRPr sz="2400" b="1">
              <a:solidFill>
                <a:schemeClr val="dk1"/>
              </a:solidFill>
            </a:endParaRPr>
          </a:p>
          <a:p>
            <a:pPr marL="0" lvl="0" indent="0" algn="l" rtl="0">
              <a:spcBef>
                <a:spcPts val="400"/>
              </a:spcBef>
              <a:spcAft>
                <a:spcPts val="0"/>
              </a:spcAft>
              <a:buClr>
                <a:schemeClr val="dk1"/>
              </a:buClr>
              <a:buSzPts val="1100"/>
              <a:buFont typeface="Arial"/>
              <a:buNone/>
            </a:pPr>
            <a:r>
              <a:rPr lang="en" sz="1800" b="1">
                <a:solidFill>
                  <a:schemeClr val="dk1"/>
                </a:solidFill>
              </a:rPr>
              <a:t>- broom functions</a:t>
            </a:r>
            <a:endParaRPr sz="1800" b="1">
              <a:solidFill>
                <a:schemeClr val="dk1"/>
              </a:solidFill>
            </a:endParaRPr>
          </a:p>
          <a:p>
            <a:pPr marL="0" lvl="0" indent="0" algn="l" rtl="0">
              <a:spcBef>
                <a:spcPts val="400"/>
              </a:spcBef>
              <a:spcAft>
                <a:spcPts val="0"/>
              </a:spcAft>
              <a:buClr>
                <a:schemeClr val="dk1"/>
              </a:buClr>
              <a:buSzPts val="1100"/>
              <a:buFont typeface="Arial"/>
              <a:buNone/>
            </a:pPr>
            <a:r>
              <a:rPr lang="en" sz="1800" b="1">
                <a:solidFill>
                  <a:schemeClr val="dk1"/>
                </a:solidFill>
              </a:rPr>
              <a:t>- plotting models with ggplot2</a:t>
            </a:r>
            <a:endParaRPr sz="1800" b="1">
              <a:solidFill>
                <a:schemeClr val="dk1"/>
              </a:solidFill>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467"/>
              <a:buFont typeface="Arial"/>
              <a:buNone/>
            </a:pPr>
            <a:r>
              <a:rPr lang="en" sz="2400" b="1" i="0" u="none" strike="noStrike" cap="none">
                <a:solidFill>
                  <a:schemeClr val="dk1"/>
                </a:solidFill>
                <a:latin typeface="Comfortaa"/>
                <a:ea typeface="Comfortaa"/>
                <a:cs typeface="Comfortaa"/>
                <a:sym typeface="Comfortaa"/>
              </a:rPr>
              <a:t>Module </a:t>
            </a:r>
            <a:r>
              <a:rPr lang="en" sz="2400" b="1">
                <a:solidFill>
                  <a:schemeClr val="dk1"/>
                </a:solidFill>
              </a:rPr>
              <a:t>8</a:t>
            </a:r>
            <a:r>
              <a:rPr lang="en" sz="2400" b="1" i="0" u="none" strike="noStrike" cap="none">
                <a:solidFill>
                  <a:schemeClr val="dk1"/>
                </a:solidFill>
                <a:latin typeface="Comfortaa"/>
                <a:ea typeface="Comfortaa"/>
                <a:cs typeface="Comfortaa"/>
                <a:sym typeface="Comfortaa"/>
              </a:rPr>
              <a:t>: Advanced Analysis (optional)</a:t>
            </a:r>
            <a:endParaRPr sz="24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Map function</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User defined functions &amp; logical testing</a:t>
            </a: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r>
              <a:rPr lang="en" sz="1800" b="1" i="0" u="none" strike="noStrike" cap="none">
                <a:solidFill>
                  <a:schemeClr val="dk1"/>
                </a:solidFill>
                <a:latin typeface="Comfortaa"/>
                <a:ea typeface="Comfortaa"/>
                <a:cs typeface="Comfortaa"/>
                <a:sym typeface="Comfortaa"/>
              </a:rPr>
              <a:t>- pmap function</a:t>
            </a:r>
            <a:endParaRPr>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11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450"/>
              <a:buFont typeface="Arial"/>
              <a:buNone/>
            </a:pPr>
            <a:endParaRPr sz="18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4451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6"/>
          <p:cNvSpPr txBox="1">
            <a:spLocks noGrp="1"/>
          </p:cNvSpPr>
          <p:nvPr>
            <p:ph type="body" idx="4294967295"/>
          </p:nvPr>
        </p:nvSpPr>
        <p:spPr>
          <a:xfrm>
            <a:off x="0" y="2261725"/>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6 </a:t>
            </a:r>
            <a:endParaRPr b="1"/>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Data Visualization</a:t>
            </a:r>
            <a:endParaRPr sz="6000" b="1" i="0" u="none" strike="noStrike" cap="none">
              <a:solidFill>
                <a:srgbClr val="000000"/>
              </a:solidFill>
            </a:endParaRPr>
          </a:p>
        </p:txBody>
      </p:sp>
    </p:spTree>
    <p:extLst>
      <p:ext uri="{BB962C8B-B14F-4D97-AF65-F5344CB8AC3E}">
        <p14:creationId xmlns:p14="http://schemas.microsoft.com/office/powerpoint/2010/main" val="1863563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7"/>
          <p:cNvSpPr txBox="1"/>
          <p:nvPr/>
        </p:nvSpPr>
        <p:spPr>
          <a:xfrm>
            <a:off x="207100" y="1125700"/>
            <a:ext cx="8729700" cy="551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Grammar of graphics: </a:t>
            </a:r>
            <a:endParaRPr sz="3000">
              <a:latin typeface="Comfortaa"/>
              <a:ea typeface="Comfortaa"/>
              <a:cs typeface="Comfortaa"/>
              <a:sym typeface="Comfortaa"/>
            </a:endParaRPr>
          </a:p>
          <a:p>
            <a:pPr marL="457200" marR="0" lvl="0" indent="45720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data + geoms + coordinate system</a:t>
            </a:r>
            <a:endParaRPr sz="3000">
              <a:latin typeface="Comfortaa"/>
              <a:ea typeface="Comfortaa"/>
              <a:cs typeface="Comfortaa"/>
              <a:sym typeface="Comfortaa"/>
            </a:endParaRPr>
          </a:p>
          <a:p>
            <a:pPr marL="457200" marR="0" lvl="0" indent="45720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b="1">
                <a:latin typeface="Comfortaa"/>
                <a:ea typeface="Comfortaa"/>
                <a:cs typeface="Comfortaa"/>
                <a:sym typeface="Comfortaa"/>
              </a:rPr>
              <a:t>ggplot(</a:t>
            </a:r>
            <a:r>
              <a:rPr lang="en" sz="3000">
                <a:latin typeface="Comfortaa"/>
                <a:ea typeface="Comfortaa"/>
                <a:cs typeface="Comfortaa"/>
                <a:sym typeface="Comfortaa"/>
              </a:rPr>
              <a:t>data, </a:t>
            </a:r>
            <a:r>
              <a:rPr lang="en" sz="3000" b="1">
                <a:latin typeface="Comfortaa"/>
                <a:ea typeface="Comfortaa"/>
                <a:cs typeface="Comfortaa"/>
                <a:sym typeface="Comfortaa"/>
              </a:rPr>
              <a:t>aes(</a:t>
            </a:r>
            <a:r>
              <a:rPr lang="en" sz="3000">
                <a:latin typeface="Comfortaa"/>
                <a:ea typeface="Comfortaa"/>
                <a:cs typeface="Comfortaa"/>
                <a:sym typeface="Comfortaa"/>
              </a:rPr>
              <a:t>x=..,y=..,color=..,shape=..</a:t>
            </a:r>
            <a:r>
              <a:rPr lang="en" sz="3000" b="1">
                <a:latin typeface="Comfortaa"/>
                <a:ea typeface="Comfortaa"/>
                <a:cs typeface="Comfortaa"/>
                <a:sym typeface="Comfortaa"/>
              </a:rPr>
              <a:t> )</a:t>
            </a:r>
            <a:r>
              <a:rPr lang="en" sz="3000">
                <a:latin typeface="Comfortaa"/>
                <a:ea typeface="Comfortaa"/>
                <a:cs typeface="Comfortaa"/>
                <a:sym typeface="Comfortaa"/>
              </a:rPr>
              <a:t>) +</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geom_*(aes(...), ...) +</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stat_*(aes(...), …)  +</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	Additional elements….</a:t>
            </a: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endParaRPr sz="3000">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000"/>
              <a:buFont typeface="Arial"/>
              <a:buNone/>
            </a:pPr>
            <a:r>
              <a:rPr lang="en" sz="3000">
                <a:latin typeface="Comfortaa"/>
                <a:ea typeface="Comfortaa"/>
                <a:cs typeface="Comfortaa"/>
                <a:sym typeface="Comfortaa"/>
              </a:rPr>
              <a:t>aes(): map variables in data to aesthetic properties of the geom, like x, y, color, size.</a:t>
            </a:r>
            <a:endParaRPr sz="3000">
              <a:latin typeface="Comfortaa"/>
              <a:ea typeface="Comfortaa"/>
              <a:cs typeface="Comfortaa"/>
              <a:sym typeface="Comfortaa"/>
            </a:endParaRPr>
          </a:p>
        </p:txBody>
      </p:sp>
      <p:sp>
        <p:nvSpPr>
          <p:cNvPr id="502" name="Google Shape;502;p87"/>
          <p:cNvSpPr txBox="1"/>
          <p:nvPr/>
        </p:nvSpPr>
        <p:spPr>
          <a:xfrm>
            <a:off x="333175" y="4399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3600" b="1">
                <a:solidFill>
                  <a:schemeClr val="dk1"/>
                </a:solidFill>
                <a:latin typeface="Comfortaa"/>
                <a:ea typeface="Comfortaa"/>
                <a:cs typeface="Comfortaa"/>
                <a:sym typeface="Comfortaa"/>
              </a:rPr>
              <a:t>ggplot2</a:t>
            </a:r>
            <a:endParaRPr b="1">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omfortaa"/>
              <a:ea typeface="Comfortaa"/>
              <a:cs typeface="Comfortaa"/>
              <a:sym typeface="Comfortaa"/>
            </a:endParaRPr>
          </a:p>
        </p:txBody>
      </p:sp>
    </p:spTree>
    <p:extLst>
      <p:ext uri="{BB962C8B-B14F-4D97-AF65-F5344CB8AC3E}">
        <p14:creationId xmlns:p14="http://schemas.microsoft.com/office/powerpoint/2010/main" val="3777497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8"/>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a:t>
            </a:r>
            <a:endParaRPr b="1"/>
          </a:p>
          <a:p>
            <a:pPr marL="0" marR="0" lvl="0" indent="0" algn="l" rtl="0">
              <a:lnSpc>
                <a:spcPct val="80000"/>
              </a:lnSpc>
              <a:spcBef>
                <a:spcPts val="0"/>
              </a:spcBef>
              <a:spcAft>
                <a:spcPts val="0"/>
              </a:spcAft>
              <a:buClr>
                <a:srgbClr val="000000"/>
              </a:buClr>
              <a:buSzPts val="1400"/>
              <a:buFont typeface="Arial"/>
              <a:buNone/>
            </a:pPr>
            <a:endParaRPr sz="1400" b="1" i="0" u="none" strike="noStrike" cap="none">
              <a:solidFill>
                <a:srgbClr val="000000"/>
              </a:solidFill>
            </a:endParaRPr>
          </a:p>
        </p:txBody>
      </p:sp>
      <p:sp>
        <p:nvSpPr>
          <p:cNvPr id="508" name="Google Shape;508;p88"/>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a:t>g</a:t>
            </a:r>
            <a:r>
              <a:rPr lang="en" sz="3000" i="0" u="none" strike="noStrike" cap="none">
                <a:solidFill>
                  <a:srgbClr val="000000"/>
                </a:solidFill>
              </a:rPr>
              <a:t>gplot(mtcars) + aes(x=wt, y=mpg) + geom_point(size=3, color = “blue”)</a:t>
            </a:r>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a:p>
            <a:pPr marL="203200" marR="0" lvl="0" indent="0" algn="l" rtl="0">
              <a:lnSpc>
                <a:spcPct val="100000"/>
              </a:lnSpc>
              <a:spcBef>
                <a:spcPts val="0"/>
              </a:spcBef>
              <a:spcAft>
                <a:spcPts val="0"/>
              </a:spcAft>
              <a:buClr>
                <a:schemeClr val="dk1"/>
              </a:buClr>
              <a:buSzPts val="1400"/>
              <a:buFont typeface="Arial"/>
              <a:buNone/>
            </a:pPr>
            <a:endParaRPr sz="1400" i="0" u="none" strike="noStrike" cap="none">
              <a:solidFill>
                <a:srgbClr val="000000"/>
              </a:solidFill>
            </a:endParaRPr>
          </a:p>
        </p:txBody>
      </p:sp>
      <p:pic>
        <p:nvPicPr>
          <p:cNvPr id="509" name="Google Shape;509;p88"/>
          <p:cNvPicPr preferRelativeResize="0"/>
          <p:nvPr/>
        </p:nvPicPr>
        <p:blipFill rotWithShape="1">
          <a:blip r:embed="rId3">
            <a:alphaModFix/>
          </a:blip>
          <a:srcRect t="-4500" b="1988"/>
          <a:stretch/>
        </p:blipFill>
        <p:spPr>
          <a:xfrm>
            <a:off x="1201100" y="2423850"/>
            <a:ext cx="5811799" cy="3934600"/>
          </a:xfrm>
          <a:prstGeom prst="rect">
            <a:avLst/>
          </a:prstGeom>
          <a:noFill/>
          <a:ln>
            <a:noFill/>
          </a:ln>
        </p:spPr>
      </p:pic>
    </p:spTree>
    <p:extLst>
      <p:ext uri="{BB962C8B-B14F-4D97-AF65-F5344CB8AC3E}">
        <p14:creationId xmlns:p14="http://schemas.microsoft.com/office/powerpoint/2010/main" val="4272067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9"/>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 (grouped data)</a:t>
            </a:r>
            <a:endParaRPr b="1"/>
          </a:p>
        </p:txBody>
      </p:sp>
      <p:sp>
        <p:nvSpPr>
          <p:cNvPr id="515" name="Google Shape;515;p89"/>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ggplot(mtcars) + aes(x=wt, y=mpg, </a:t>
            </a:r>
            <a:r>
              <a:rPr lang="en" sz="3000" b="1" i="0" u="none" strike="noStrike" cap="none">
                <a:solidFill>
                  <a:srgbClr val="000000"/>
                </a:solidFill>
              </a:rPr>
              <a:t>color = factor(cyl)</a:t>
            </a:r>
            <a:r>
              <a:rPr lang="en" sz="3000" i="0" u="none" strike="noStrike" cap="none">
                <a:solidFill>
                  <a:srgbClr val="000000"/>
                </a:solidFill>
              </a:rPr>
              <a:t> ) + geom_point(size=3) </a:t>
            </a:r>
            <a:endParaRPr/>
          </a:p>
          <a:p>
            <a:pPr marL="342900" marR="0" lvl="0" indent="-139700" algn="l" rtl="0">
              <a:lnSpc>
                <a:spcPct val="100000"/>
              </a:lnSpc>
              <a:spcBef>
                <a:spcPts val="0"/>
              </a:spcBef>
              <a:spcAft>
                <a:spcPts val="0"/>
              </a:spcAft>
              <a:buClr>
                <a:schemeClr val="dk1"/>
              </a:buClr>
              <a:buSzPts val="1400"/>
              <a:buFont typeface="Arial"/>
              <a:buNone/>
            </a:pPr>
            <a:endParaRPr sz="1400" i="0" u="none" strike="noStrike" cap="none">
              <a:solidFill>
                <a:srgbClr val="000000"/>
              </a:solidFill>
            </a:endParaRPr>
          </a:p>
        </p:txBody>
      </p:sp>
      <p:pic>
        <p:nvPicPr>
          <p:cNvPr id="516" name="Google Shape;516;p89"/>
          <p:cNvPicPr preferRelativeResize="0"/>
          <p:nvPr/>
        </p:nvPicPr>
        <p:blipFill rotWithShape="1">
          <a:blip r:embed="rId3">
            <a:alphaModFix/>
          </a:blip>
          <a:srcRect t="-9003"/>
          <a:stretch/>
        </p:blipFill>
        <p:spPr>
          <a:xfrm>
            <a:off x="1760625" y="2423850"/>
            <a:ext cx="5013150" cy="3608599"/>
          </a:xfrm>
          <a:prstGeom prst="rect">
            <a:avLst/>
          </a:prstGeom>
          <a:noFill/>
          <a:ln>
            <a:noFill/>
          </a:ln>
        </p:spPr>
      </p:pic>
    </p:spTree>
    <p:extLst>
      <p:ext uri="{BB962C8B-B14F-4D97-AF65-F5344CB8AC3E}">
        <p14:creationId xmlns:p14="http://schemas.microsoft.com/office/powerpoint/2010/main" val="4258040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533400" y="533400"/>
            <a:ext cx="84819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 (adding a trendline)</a:t>
            </a:r>
            <a:endParaRPr b="1"/>
          </a:p>
          <a:p>
            <a:pPr marL="0" marR="0" lvl="0" indent="0" algn="l" rtl="0">
              <a:lnSpc>
                <a:spcPct val="80000"/>
              </a:lnSpc>
              <a:spcBef>
                <a:spcPts val="0"/>
              </a:spcBef>
              <a:spcAft>
                <a:spcPts val="0"/>
              </a:spcAft>
              <a:buClr>
                <a:srgbClr val="000000"/>
              </a:buClr>
              <a:buSzPts val="1400"/>
              <a:buFont typeface="Arial"/>
              <a:buNone/>
            </a:pPr>
            <a:endParaRPr sz="1400" b="1" i="0" u="none" strike="noStrike" cap="none">
              <a:solidFill>
                <a:srgbClr val="000000"/>
              </a:solidFill>
            </a:endParaRPr>
          </a:p>
        </p:txBody>
      </p:sp>
      <p:sp>
        <p:nvSpPr>
          <p:cNvPr id="522" name="Google Shape;522;p90"/>
          <p:cNvSpPr txBox="1">
            <a:spLocks noGrp="1"/>
          </p:cNvSpPr>
          <p:nvPr>
            <p:ph type="body" idx="1"/>
          </p:nvPr>
        </p:nvSpPr>
        <p:spPr>
          <a:xfrm>
            <a:off x="395200" y="1175275"/>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ggplot(mtcars) + aes(x=wt, y=mpg) + </a:t>
            </a:r>
            <a:endParaRPr/>
          </a:p>
          <a:p>
            <a:pPr marL="203200" marR="0" lvl="0" indent="-6985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geom_point() + stat_smooth(</a:t>
            </a:r>
            <a:r>
              <a:rPr lang="en" sz="3000" b="1" i="0" u="none" strike="noStrike" cap="none">
                <a:solidFill>
                  <a:srgbClr val="000000"/>
                </a:solidFill>
              </a:rPr>
              <a:t>method = "lm"</a:t>
            </a:r>
            <a:r>
              <a:rPr lang="en" sz="3000" i="0" u="none" strike="noStrike" cap="none">
                <a:solidFill>
                  <a:srgbClr val="000000"/>
                </a:solidFill>
              </a:rPr>
              <a:t>)</a:t>
            </a:r>
            <a:endParaRPr/>
          </a:p>
          <a:p>
            <a:pPr marL="342900" marR="0" lvl="0" indent="-1397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3" name="Google Shape;523;p90"/>
          <p:cNvPicPr preferRelativeResize="0"/>
          <p:nvPr/>
        </p:nvPicPr>
        <p:blipFill rotWithShape="1">
          <a:blip r:embed="rId3">
            <a:alphaModFix/>
          </a:blip>
          <a:srcRect/>
          <a:stretch/>
        </p:blipFill>
        <p:spPr>
          <a:xfrm>
            <a:off x="1414400" y="2670699"/>
            <a:ext cx="5734001" cy="3786775"/>
          </a:xfrm>
          <a:prstGeom prst="rect">
            <a:avLst/>
          </a:prstGeom>
          <a:noFill/>
          <a:ln>
            <a:noFill/>
          </a:ln>
        </p:spPr>
      </p:pic>
    </p:spTree>
    <p:extLst>
      <p:ext uri="{BB962C8B-B14F-4D97-AF65-F5344CB8AC3E}">
        <p14:creationId xmlns:p14="http://schemas.microsoft.com/office/powerpoint/2010/main" val="4169853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1"/>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 (facetting: I)</a:t>
            </a:r>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91"/>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203200" marR="0" lvl="0" indent="-69850" algn="l" rtl="0">
              <a:lnSpc>
                <a:spcPct val="100000"/>
              </a:lnSpc>
              <a:spcBef>
                <a:spcPts val="0"/>
              </a:spcBef>
              <a:spcAft>
                <a:spcPts val="0"/>
              </a:spcAft>
              <a:buClr>
                <a:schemeClr val="dk1"/>
              </a:buClr>
              <a:buSzPts val="1100"/>
              <a:buFont typeface="Arial"/>
              <a:buNone/>
            </a:pPr>
            <a:r>
              <a:rPr lang="en" sz="2800" i="0" u="none" strike="noStrike" cap="none">
                <a:solidFill>
                  <a:srgbClr val="000000"/>
                </a:solidFill>
              </a:rPr>
              <a:t>ggplot(mtcars) + aes(x=wt, y=mpg) + </a:t>
            </a:r>
            <a:endParaRPr sz="2800"/>
          </a:p>
          <a:p>
            <a:pPr marL="342900" marR="0" lvl="0" indent="-139700" algn="l" rtl="0">
              <a:lnSpc>
                <a:spcPct val="100000"/>
              </a:lnSpc>
              <a:spcBef>
                <a:spcPts val="0"/>
              </a:spcBef>
              <a:spcAft>
                <a:spcPts val="0"/>
              </a:spcAft>
              <a:buClr>
                <a:schemeClr val="dk1"/>
              </a:buClr>
              <a:buSzPts val="1100"/>
              <a:buFont typeface="Arial"/>
              <a:buNone/>
            </a:pPr>
            <a:r>
              <a:rPr lang="en" sz="2800" i="0" u="none" strike="noStrike" cap="none">
                <a:solidFill>
                  <a:srgbClr val="000000"/>
                </a:solidFill>
              </a:rPr>
              <a:t>  geom_point() + </a:t>
            </a:r>
            <a:r>
              <a:rPr lang="en" sz="2800" b="1" i="0" u="none" strike="noStrike" cap="none">
                <a:solidFill>
                  <a:srgbClr val="000000"/>
                </a:solidFill>
              </a:rPr>
              <a:t>facet_grid( am  ~ . )</a:t>
            </a:r>
            <a:endParaRPr sz="2800" b="1"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endParaRPr sz="2800"/>
          </a:p>
          <a:p>
            <a:pPr marL="342900" marR="0" lvl="0" indent="-1397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0" name="Google Shape;530;p91"/>
          <p:cNvPicPr preferRelativeResize="0"/>
          <p:nvPr/>
        </p:nvPicPr>
        <p:blipFill rotWithShape="1">
          <a:blip r:embed="rId3">
            <a:alphaModFix/>
          </a:blip>
          <a:srcRect/>
          <a:stretch/>
        </p:blipFill>
        <p:spPr>
          <a:xfrm>
            <a:off x="811338" y="2615850"/>
            <a:ext cx="6911724" cy="3708750"/>
          </a:xfrm>
          <a:prstGeom prst="rect">
            <a:avLst/>
          </a:prstGeom>
          <a:noFill/>
          <a:ln>
            <a:noFill/>
          </a:ln>
        </p:spPr>
      </p:pic>
    </p:spTree>
    <p:extLst>
      <p:ext uri="{BB962C8B-B14F-4D97-AF65-F5344CB8AC3E}">
        <p14:creationId xmlns:p14="http://schemas.microsoft.com/office/powerpoint/2010/main" val="17354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92"/>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 (facetting: II)</a:t>
            </a:r>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92"/>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ggplot(mtcars) + aes(x=wt, y=mpg) + </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geom_point() + facet_grid( </a:t>
            </a:r>
            <a:r>
              <a:rPr lang="en" sz="3000" b="1" i="0" u="none" strike="noStrike" cap="none">
                <a:solidFill>
                  <a:srgbClr val="000000"/>
                </a:solidFill>
              </a:rPr>
              <a:t>am ~ cyl</a:t>
            </a:r>
            <a:r>
              <a:rPr lang="en" sz="3000" i="0" u="none" strike="noStrike" cap="none">
                <a:solidFill>
                  <a:srgbClr val="000000"/>
                </a:solidFill>
              </a:rPr>
              <a:t>)</a:t>
            </a:r>
            <a:endParaRPr/>
          </a:p>
          <a:p>
            <a:pPr marL="342900" marR="0" lvl="0" indent="-1397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7" name="Google Shape;537;p92"/>
          <p:cNvPicPr preferRelativeResize="0"/>
          <p:nvPr/>
        </p:nvPicPr>
        <p:blipFill rotWithShape="1">
          <a:blip r:embed="rId3">
            <a:alphaModFix/>
          </a:blip>
          <a:srcRect/>
          <a:stretch/>
        </p:blipFill>
        <p:spPr>
          <a:xfrm>
            <a:off x="1215800" y="2463900"/>
            <a:ext cx="5846000" cy="3860699"/>
          </a:xfrm>
          <a:prstGeom prst="rect">
            <a:avLst/>
          </a:prstGeom>
          <a:noFill/>
          <a:ln>
            <a:noFill/>
          </a:ln>
        </p:spPr>
      </p:pic>
    </p:spTree>
    <p:extLst>
      <p:ext uri="{BB962C8B-B14F-4D97-AF65-F5344CB8AC3E}">
        <p14:creationId xmlns:p14="http://schemas.microsoft.com/office/powerpoint/2010/main" val="702555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3"/>
          <p:cNvSpPr txBox="1">
            <a:spLocks noGrp="1"/>
          </p:cNvSpPr>
          <p:nvPr>
            <p:ph type="title"/>
          </p:nvPr>
        </p:nvSpPr>
        <p:spPr>
          <a:xfrm>
            <a:off x="457200" y="240425"/>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Scatter Plot (face</a:t>
            </a:r>
            <a:r>
              <a:rPr lang="en" sz="3600" b="1">
                <a:solidFill>
                  <a:schemeClr val="dk1"/>
                </a:solidFill>
              </a:rPr>
              <a:t>t</a:t>
            </a:r>
            <a:r>
              <a:rPr lang="en" sz="3600" b="1" i="0" u="none" strike="noStrike" cap="none">
                <a:solidFill>
                  <a:schemeClr val="dk1"/>
                </a:solidFill>
              </a:rPr>
              <a:t>ting: III)</a:t>
            </a:r>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93"/>
          <p:cNvSpPr txBox="1">
            <a:spLocks noGrp="1"/>
          </p:cNvSpPr>
          <p:nvPr>
            <p:ph type="body" idx="1"/>
          </p:nvPr>
        </p:nvSpPr>
        <p:spPr>
          <a:xfrm>
            <a:off x="381000" y="914400"/>
            <a:ext cx="86412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a:t>data&lt;-gather(mtcars, variable, value, c(wt, hp, qsec, drat), factor_key=TRUE)</a:t>
            </a:r>
            <a:endParaRPr sz="2400"/>
          </a:p>
          <a:p>
            <a:pPr marL="0" marR="0" lvl="0" indent="0" algn="l" rtl="0">
              <a:lnSpc>
                <a:spcPct val="100000"/>
              </a:lnSpc>
              <a:spcBef>
                <a:spcPts val="0"/>
              </a:spcBef>
              <a:spcAft>
                <a:spcPts val="0"/>
              </a:spcAft>
              <a:buClr>
                <a:schemeClr val="dk1"/>
              </a:buClr>
              <a:buSzPts val="1100"/>
              <a:buFont typeface="Arial"/>
              <a:buNone/>
            </a:pPr>
            <a:r>
              <a:rPr lang="en" sz="2400" i="0" u="none" strike="noStrike" cap="none">
                <a:solidFill>
                  <a:srgbClr val="000000"/>
                </a:solidFill>
              </a:rPr>
              <a:t>ggplot(</a:t>
            </a:r>
            <a:r>
              <a:rPr lang="en" sz="2400"/>
              <a:t>data</a:t>
            </a:r>
            <a:r>
              <a:rPr lang="en" sz="2400" i="0" u="none" strike="noStrike" cap="none">
                <a:solidFill>
                  <a:srgbClr val="000000"/>
                </a:solidFill>
              </a:rPr>
              <a:t>) + aes(x=value, y = mpg, color=variable) + geom_point() + </a:t>
            </a:r>
            <a:r>
              <a:rPr lang="en" sz="2400" b="1" i="0" u="none" strike="noStrike" cap="none">
                <a:solidFill>
                  <a:srgbClr val="000000"/>
                </a:solidFill>
              </a:rPr>
              <a:t>facet_wrap( ~variable, scales = "free", ncol = 2)</a:t>
            </a:r>
            <a:endParaRPr sz="2400" b="1"/>
          </a:p>
          <a:p>
            <a:pPr marL="342900" marR="0" lvl="0" indent="-139700" algn="l" rtl="0">
              <a:lnSpc>
                <a:spcPct val="100000"/>
              </a:lnSpc>
              <a:spcBef>
                <a:spcPts val="0"/>
              </a:spcBef>
              <a:spcAft>
                <a:spcPts val="0"/>
              </a:spcAft>
              <a:buClr>
                <a:schemeClr val="dk1"/>
              </a:buClr>
              <a:buSzPts val="3000"/>
              <a:buFont typeface="Arial"/>
              <a:buNone/>
            </a:pPr>
            <a:endParaRPr sz="3000" b="0" i="0" u="none" strike="noStrike" cap="none">
              <a:solidFill>
                <a:srgbClr val="000000"/>
              </a:solidFill>
              <a:latin typeface="Arial"/>
              <a:ea typeface="Arial"/>
              <a:cs typeface="Arial"/>
              <a:sym typeface="Arial"/>
            </a:endParaRPr>
          </a:p>
        </p:txBody>
      </p:sp>
      <p:pic>
        <p:nvPicPr>
          <p:cNvPr id="544" name="Google Shape;544;p93"/>
          <p:cNvPicPr preferRelativeResize="0"/>
          <p:nvPr/>
        </p:nvPicPr>
        <p:blipFill rotWithShape="1">
          <a:blip r:embed="rId3">
            <a:alphaModFix/>
          </a:blip>
          <a:srcRect/>
          <a:stretch/>
        </p:blipFill>
        <p:spPr>
          <a:xfrm>
            <a:off x="2139675" y="2626674"/>
            <a:ext cx="5570451" cy="3678725"/>
          </a:xfrm>
          <a:prstGeom prst="rect">
            <a:avLst/>
          </a:prstGeom>
          <a:noFill/>
          <a:ln>
            <a:noFill/>
          </a:ln>
        </p:spPr>
      </p:pic>
    </p:spTree>
    <p:extLst>
      <p:ext uri="{BB962C8B-B14F-4D97-AF65-F5344CB8AC3E}">
        <p14:creationId xmlns:p14="http://schemas.microsoft.com/office/powerpoint/2010/main" val="3270974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3600"/>
              <a:buFont typeface="Arial"/>
              <a:buNone/>
            </a:pPr>
            <a:r>
              <a:rPr lang="en" sz="3600" b="1" i="0" u="none" strike="noStrike" cap="none">
                <a:solidFill>
                  <a:srgbClr val="000000"/>
                </a:solidFill>
              </a:rPr>
              <a:t>Bar Plot</a:t>
            </a:r>
            <a:endParaRPr/>
          </a:p>
        </p:txBody>
      </p:sp>
      <p:sp>
        <p:nvSpPr>
          <p:cNvPr id="550" name="Google Shape;550;p94"/>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203200" marR="0" lvl="0" indent="-6985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ggplot(mtcars, aes(x = factor(cyl))) + geom_bar(f</a:t>
            </a:r>
            <a:r>
              <a:rPr lang="en" sz="3000"/>
              <a:t>ill=</a:t>
            </a:r>
            <a:r>
              <a:rPr lang="en" sz="3000">
                <a:solidFill>
                  <a:schemeClr val="dk1"/>
                </a:solidFill>
              </a:rPr>
              <a:t>"red",color="black"</a:t>
            </a:r>
            <a:r>
              <a:rPr lang="en" sz="3000" i="0" u="none" strike="noStrike" cap="none">
                <a:solidFill>
                  <a:srgbClr val="000000"/>
                </a:solidFill>
              </a:rPr>
              <a:t>)</a:t>
            </a:r>
            <a:r>
              <a:rPr lang="en" sz="3000" i="0" u="none" strike="noStrike" cap="none">
                <a:solidFill>
                  <a:srgbClr val="000000"/>
                </a:solidFill>
                <a:latin typeface="Arial"/>
                <a:ea typeface="Arial"/>
                <a:cs typeface="Arial"/>
                <a:sym typeface="Arial"/>
              </a:rPr>
              <a:t> </a:t>
            </a:r>
            <a:endParaRPr sz="3000"/>
          </a:p>
          <a:p>
            <a:pPr marL="342900" marR="0" lvl="0" indent="-139700" algn="l" rtl="0">
              <a:lnSpc>
                <a:spcPct val="100000"/>
              </a:lnSpc>
              <a:spcBef>
                <a:spcPts val="0"/>
              </a:spcBef>
              <a:spcAft>
                <a:spcPts val="0"/>
              </a:spcAft>
              <a:buClr>
                <a:schemeClr val="dk1"/>
              </a:buClr>
              <a:buSzPts val="3000"/>
              <a:buFont typeface="Arial"/>
              <a:buNone/>
            </a:pPr>
            <a:r>
              <a:rPr lang="en" sz="3000" b="0" i="0" u="none" strike="noStrike" cap="none">
                <a:solidFill>
                  <a:srgbClr val="000000"/>
                </a:solidFill>
                <a:latin typeface="Arial"/>
                <a:ea typeface="Arial"/>
                <a:cs typeface="Arial"/>
                <a:sym typeface="Arial"/>
              </a:rPr>
              <a:t> </a:t>
            </a:r>
            <a:endParaRPr/>
          </a:p>
        </p:txBody>
      </p:sp>
      <p:pic>
        <p:nvPicPr>
          <p:cNvPr id="551" name="Google Shape;551;p94"/>
          <p:cNvPicPr preferRelativeResize="0"/>
          <p:nvPr/>
        </p:nvPicPr>
        <p:blipFill rotWithShape="1">
          <a:blip r:embed="rId3">
            <a:alphaModFix/>
          </a:blip>
          <a:srcRect/>
          <a:stretch/>
        </p:blipFill>
        <p:spPr>
          <a:xfrm>
            <a:off x="1083725" y="2467174"/>
            <a:ext cx="5944501" cy="3541275"/>
          </a:xfrm>
          <a:prstGeom prst="rect">
            <a:avLst/>
          </a:prstGeom>
          <a:noFill/>
          <a:ln>
            <a:noFill/>
          </a:ln>
        </p:spPr>
      </p:pic>
    </p:spTree>
    <p:extLst>
      <p:ext uri="{BB962C8B-B14F-4D97-AF65-F5344CB8AC3E}">
        <p14:creationId xmlns:p14="http://schemas.microsoft.com/office/powerpoint/2010/main" val="3603201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5"/>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Multiple Bar Plot </a:t>
            </a:r>
            <a:endParaRPr b="1"/>
          </a:p>
        </p:txBody>
      </p:sp>
      <p:sp>
        <p:nvSpPr>
          <p:cNvPr id="557" name="Google Shape;557;p95"/>
          <p:cNvSpPr txBox="1">
            <a:spLocks noGrp="1"/>
          </p:cNvSpPr>
          <p:nvPr>
            <p:ph type="body" idx="1"/>
          </p:nvPr>
        </p:nvSpPr>
        <p:spPr>
          <a:xfrm>
            <a:off x="381000" y="1219200"/>
            <a:ext cx="8090100" cy="539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a:t>data&lt;-gather(airquality, variable, value, </a:t>
            </a:r>
            <a:endParaRPr sz="2400"/>
          </a:p>
          <a:p>
            <a:pPr marL="0" marR="0" lvl="0" indent="0" algn="l" rtl="0">
              <a:lnSpc>
                <a:spcPct val="100000"/>
              </a:lnSpc>
              <a:spcBef>
                <a:spcPts val="0"/>
              </a:spcBef>
              <a:spcAft>
                <a:spcPts val="0"/>
              </a:spcAft>
              <a:buClr>
                <a:schemeClr val="dk1"/>
              </a:buClr>
              <a:buSzPts val="1100"/>
              <a:buFont typeface="Arial"/>
              <a:buNone/>
            </a:pPr>
            <a:r>
              <a:rPr lang="en" sz="2400"/>
              <a:t>             c(Ozone,Temp), factor_key=TRUE)</a:t>
            </a:r>
            <a:endParaRPr sz="2400"/>
          </a:p>
          <a:p>
            <a:pPr marL="0" marR="0" lvl="0" indent="0" algn="l" rtl="0">
              <a:lnSpc>
                <a:spcPct val="100000"/>
              </a:lnSpc>
              <a:spcBef>
                <a:spcPts val="0"/>
              </a:spcBef>
              <a:spcAft>
                <a:spcPts val="0"/>
              </a:spcAft>
              <a:buClr>
                <a:schemeClr val="dk1"/>
              </a:buClr>
              <a:buSzPts val="1100"/>
              <a:buFont typeface="Arial"/>
              <a:buNone/>
            </a:pPr>
            <a:r>
              <a:rPr lang="en" sz="2400"/>
              <a:t>ggplot(data,aes(x=factor(Month),y=value,fill=factor(Month)))+geom_bar(stat = "summary", fun.y = "mean")+facet_grid(~variable)</a:t>
            </a:r>
            <a:endParaRPr sz="2400"/>
          </a:p>
          <a:p>
            <a:pPr marL="0" marR="0" lvl="0" indent="0" algn="l" rtl="0">
              <a:lnSpc>
                <a:spcPct val="100000"/>
              </a:lnSpc>
              <a:spcBef>
                <a:spcPts val="0"/>
              </a:spcBef>
              <a:spcAft>
                <a:spcPts val="0"/>
              </a:spcAft>
              <a:buClr>
                <a:schemeClr val="dk1"/>
              </a:buClr>
              <a:buSzPts val="3000"/>
              <a:buFont typeface="Arial"/>
              <a:buNone/>
            </a:pPr>
            <a:endParaRPr sz="3000"/>
          </a:p>
        </p:txBody>
      </p:sp>
      <p:pic>
        <p:nvPicPr>
          <p:cNvPr id="558" name="Google Shape;558;p95"/>
          <p:cNvPicPr preferRelativeResize="0"/>
          <p:nvPr/>
        </p:nvPicPr>
        <p:blipFill rotWithShape="1">
          <a:blip r:embed="rId3">
            <a:alphaModFix/>
          </a:blip>
          <a:srcRect/>
          <a:stretch/>
        </p:blipFill>
        <p:spPr>
          <a:xfrm>
            <a:off x="3434800" y="3164250"/>
            <a:ext cx="5593151" cy="3693750"/>
          </a:xfrm>
          <a:prstGeom prst="rect">
            <a:avLst/>
          </a:prstGeom>
          <a:noFill/>
          <a:ln>
            <a:noFill/>
          </a:ln>
        </p:spPr>
      </p:pic>
    </p:spTree>
    <p:extLst>
      <p:ext uri="{BB962C8B-B14F-4D97-AF65-F5344CB8AC3E}">
        <p14:creationId xmlns:p14="http://schemas.microsoft.com/office/powerpoint/2010/main" val="165193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3600"/>
              <a:buFont typeface="Arial Black"/>
              <a:buNone/>
            </a:pPr>
            <a:r>
              <a:rPr lang="en" sz="3600" b="1" i="0" u="none" strike="noStrike" cap="none">
                <a:solidFill>
                  <a:schemeClr val="dk1"/>
                </a:solidFill>
                <a:latin typeface="Comfortaa"/>
                <a:ea typeface="Comfortaa"/>
                <a:cs typeface="Comfortaa"/>
                <a:sym typeface="Comfortaa"/>
              </a:rPr>
              <a:t>Prerequisite</a:t>
            </a:r>
            <a:endParaRPr b="1">
              <a:latin typeface="Comfortaa"/>
              <a:ea typeface="Comfortaa"/>
              <a:cs typeface="Comfortaa"/>
              <a:sym typeface="Comfortaa"/>
            </a:endParaRPr>
          </a:p>
        </p:txBody>
      </p:sp>
      <p:sp>
        <p:nvSpPr>
          <p:cNvPr id="238" name="Google Shape;238;p42"/>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latin typeface="Comfortaa"/>
                <a:ea typeface="Comfortaa"/>
                <a:cs typeface="Comfortaa"/>
                <a:sym typeface="Comfortaa"/>
              </a:rPr>
              <a:t>Basic knowledge of R is assumed</a:t>
            </a:r>
            <a:endParaRPr>
              <a:latin typeface="Comfortaa"/>
              <a:ea typeface="Comfortaa"/>
              <a:cs typeface="Comfortaa"/>
              <a:sym typeface="Comfortaa"/>
            </a:endParaRPr>
          </a:p>
        </p:txBody>
      </p:sp>
    </p:spTree>
    <p:extLst>
      <p:ext uri="{BB962C8B-B14F-4D97-AF65-F5344CB8AC3E}">
        <p14:creationId xmlns:p14="http://schemas.microsoft.com/office/powerpoint/2010/main" val="1540073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96"/>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Histogram</a:t>
            </a:r>
            <a:endParaRPr b="1"/>
          </a:p>
        </p:txBody>
      </p:sp>
      <p:sp>
        <p:nvSpPr>
          <p:cNvPr id="564" name="Google Shape;564;p96"/>
          <p:cNvSpPr txBox="1">
            <a:spLocks noGrp="1"/>
          </p:cNvSpPr>
          <p:nvPr>
            <p:ph type="body" idx="1"/>
          </p:nvPr>
        </p:nvSpPr>
        <p:spPr>
          <a:xfrm>
            <a:off x="381000" y="1295400"/>
            <a:ext cx="80667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ggplot(mtcars, aes(x = mpg)) + geom_histogram(binwidth = 3, f</a:t>
            </a:r>
            <a:r>
              <a:rPr lang="en" sz="3000">
                <a:solidFill>
                  <a:schemeClr val="dk1"/>
                </a:solidFill>
              </a:rPr>
              <a:t>ill="blue",color="black"</a:t>
            </a:r>
            <a:r>
              <a:rPr lang="en" sz="3000" i="0" u="none" strike="noStrike" cap="none">
                <a:solidFill>
                  <a:srgbClr val="000000"/>
                </a:solidFill>
              </a:rPr>
              <a:t>)</a:t>
            </a:r>
            <a:endParaRPr/>
          </a:p>
        </p:txBody>
      </p:sp>
      <p:pic>
        <p:nvPicPr>
          <p:cNvPr id="565" name="Google Shape;565;p96"/>
          <p:cNvPicPr preferRelativeResize="0"/>
          <p:nvPr/>
        </p:nvPicPr>
        <p:blipFill rotWithShape="1">
          <a:blip r:embed="rId3">
            <a:alphaModFix/>
          </a:blip>
          <a:srcRect/>
          <a:stretch/>
        </p:blipFill>
        <p:spPr>
          <a:xfrm>
            <a:off x="1191073" y="2795025"/>
            <a:ext cx="6152249" cy="4062975"/>
          </a:xfrm>
          <a:prstGeom prst="rect">
            <a:avLst/>
          </a:prstGeom>
          <a:noFill/>
          <a:ln>
            <a:noFill/>
          </a:ln>
        </p:spPr>
      </p:pic>
    </p:spTree>
    <p:extLst>
      <p:ext uri="{BB962C8B-B14F-4D97-AF65-F5344CB8AC3E}">
        <p14:creationId xmlns:p14="http://schemas.microsoft.com/office/powerpoint/2010/main" val="3394469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7"/>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Boxplot</a:t>
            </a:r>
            <a:endParaRPr b="1"/>
          </a:p>
        </p:txBody>
      </p:sp>
      <p:sp>
        <p:nvSpPr>
          <p:cNvPr id="571" name="Google Shape;571;p97"/>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203200" marR="0" lvl="0" indent="0" algn="l" rtl="0">
              <a:lnSpc>
                <a:spcPct val="100000"/>
              </a:lnSpc>
              <a:spcBef>
                <a:spcPts val="0"/>
              </a:spcBef>
              <a:spcAft>
                <a:spcPts val="0"/>
              </a:spcAft>
              <a:buClr>
                <a:schemeClr val="dk1"/>
              </a:buClr>
              <a:buSzPts val="3000"/>
              <a:buFont typeface="Arial"/>
              <a:buNone/>
            </a:pPr>
            <a:r>
              <a:rPr lang="en" sz="3000" i="0" u="none" strike="noStrike" cap="none">
                <a:solidFill>
                  <a:srgbClr val="000000"/>
                </a:solidFill>
              </a:rPr>
              <a:t>ggplot(mtcars, aes(x = factor(cyl), y = mpg)) + geom_boxplot(f</a:t>
            </a:r>
            <a:r>
              <a:rPr lang="en" sz="3000">
                <a:solidFill>
                  <a:schemeClr val="dk1"/>
                </a:solidFill>
              </a:rPr>
              <a:t>ill="green"</a:t>
            </a:r>
            <a:r>
              <a:rPr lang="en" sz="3000" i="0" u="none" strike="noStrike" cap="none">
                <a:solidFill>
                  <a:srgbClr val="000000"/>
                </a:solidFill>
              </a:rPr>
              <a:t>)</a:t>
            </a:r>
            <a:endParaRPr/>
          </a:p>
          <a:p>
            <a:pPr marL="342900" marR="0" lvl="0" indent="-139700" algn="l" rtl="0">
              <a:lnSpc>
                <a:spcPct val="100000"/>
              </a:lnSpc>
              <a:spcBef>
                <a:spcPts val="0"/>
              </a:spcBef>
              <a:spcAft>
                <a:spcPts val="0"/>
              </a:spcAft>
              <a:buClr>
                <a:schemeClr val="dk1"/>
              </a:buClr>
              <a:buSzPts val="1400"/>
              <a:buFont typeface="Arial"/>
              <a:buNone/>
            </a:pPr>
            <a:endParaRPr sz="1400" i="0" u="none" strike="noStrike" cap="none">
              <a:solidFill>
                <a:srgbClr val="000000"/>
              </a:solidFill>
            </a:endParaRPr>
          </a:p>
        </p:txBody>
      </p:sp>
      <p:pic>
        <p:nvPicPr>
          <p:cNvPr id="572" name="Google Shape;572;p97"/>
          <p:cNvPicPr preferRelativeResize="0"/>
          <p:nvPr/>
        </p:nvPicPr>
        <p:blipFill rotWithShape="1">
          <a:blip r:embed="rId3">
            <a:alphaModFix/>
          </a:blip>
          <a:srcRect/>
          <a:stretch/>
        </p:blipFill>
        <p:spPr>
          <a:xfrm>
            <a:off x="1315400" y="2566625"/>
            <a:ext cx="5784050" cy="3948999"/>
          </a:xfrm>
          <a:prstGeom prst="rect">
            <a:avLst/>
          </a:prstGeom>
          <a:noFill/>
          <a:ln>
            <a:noFill/>
          </a:ln>
        </p:spPr>
      </p:pic>
    </p:spTree>
    <p:extLst>
      <p:ext uri="{BB962C8B-B14F-4D97-AF65-F5344CB8AC3E}">
        <p14:creationId xmlns:p14="http://schemas.microsoft.com/office/powerpoint/2010/main" val="2961047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8"/>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Save the plot</a:t>
            </a:r>
            <a:endParaRPr b="1"/>
          </a:p>
        </p:txBody>
      </p:sp>
      <p:sp>
        <p:nvSpPr>
          <p:cNvPr id="578" name="Google Shape;578;p98"/>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t>#save the last plot to file</a:t>
            </a:r>
            <a:endParaRPr sz="3000"/>
          </a:p>
          <a:p>
            <a:pPr marL="0" marR="0" lvl="0" indent="0" algn="l" rtl="0">
              <a:lnSpc>
                <a:spcPct val="100000"/>
              </a:lnSpc>
              <a:spcBef>
                <a:spcPts val="0"/>
              </a:spcBef>
              <a:spcAft>
                <a:spcPts val="0"/>
              </a:spcAft>
              <a:buNone/>
            </a:pPr>
            <a:r>
              <a:rPr lang="en" sz="3000"/>
              <a:t>ggsave(</a:t>
            </a:r>
            <a:r>
              <a:rPr lang="en" sz="3000">
                <a:solidFill>
                  <a:schemeClr val="dk1"/>
                </a:solidFill>
              </a:rPr>
              <a:t>"plotname.png",</a:t>
            </a:r>
            <a:r>
              <a:rPr lang="en" sz="3000"/>
              <a:t> width=5, height=5)</a:t>
            </a:r>
            <a:endParaRPr sz="3000"/>
          </a:p>
        </p:txBody>
      </p:sp>
    </p:spTree>
    <p:extLst>
      <p:ext uri="{BB962C8B-B14F-4D97-AF65-F5344CB8AC3E}">
        <p14:creationId xmlns:p14="http://schemas.microsoft.com/office/powerpoint/2010/main" val="17651780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9"/>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Challenge</a:t>
            </a:r>
            <a:endParaRPr b="1"/>
          </a:p>
        </p:txBody>
      </p:sp>
      <p:sp>
        <p:nvSpPr>
          <p:cNvPr id="584" name="Google Shape;584;p99"/>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a:t>Use the airquality dataset</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457200" marR="0" lvl="0" indent="-419100" algn="l" rtl="0">
              <a:lnSpc>
                <a:spcPct val="100000"/>
              </a:lnSpc>
              <a:spcBef>
                <a:spcPts val="0"/>
              </a:spcBef>
              <a:spcAft>
                <a:spcPts val="0"/>
              </a:spcAft>
              <a:buSzPts val="3000"/>
              <a:buAutoNum type="arabicParenR"/>
            </a:pPr>
            <a:r>
              <a:rPr lang="en" sz="3000"/>
              <a:t>Plot Ozone vs Day</a:t>
            </a:r>
            <a:endParaRPr sz="3000"/>
          </a:p>
          <a:p>
            <a:pPr marL="457200" marR="0" lvl="0" indent="-419100" algn="l" rtl="0">
              <a:lnSpc>
                <a:spcPct val="100000"/>
              </a:lnSpc>
              <a:spcBef>
                <a:spcPts val="0"/>
              </a:spcBef>
              <a:spcAft>
                <a:spcPts val="0"/>
              </a:spcAft>
              <a:buSzPts val="3000"/>
              <a:buAutoNum type="arabicParenR"/>
            </a:pPr>
            <a:r>
              <a:rPr lang="en" sz="3000"/>
              <a:t>Use different colors for different months</a:t>
            </a:r>
            <a:endParaRPr sz="3000"/>
          </a:p>
          <a:p>
            <a:pPr marL="457200" marR="0" lvl="0" indent="-419100" algn="l" rtl="0">
              <a:lnSpc>
                <a:spcPct val="100000"/>
              </a:lnSpc>
              <a:spcBef>
                <a:spcPts val="0"/>
              </a:spcBef>
              <a:spcAft>
                <a:spcPts val="0"/>
              </a:spcAft>
              <a:buSzPts val="3000"/>
              <a:buAutoNum type="arabicParenR"/>
            </a:pPr>
            <a:r>
              <a:rPr lang="en" sz="3000"/>
              <a:t>Use different panels for different months</a:t>
            </a:r>
            <a:endParaRPr sz="3000"/>
          </a:p>
          <a:p>
            <a:pPr marL="457200" marR="0" lvl="0" indent="-419100" algn="l" rtl="0">
              <a:lnSpc>
                <a:spcPct val="100000"/>
              </a:lnSpc>
              <a:spcBef>
                <a:spcPts val="0"/>
              </a:spcBef>
              <a:spcAft>
                <a:spcPts val="0"/>
              </a:spcAft>
              <a:buSzPts val="3000"/>
              <a:buAutoNum type="arabicParenR"/>
            </a:pPr>
            <a:r>
              <a:rPr lang="en" sz="3000"/>
              <a:t>Save the plot</a:t>
            </a:r>
            <a:endParaRPr sz="3000"/>
          </a:p>
        </p:txBody>
      </p:sp>
    </p:spTree>
    <p:extLst>
      <p:ext uri="{BB962C8B-B14F-4D97-AF65-F5344CB8AC3E}">
        <p14:creationId xmlns:p14="http://schemas.microsoft.com/office/powerpoint/2010/main" val="4188256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0"/>
          <p:cNvSpPr txBox="1">
            <a:spLocks noGrp="1"/>
          </p:cNvSpPr>
          <p:nvPr>
            <p:ph type="body" idx="4294967295"/>
          </p:nvPr>
        </p:nvSpPr>
        <p:spPr>
          <a:xfrm>
            <a:off x="0" y="2261725"/>
            <a:ext cx="8161200" cy="31116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a:t>
            </a:r>
            <a:r>
              <a:rPr lang="en" sz="6000" b="1"/>
              <a:t>7</a:t>
            </a:r>
            <a:endParaRPr b="1"/>
          </a:p>
          <a:p>
            <a:pPr marL="342900" marR="0" lvl="0" indent="-139700" algn="ctr" rtl="0">
              <a:lnSpc>
                <a:spcPct val="100000"/>
              </a:lnSpc>
              <a:spcBef>
                <a:spcPts val="0"/>
              </a:spcBef>
              <a:spcAft>
                <a:spcPts val="0"/>
              </a:spcAft>
              <a:buClr>
                <a:schemeClr val="dk1"/>
              </a:buClr>
              <a:buSzPts val="6000"/>
              <a:buFont typeface="Arial"/>
              <a:buNone/>
            </a:pPr>
            <a:r>
              <a:rPr lang="en" sz="6000" b="1"/>
              <a:t>Tidying models with broom</a:t>
            </a:r>
            <a:endParaRPr sz="6000" b="1"/>
          </a:p>
        </p:txBody>
      </p:sp>
    </p:spTree>
    <p:extLst>
      <p:ext uri="{BB962C8B-B14F-4D97-AF65-F5344CB8AC3E}">
        <p14:creationId xmlns:p14="http://schemas.microsoft.com/office/powerpoint/2010/main" val="1360357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1"/>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Intro to broom package</a:t>
            </a:r>
            <a:endParaRPr b="1"/>
          </a:p>
        </p:txBody>
      </p:sp>
      <p:sp>
        <p:nvSpPr>
          <p:cNvPr id="595" name="Google Shape;595;p101"/>
          <p:cNvSpPr txBox="1">
            <a:spLocks noGrp="1"/>
          </p:cNvSpPr>
          <p:nvPr>
            <p:ph type="body" idx="1"/>
          </p:nvPr>
        </p:nvSpPr>
        <p:spPr>
          <a:xfrm>
            <a:off x="381000" y="1295400"/>
            <a:ext cx="7772400" cy="54567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2400"/>
              <a:t>Converts models created in R into data frames and tidy format for easy manipulation with dplyr and plotting with ggplot2.</a:t>
            </a:r>
            <a:endParaRPr sz="2400"/>
          </a:p>
          <a:p>
            <a:pPr marL="342900" marR="0" lvl="0" indent="-139700" algn="l" rtl="0">
              <a:lnSpc>
                <a:spcPct val="100000"/>
              </a:lnSpc>
              <a:spcBef>
                <a:spcPts val="0"/>
              </a:spcBef>
              <a:spcAft>
                <a:spcPts val="0"/>
              </a:spcAft>
              <a:buClr>
                <a:schemeClr val="dk1"/>
              </a:buClr>
              <a:buSzPts val="1100"/>
              <a:buFont typeface="Arial"/>
              <a:buNone/>
            </a:pPr>
            <a:endParaRPr sz="2400"/>
          </a:p>
          <a:p>
            <a:pPr marL="342900" marR="0" lvl="0" indent="-139700" algn="l" rtl="0">
              <a:lnSpc>
                <a:spcPct val="100000"/>
              </a:lnSpc>
              <a:spcBef>
                <a:spcPts val="0"/>
              </a:spcBef>
              <a:spcAft>
                <a:spcPts val="0"/>
              </a:spcAft>
              <a:buClr>
                <a:schemeClr val="dk1"/>
              </a:buClr>
              <a:buSzPts val="1100"/>
              <a:buFont typeface="Arial"/>
              <a:buNone/>
            </a:pPr>
            <a:r>
              <a:rPr lang="en" sz="2400"/>
              <a:t>Summarizes key information about statistical objects in tidy tibbles. This makes it easy to report results, create plots and consistently work with large numbers of models at once. </a:t>
            </a:r>
            <a:endParaRPr sz="2400"/>
          </a:p>
          <a:p>
            <a:pPr marL="342900" marR="0" lvl="0" indent="-139700" algn="l" rtl="0">
              <a:lnSpc>
                <a:spcPct val="100000"/>
              </a:lnSpc>
              <a:spcBef>
                <a:spcPts val="0"/>
              </a:spcBef>
              <a:spcAft>
                <a:spcPts val="0"/>
              </a:spcAft>
              <a:buClr>
                <a:schemeClr val="dk1"/>
              </a:buClr>
              <a:buSzPts val="1100"/>
              <a:buFont typeface="Arial"/>
              <a:buNone/>
            </a:pPr>
            <a:endParaRPr/>
          </a:p>
          <a:p>
            <a:pPr marL="342900" marR="0" lvl="0" indent="-139700" algn="l" rtl="0">
              <a:lnSpc>
                <a:spcPct val="100000"/>
              </a:lnSpc>
              <a:spcBef>
                <a:spcPts val="0"/>
              </a:spcBef>
              <a:spcAft>
                <a:spcPts val="0"/>
              </a:spcAft>
              <a:buClr>
                <a:schemeClr val="dk1"/>
              </a:buClr>
              <a:buSzPts val="1100"/>
              <a:buFont typeface="Arial"/>
              <a:buNone/>
            </a:pPr>
            <a:r>
              <a:rPr lang="en" sz="2400"/>
              <a:t>There are only 3 functions:</a:t>
            </a:r>
            <a:endParaRPr sz="2400"/>
          </a:p>
          <a:p>
            <a:pPr marL="342900" marR="0" lvl="0" indent="-139700" algn="l" rtl="0">
              <a:lnSpc>
                <a:spcPct val="100000"/>
              </a:lnSpc>
              <a:spcBef>
                <a:spcPts val="0"/>
              </a:spcBef>
              <a:spcAft>
                <a:spcPts val="0"/>
              </a:spcAft>
              <a:buClr>
                <a:schemeClr val="dk1"/>
              </a:buClr>
              <a:buSzPts val="1100"/>
              <a:buFont typeface="Arial"/>
              <a:buNone/>
            </a:pPr>
            <a:endParaRPr sz="2400"/>
          </a:p>
          <a:p>
            <a:pPr marL="457200" marR="0" lvl="0" indent="-381000" algn="l" rtl="0">
              <a:lnSpc>
                <a:spcPct val="100000"/>
              </a:lnSpc>
              <a:spcBef>
                <a:spcPts val="0"/>
              </a:spcBef>
              <a:spcAft>
                <a:spcPts val="0"/>
              </a:spcAft>
              <a:buSzPts val="2400"/>
              <a:buAutoNum type="arabicPeriod"/>
            </a:pPr>
            <a:r>
              <a:rPr lang="en" sz="2400"/>
              <a:t>tidy()</a:t>
            </a:r>
            <a:endParaRPr sz="2400"/>
          </a:p>
          <a:p>
            <a:pPr marL="457200" marR="0" lvl="0" indent="-381000" algn="l" rtl="0">
              <a:lnSpc>
                <a:spcPct val="100000"/>
              </a:lnSpc>
              <a:spcBef>
                <a:spcPts val="0"/>
              </a:spcBef>
              <a:spcAft>
                <a:spcPts val="0"/>
              </a:spcAft>
              <a:buSzPts val="2400"/>
              <a:buAutoNum type="arabicPeriod"/>
            </a:pPr>
            <a:r>
              <a:rPr lang="en" sz="2400"/>
              <a:t>augment()</a:t>
            </a:r>
            <a:endParaRPr sz="2400"/>
          </a:p>
          <a:p>
            <a:pPr marL="457200" marR="0" lvl="0" indent="-381000" algn="l" rtl="0">
              <a:lnSpc>
                <a:spcPct val="100000"/>
              </a:lnSpc>
              <a:spcBef>
                <a:spcPts val="0"/>
              </a:spcBef>
              <a:spcAft>
                <a:spcPts val="0"/>
              </a:spcAft>
              <a:buSzPts val="2400"/>
              <a:buAutoNum type="arabicPeriod"/>
            </a:pPr>
            <a:r>
              <a:rPr lang="en" sz="2400"/>
              <a:t>glance()</a:t>
            </a:r>
            <a:endParaRPr sz="24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p:txBody>
      </p:sp>
    </p:spTree>
    <p:extLst>
      <p:ext uri="{BB962C8B-B14F-4D97-AF65-F5344CB8AC3E}">
        <p14:creationId xmlns:p14="http://schemas.microsoft.com/office/powerpoint/2010/main" val="652124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2"/>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Intro to broom package</a:t>
            </a:r>
            <a:endParaRPr b="1"/>
          </a:p>
        </p:txBody>
      </p:sp>
      <p:sp>
        <p:nvSpPr>
          <p:cNvPr id="601" name="Google Shape;601;p102"/>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a:t>tidy( ) &gt; constructs a dataframe that fits the models's findings</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augment() &gt; adds columns to the original data that was modelled</a:t>
            </a:r>
            <a:endParaRPr sz="3000"/>
          </a:p>
          <a:p>
            <a:pPr marL="342900" marR="0" lvl="0" indent="-139700" algn="l" rtl="0">
              <a:lnSpc>
                <a:spcPct val="100000"/>
              </a:lnSpc>
              <a:spcBef>
                <a:spcPts val="0"/>
              </a:spcBef>
              <a:spcAft>
                <a:spcPts val="0"/>
              </a:spcAft>
              <a:buClr>
                <a:schemeClr val="dk1"/>
              </a:buClr>
              <a:buSzPts val="1100"/>
              <a:buFont typeface="Arial"/>
              <a:buNone/>
            </a:pPr>
            <a:r>
              <a:rPr lang="en" sz="3000"/>
              <a:t> including predictions, residuals and cluster assignments</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glance() &gt; constructs a concise one-row summary of the model</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p:txBody>
      </p:sp>
    </p:spTree>
    <p:extLst>
      <p:ext uri="{BB962C8B-B14F-4D97-AF65-F5344CB8AC3E}">
        <p14:creationId xmlns:p14="http://schemas.microsoft.com/office/powerpoint/2010/main" val="3245187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3"/>
          <p:cNvSpPr txBox="1">
            <a:spLocks noGrp="1"/>
          </p:cNvSpPr>
          <p:nvPr>
            <p:ph type="title"/>
          </p:nvPr>
        </p:nvSpPr>
        <p:spPr>
          <a:xfrm>
            <a:off x="533400" y="533400"/>
            <a:ext cx="7620000" cy="6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The 3 Functions in detail</a:t>
            </a:r>
            <a:endParaRPr sz="3000" b="1"/>
          </a:p>
        </p:txBody>
      </p:sp>
      <p:sp>
        <p:nvSpPr>
          <p:cNvPr id="607" name="Google Shape;607;p103"/>
          <p:cNvSpPr txBox="1">
            <a:spLocks noGrp="1"/>
          </p:cNvSpPr>
          <p:nvPr>
            <p:ph type="body" idx="1"/>
          </p:nvPr>
        </p:nvSpPr>
        <p:spPr>
          <a:xfrm>
            <a:off x="381000" y="1295400"/>
            <a:ext cx="7772400" cy="5456700"/>
          </a:xfrm>
          <a:prstGeom prst="rect">
            <a:avLst/>
          </a:prstGeom>
        </p:spPr>
        <p:txBody>
          <a:bodyPr spcFirstLastPara="1" wrap="square" lIns="91425" tIns="91425" rIns="91425" bIns="91425" anchor="t" anchorCtr="0">
            <a:noAutofit/>
          </a:bodyPr>
          <a:lstStyle/>
          <a:p>
            <a:pPr marL="342900" lvl="0" indent="-139700" algn="l" rtl="0">
              <a:spcBef>
                <a:spcPts val="0"/>
              </a:spcBef>
              <a:spcAft>
                <a:spcPts val="0"/>
              </a:spcAft>
              <a:buNone/>
            </a:pPr>
            <a:r>
              <a:rPr lang="en" sz="2300">
                <a:solidFill>
                  <a:schemeClr val="dk1"/>
                </a:solidFill>
              </a:rPr>
              <a:t>Broom provides three functions that each provide different types of information about a model. </a:t>
            </a:r>
            <a:endParaRPr sz="2300">
              <a:solidFill>
                <a:schemeClr val="dk1"/>
              </a:solidFill>
            </a:endParaRPr>
          </a:p>
          <a:p>
            <a:pPr marL="342900" lvl="0" indent="-139700" algn="l" rtl="0">
              <a:spcBef>
                <a:spcPts val="0"/>
              </a:spcBef>
              <a:spcAft>
                <a:spcPts val="0"/>
              </a:spcAft>
              <a:buNone/>
            </a:pPr>
            <a:endParaRPr sz="2300">
              <a:solidFill>
                <a:schemeClr val="dk1"/>
              </a:solidFill>
            </a:endParaRPr>
          </a:p>
          <a:p>
            <a:pPr marL="342900" lvl="0" indent="-139700" algn="l" rtl="0">
              <a:spcBef>
                <a:spcPts val="0"/>
              </a:spcBef>
              <a:spcAft>
                <a:spcPts val="0"/>
              </a:spcAft>
              <a:buNone/>
            </a:pPr>
            <a:r>
              <a:rPr lang="en" sz="2300">
                <a:solidFill>
                  <a:schemeClr val="dk1"/>
                </a:solidFill>
              </a:rPr>
              <a:t>tidy() summarizes information about model components such as coefficients of a regression. </a:t>
            </a:r>
            <a:endParaRPr sz="2300">
              <a:solidFill>
                <a:schemeClr val="dk1"/>
              </a:solidFill>
            </a:endParaRPr>
          </a:p>
          <a:p>
            <a:pPr marL="342900" lvl="0" indent="-139700" algn="l" rtl="0">
              <a:spcBef>
                <a:spcPts val="0"/>
              </a:spcBef>
              <a:spcAft>
                <a:spcPts val="0"/>
              </a:spcAft>
              <a:buNone/>
            </a:pPr>
            <a:endParaRPr sz="2300">
              <a:solidFill>
                <a:schemeClr val="dk1"/>
              </a:solidFill>
            </a:endParaRPr>
          </a:p>
          <a:p>
            <a:pPr marL="342900" lvl="0" indent="-139700" algn="l" rtl="0">
              <a:spcBef>
                <a:spcPts val="0"/>
              </a:spcBef>
              <a:spcAft>
                <a:spcPts val="0"/>
              </a:spcAft>
              <a:buNone/>
            </a:pPr>
            <a:r>
              <a:rPr lang="en" sz="2300">
                <a:solidFill>
                  <a:schemeClr val="dk1"/>
                </a:solidFill>
              </a:rPr>
              <a:t>glance() reports information about an entire model, such as goodness of fit measures like AIC and BIC. </a:t>
            </a:r>
            <a:endParaRPr sz="2300">
              <a:solidFill>
                <a:schemeClr val="dk1"/>
              </a:solidFill>
            </a:endParaRPr>
          </a:p>
          <a:p>
            <a:pPr marL="342900" lvl="0" indent="-139700" algn="l" rtl="0">
              <a:spcBef>
                <a:spcPts val="0"/>
              </a:spcBef>
              <a:spcAft>
                <a:spcPts val="0"/>
              </a:spcAft>
              <a:buNone/>
            </a:pPr>
            <a:endParaRPr sz="2300">
              <a:solidFill>
                <a:schemeClr val="dk1"/>
              </a:solidFill>
            </a:endParaRPr>
          </a:p>
          <a:p>
            <a:pPr marL="342900" lvl="0" indent="-139700" algn="l" rtl="0">
              <a:spcBef>
                <a:spcPts val="0"/>
              </a:spcBef>
              <a:spcAft>
                <a:spcPts val="0"/>
              </a:spcAft>
              <a:buClr>
                <a:schemeClr val="dk1"/>
              </a:buClr>
              <a:buSzPts val="1100"/>
              <a:buFont typeface="Arial"/>
              <a:buNone/>
            </a:pPr>
            <a:r>
              <a:rPr lang="en" sz="2300">
                <a:solidFill>
                  <a:schemeClr val="dk1"/>
                </a:solidFill>
              </a:rPr>
              <a:t>augment() adds information about individual observations to a dataset, such as fitted values or influence measures.</a:t>
            </a:r>
            <a:endParaRPr sz="2300">
              <a:solidFill>
                <a:schemeClr val="dk1"/>
              </a:solidFill>
            </a:endParaRPr>
          </a:p>
          <a:p>
            <a:pPr marL="0" lvl="0" indent="0" algn="l" rtl="0">
              <a:spcBef>
                <a:spcPts val="640"/>
              </a:spcBef>
              <a:spcAft>
                <a:spcPts val="0"/>
              </a:spcAft>
              <a:buNone/>
            </a:pPr>
            <a:endParaRPr/>
          </a:p>
        </p:txBody>
      </p:sp>
    </p:spTree>
    <p:extLst>
      <p:ext uri="{BB962C8B-B14F-4D97-AF65-F5344CB8AC3E}">
        <p14:creationId xmlns:p14="http://schemas.microsoft.com/office/powerpoint/2010/main" val="3185595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04"/>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Linear Regression with broom</a:t>
            </a:r>
            <a:endParaRPr b="1"/>
          </a:p>
        </p:txBody>
      </p:sp>
      <p:sp>
        <p:nvSpPr>
          <p:cNvPr id="613" name="Google Shape;613;p104"/>
          <p:cNvSpPr txBox="1">
            <a:spLocks noGrp="1"/>
          </p:cNvSpPr>
          <p:nvPr>
            <p:ph type="body" idx="1"/>
          </p:nvPr>
        </p:nvSpPr>
        <p:spPr>
          <a:xfrm>
            <a:off x="381000" y="1295400"/>
            <a:ext cx="85128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a:t>lmFit&lt;-lm(mpg~wt, data=mtcars)</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myTidyModel&lt;-tidy(lmFit, conf.int=TRUE)</a:t>
            </a:r>
            <a:endParaRPr sz="3000"/>
          </a:p>
          <a:p>
            <a:pPr marL="342900" marR="0" lvl="0" indent="-139700" algn="l" rtl="0">
              <a:lnSpc>
                <a:spcPct val="100000"/>
              </a:lnSpc>
              <a:spcBef>
                <a:spcPts val="0"/>
              </a:spcBef>
              <a:spcAft>
                <a:spcPts val="0"/>
              </a:spcAft>
              <a:buClr>
                <a:schemeClr val="dk1"/>
              </a:buClr>
              <a:buSzPts val="1100"/>
              <a:buFont typeface="Arial"/>
              <a:buNone/>
            </a:pPr>
            <a:r>
              <a:rPr lang="en" sz="3000"/>
              <a:t># put conf.int=TRUE is optional</a:t>
            </a:r>
            <a:endParaRPr sz="3000"/>
          </a:p>
          <a:p>
            <a:pPr marL="0" marR="0" lvl="0" indent="0" algn="l" rtl="0">
              <a:lnSpc>
                <a:spcPct val="100000"/>
              </a:lnSpc>
              <a:spcBef>
                <a:spcPts val="0"/>
              </a:spcBef>
              <a:spcAft>
                <a:spcPts val="0"/>
              </a:spcAft>
              <a:buClr>
                <a:schemeClr val="dk1"/>
              </a:buClr>
              <a:buSzPts val="1100"/>
              <a:buFont typeface="Arial"/>
              <a:buNone/>
            </a:pPr>
            <a:endParaRPr sz="3000"/>
          </a:p>
          <a:p>
            <a:pPr marL="0" marR="0" lvl="0" indent="0" algn="l" rtl="0">
              <a:lnSpc>
                <a:spcPct val="100000"/>
              </a:lnSpc>
              <a:spcBef>
                <a:spcPts val="0"/>
              </a:spcBef>
              <a:spcAft>
                <a:spcPts val="0"/>
              </a:spcAft>
              <a:buClr>
                <a:schemeClr val="dk1"/>
              </a:buClr>
              <a:buSzPts val="1100"/>
              <a:buFont typeface="Arial"/>
              <a:buNone/>
            </a:pPr>
            <a:r>
              <a:rPr lang="en" sz="3000"/>
              <a:t> myTidyModel$p.value</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augment(lmFit)</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glance(lmFit)</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3000"/>
              <a:buFont typeface="Arial"/>
              <a:buNone/>
            </a:pPr>
            <a:endParaRPr sz="3000" i="0" u="none" strike="noStrike" cap="none">
              <a:solidFill>
                <a:srgbClr val="000000"/>
              </a:solidFill>
            </a:endParaRPr>
          </a:p>
        </p:txBody>
      </p:sp>
    </p:spTree>
    <p:extLst>
      <p:ext uri="{BB962C8B-B14F-4D97-AF65-F5344CB8AC3E}">
        <p14:creationId xmlns:p14="http://schemas.microsoft.com/office/powerpoint/2010/main" val="4235624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5"/>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Plotting broom data frame</a:t>
            </a:r>
            <a:endParaRPr b="1"/>
          </a:p>
        </p:txBody>
      </p:sp>
      <p:sp>
        <p:nvSpPr>
          <p:cNvPr id="619" name="Google Shape;619;p105"/>
          <p:cNvSpPr txBox="1">
            <a:spLocks noGrp="1"/>
          </p:cNvSpPr>
          <p:nvPr>
            <p:ph type="body" idx="1"/>
          </p:nvPr>
        </p:nvSpPr>
        <p:spPr>
          <a:xfrm>
            <a:off x="381000" y="1295400"/>
            <a:ext cx="85128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a:t>Using ggplot2 to plot the model coefficients</a:t>
            </a:r>
            <a:endParaRPr sz="3000"/>
          </a:p>
          <a:p>
            <a:pPr marL="342900" marR="0" lvl="0" indent="-139700" algn="l" rtl="0">
              <a:lnSpc>
                <a:spcPct val="100000"/>
              </a:lnSpc>
              <a:spcBef>
                <a:spcPts val="0"/>
              </a:spcBef>
              <a:spcAft>
                <a:spcPts val="0"/>
              </a:spcAft>
              <a:buClr>
                <a:schemeClr val="dk1"/>
              </a:buClr>
              <a:buSzPts val="30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ggplot(myTidyModel, aes(estimate, term, color=term)) +</a:t>
            </a:r>
            <a:endParaRPr sz="3000"/>
          </a:p>
          <a:p>
            <a:pPr marL="342900" marR="0" lvl="0" indent="-139700" algn="l" rtl="0">
              <a:lnSpc>
                <a:spcPct val="100000"/>
              </a:lnSpc>
              <a:spcBef>
                <a:spcPts val="0"/>
              </a:spcBef>
              <a:spcAft>
                <a:spcPts val="0"/>
              </a:spcAft>
              <a:buClr>
                <a:schemeClr val="dk1"/>
              </a:buClr>
              <a:buSzPts val="1100"/>
              <a:buFont typeface="Arial"/>
              <a:buNone/>
            </a:pPr>
            <a:r>
              <a:rPr lang="en" sz="3000"/>
              <a:t>        geom_point() +</a:t>
            </a:r>
            <a:endParaRPr sz="3000"/>
          </a:p>
          <a:p>
            <a:pPr marL="342900" marR="0" lvl="0" indent="-139700" algn="l" rtl="0">
              <a:lnSpc>
                <a:spcPct val="100000"/>
              </a:lnSpc>
              <a:spcBef>
                <a:spcPts val="0"/>
              </a:spcBef>
              <a:spcAft>
                <a:spcPts val="0"/>
              </a:spcAft>
              <a:buClr>
                <a:schemeClr val="dk1"/>
              </a:buClr>
              <a:buSzPts val="1100"/>
              <a:buFont typeface="Arial"/>
              <a:buNone/>
            </a:pPr>
            <a:r>
              <a:rPr lang="en" sz="3000"/>
              <a:t>        geom_errorbarh(aes(xmin=conf.low, xmax=conf.high))</a:t>
            </a:r>
            <a:endParaRPr sz="3000"/>
          </a:p>
          <a:p>
            <a:pPr marL="342900" marR="0" lvl="0" indent="-139700" algn="l" rtl="0">
              <a:lnSpc>
                <a:spcPct val="100000"/>
              </a:lnSpc>
              <a:spcBef>
                <a:spcPts val="0"/>
              </a:spcBef>
              <a:spcAft>
                <a:spcPts val="0"/>
              </a:spcAft>
              <a:buClr>
                <a:schemeClr val="dk1"/>
              </a:buClr>
              <a:buSzPts val="3000"/>
              <a:buFont typeface="Arial"/>
              <a:buNone/>
            </a:pPr>
            <a:endParaRPr sz="3000"/>
          </a:p>
        </p:txBody>
      </p:sp>
    </p:spTree>
    <p:extLst>
      <p:ext uri="{BB962C8B-B14F-4D97-AF65-F5344CB8AC3E}">
        <p14:creationId xmlns:p14="http://schemas.microsoft.com/office/powerpoint/2010/main" val="421314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3600"/>
              <a:buFont typeface="Arial Black"/>
              <a:buNone/>
            </a:pPr>
            <a:r>
              <a:rPr lang="en" sz="3600" b="1" i="0" u="none" strike="noStrike" cap="none">
                <a:solidFill>
                  <a:schemeClr val="dk1"/>
                </a:solidFill>
                <a:latin typeface="Comfortaa"/>
                <a:ea typeface="Comfortaa"/>
                <a:cs typeface="Comfortaa"/>
                <a:sym typeface="Comfortaa"/>
              </a:rPr>
              <a:t>Exercise Files</a:t>
            </a:r>
            <a:endParaRPr b="1">
              <a:latin typeface="Comfortaa"/>
              <a:ea typeface="Comfortaa"/>
              <a:cs typeface="Comfortaa"/>
              <a:sym typeface="Comfortaa"/>
            </a:endParaRPr>
          </a:p>
        </p:txBody>
      </p:sp>
      <p:sp>
        <p:nvSpPr>
          <p:cNvPr id="244" name="Google Shape;244;p43"/>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i="0" u="none" strike="noStrike" cap="none" dirty="0">
                <a:solidFill>
                  <a:srgbClr val="000000"/>
                </a:solidFill>
                <a:latin typeface="Comfortaa"/>
                <a:ea typeface="Comfortaa"/>
                <a:cs typeface="Comfortaa"/>
                <a:sym typeface="Comfortaa"/>
              </a:rPr>
              <a:t>Download the exercise file from</a:t>
            </a:r>
            <a:endParaRPr dirty="0">
              <a:latin typeface="Comfortaa"/>
              <a:ea typeface="Comfortaa"/>
              <a:cs typeface="Comfortaa"/>
              <a:sym typeface="Comfortaa"/>
            </a:endParaRPr>
          </a:p>
          <a:p>
            <a:pPr marL="0" marR="0" lvl="0" indent="0" algn="l" rtl="0">
              <a:lnSpc>
                <a:spcPct val="100000"/>
              </a:lnSpc>
              <a:spcBef>
                <a:spcPts val="0"/>
              </a:spcBef>
              <a:spcAft>
                <a:spcPts val="0"/>
              </a:spcAft>
              <a:buClr>
                <a:schemeClr val="dk1"/>
              </a:buClr>
              <a:buSzPts val="3000"/>
              <a:buFont typeface="Arial"/>
              <a:buNone/>
            </a:pPr>
            <a:endParaRPr sz="3000" i="0" u="none" strike="noStrike" cap="none" dirty="0">
              <a:solidFill>
                <a:srgbClr val="000000"/>
              </a:solidFill>
              <a:latin typeface="Comfortaa"/>
              <a:ea typeface="Comfortaa"/>
              <a:cs typeface="Comfortaa"/>
              <a:sym typeface="Comfortaa"/>
            </a:endParaRPr>
          </a:p>
          <a:p>
            <a:pPr marL="0" lvl="0" indent="0">
              <a:spcBef>
                <a:spcPts val="0"/>
              </a:spcBef>
              <a:buClr>
                <a:schemeClr val="dk1"/>
              </a:buClr>
              <a:buSzPts val="3000"/>
              <a:buNone/>
            </a:pPr>
            <a:r>
              <a:rPr lang="en-IN" sz="2800">
                <a:hlinkClick r:id="rId3"/>
              </a:rPr>
              <a:t>https://github.com/SaranyaRavikumar06/Advance-R</a:t>
            </a:r>
            <a:endParaRPr sz="3000" dirty="0"/>
          </a:p>
        </p:txBody>
      </p:sp>
    </p:spTree>
    <p:extLst>
      <p:ext uri="{BB962C8B-B14F-4D97-AF65-F5344CB8AC3E}">
        <p14:creationId xmlns:p14="http://schemas.microsoft.com/office/powerpoint/2010/main" val="22548976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06"/>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Challenge</a:t>
            </a:r>
            <a:endParaRPr b="1"/>
          </a:p>
        </p:txBody>
      </p:sp>
      <p:sp>
        <p:nvSpPr>
          <p:cNvPr id="625" name="Google Shape;625;p106"/>
          <p:cNvSpPr txBox="1">
            <a:spLocks noGrp="1"/>
          </p:cNvSpPr>
          <p:nvPr>
            <p:ph type="body" idx="1"/>
          </p:nvPr>
        </p:nvSpPr>
        <p:spPr>
          <a:xfrm>
            <a:off x="381000" y="1295400"/>
            <a:ext cx="85128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a:t>Create a linear regression model with the airquality dataset (Temp~Ozone)</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1100"/>
              <a:buFont typeface="Arial"/>
              <a:buNone/>
            </a:pPr>
            <a:r>
              <a:rPr lang="en" sz="3000"/>
              <a:t>Use the broom functions and plot the graph with ggplot2</a:t>
            </a:r>
            <a:endParaRPr sz="3000"/>
          </a:p>
          <a:p>
            <a:pPr marL="0" marR="0" lvl="0" indent="0" algn="l" rtl="0">
              <a:lnSpc>
                <a:spcPct val="100000"/>
              </a:lnSpc>
              <a:spcBef>
                <a:spcPts val="0"/>
              </a:spcBef>
              <a:spcAft>
                <a:spcPts val="0"/>
              </a:spcAft>
              <a:buClr>
                <a:schemeClr val="dk1"/>
              </a:buClr>
              <a:buSzPts val="1100"/>
              <a:buFont typeface="Arial"/>
              <a:buNone/>
            </a:pPr>
            <a:endParaRPr sz="3000"/>
          </a:p>
          <a:p>
            <a:pPr marL="342900" marR="0" lvl="0" indent="-139700" algn="l" rtl="0">
              <a:lnSpc>
                <a:spcPct val="100000"/>
              </a:lnSpc>
              <a:spcBef>
                <a:spcPts val="0"/>
              </a:spcBef>
              <a:spcAft>
                <a:spcPts val="0"/>
              </a:spcAft>
              <a:buClr>
                <a:schemeClr val="dk1"/>
              </a:buClr>
              <a:buSzPts val="3000"/>
              <a:buFont typeface="Arial"/>
              <a:buNone/>
            </a:pPr>
            <a:endParaRPr sz="3000"/>
          </a:p>
        </p:txBody>
      </p:sp>
    </p:spTree>
    <p:extLst>
      <p:ext uri="{BB962C8B-B14F-4D97-AF65-F5344CB8AC3E}">
        <p14:creationId xmlns:p14="http://schemas.microsoft.com/office/powerpoint/2010/main" val="332492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7"/>
          <p:cNvSpPr txBox="1">
            <a:spLocks noGrp="1"/>
          </p:cNvSpPr>
          <p:nvPr>
            <p:ph type="body" idx="4294967295"/>
          </p:nvPr>
        </p:nvSpPr>
        <p:spPr>
          <a:xfrm>
            <a:off x="0" y="2261725"/>
            <a:ext cx="8161200" cy="31116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Module </a:t>
            </a:r>
            <a:r>
              <a:rPr lang="en" sz="6000" b="1"/>
              <a:t>8</a:t>
            </a:r>
            <a:endParaRPr b="1"/>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rPr>
              <a:t>Advanced Analysis</a:t>
            </a:r>
            <a:endParaRPr sz="6000" b="1" i="0" u="none" strike="noStrike" cap="none">
              <a:solidFill>
                <a:srgbClr val="000000"/>
              </a:solidFill>
            </a:endParaRPr>
          </a:p>
          <a:p>
            <a:pPr marL="342900" marR="0" lvl="0" indent="-139700" algn="ctr" rtl="0">
              <a:lnSpc>
                <a:spcPct val="100000"/>
              </a:lnSpc>
              <a:spcBef>
                <a:spcPts val="0"/>
              </a:spcBef>
              <a:spcAft>
                <a:spcPts val="0"/>
              </a:spcAft>
              <a:buClr>
                <a:schemeClr val="dk1"/>
              </a:buClr>
              <a:buSzPts val="6000"/>
              <a:buFont typeface="Arial"/>
              <a:buNone/>
            </a:pPr>
            <a:r>
              <a:rPr lang="en" sz="6000" b="1"/>
              <a:t>(optional)</a:t>
            </a:r>
            <a:endParaRPr sz="6000" b="1"/>
          </a:p>
        </p:txBody>
      </p:sp>
    </p:spTree>
    <p:extLst>
      <p:ext uri="{BB962C8B-B14F-4D97-AF65-F5344CB8AC3E}">
        <p14:creationId xmlns:p14="http://schemas.microsoft.com/office/powerpoint/2010/main" val="416970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8"/>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Map</a:t>
            </a:r>
            <a:r>
              <a:rPr lang="en" sz="3600" b="1" i="0" u="none" strike="noStrike" cap="none">
                <a:solidFill>
                  <a:schemeClr val="dk1"/>
                </a:solidFill>
              </a:rPr>
              <a:t> functions</a:t>
            </a:r>
            <a:endParaRPr sz="3600" b="1" i="0" u="none" strike="noStrike" cap="none">
              <a:solidFill>
                <a:schemeClr val="dk1"/>
              </a:solidFill>
            </a:endParaRPr>
          </a:p>
        </p:txBody>
      </p:sp>
      <p:sp>
        <p:nvSpPr>
          <p:cNvPr id="636" name="Google Shape;636;p108"/>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library(purrr)</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map() returns a list or dataframe</a:t>
            </a: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map_lgl() returns a logical vector</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map_int() returns a integer value</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map_dbl() returns a double vector</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map_chr() returns a character vector</a:t>
            </a:r>
            <a:endParaRPr sz="3000" i="0" u="none" strike="noStrike" cap="none">
              <a:solidFill>
                <a:srgbClr val="000000"/>
              </a:solidFill>
            </a:endParaRPr>
          </a:p>
        </p:txBody>
      </p:sp>
    </p:spTree>
    <p:extLst>
      <p:ext uri="{BB962C8B-B14F-4D97-AF65-F5344CB8AC3E}">
        <p14:creationId xmlns:p14="http://schemas.microsoft.com/office/powerpoint/2010/main" val="1270828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9"/>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Map</a:t>
            </a:r>
            <a:r>
              <a:rPr lang="en" sz="3600" b="1" i="0" u="none" strike="noStrike" cap="none">
                <a:solidFill>
                  <a:schemeClr val="dk1"/>
                </a:solidFill>
              </a:rPr>
              <a:t> functions</a:t>
            </a:r>
            <a:endParaRPr sz="3600" b="1" i="0" u="none" strike="noStrike" cap="none">
              <a:solidFill>
                <a:schemeClr val="dk1"/>
              </a:solidFill>
            </a:endParaRPr>
          </a:p>
        </p:txBody>
      </p:sp>
      <p:sp>
        <p:nvSpPr>
          <p:cNvPr id="642" name="Google Shape;642;p109"/>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map(x, summary) # find a summary of each column</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map_lgl(x, is.numeric) # find columns that are numeric (return logical)</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map_chr(x, typeof) # find the type of each column (return character)</a:t>
            </a:r>
            <a:endParaRPr/>
          </a:p>
        </p:txBody>
      </p:sp>
    </p:spTree>
    <p:extLst>
      <p:ext uri="{BB962C8B-B14F-4D97-AF65-F5344CB8AC3E}">
        <p14:creationId xmlns:p14="http://schemas.microsoft.com/office/powerpoint/2010/main" val="2888646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10"/>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Apply functions</a:t>
            </a:r>
            <a:endParaRPr sz="3600" b="1" i="0" u="none" strike="noStrike" cap="none">
              <a:solidFill>
                <a:schemeClr val="dk1"/>
              </a:solidFill>
            </a:endParaRPr>
          </a:p>
        </p:txBody>
      </p:sp>
      <p:sp>
        <p:nvSpPr>
          <p:cNvPr id="648" name="Google Shape;648;p110"/>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map_dbl(x, mean) # find column means</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map_dbl(x, sd) # find column std dev</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map_dbl(x, quantile, probs=c(0.05)) # find 5th percentile</a:t>
            </a:r>
            <a:endParaRPr sz="3000" i="0" u="none" strike="noStrike" cap="none">
              <a:solidFill>
                <a:srgbClr val="000000"/>
              </a:solidFill>
            </a:endParaRPr>
          </a:p>
        </p:txBody>
      </p:sp>
    </p:spTree>
    <p:extLst>
      <p:ext uri="{BB962C8B-B14F-4D97-AF65-F5344CB8AC3E}">
        <p14:creationId xmlns:p14="http://schemas.microsoft.com/office/powerpoint/2010/main" val="27878629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11"/>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Apply user-defined functions</a:t>
            </a:r>
            <a:endParaRPr sz="3600" b="1" i="0" u="none" strike="noStrike" cap="none">
              <a:solidFill>
                <a:schemeClr val="dk1"/>
              </a:solidFill>
            </a:endParaRPr>
          </a:p>
        </p:txBody>
      </p:sp>
      <p:sp>
        <p:nvSpPr>
          <p:cNvPr id="654" name="Google Shape;654;p111"/>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group the heart </a:t>
            </a:r>
            <a:r>
              <a:rPr lang="en" sz="3000"/>
              <a:t>C</a:t>
            </a:r>
            <a:r>
              <a:rPr lang="en" sz="3000" i="0" u="none" strike="noStrike" cap="none">
                <a:solidFill>
                  <a:srgbClr val="000000"/>
                </a:solidFill>
              </a:rPr>
              <a:t>hest</a:t>
            </a:r>
            <a:r>
              <a:rPr lang="en" sz="3000"/>
              <a:t>P</a:t>
            </a:r>
            <a:r>
              <a:rPr lang="en" sz="3000" i="0" u="none" strike="noStrike" cap="none">
                <a:solidFill>
                  <a:srgbClr val="000000"/>
                </a:solidFill>
              </a:rPr>
              <a:t>ain types</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nest function to convert to tibble</a:t>
            </a: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n_heart &lt;- heart %&gt;%</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group_by(</a:t>
            </a:r>
            <a:r>
              <a:rPr lang="en" sz="3000"/>
              <a:t>ChestP</a:t>
            </a:r>
            <a:r>
              <a:rPr lang="en" sz="3000" i="0" u="none" strike="noStrike" cap="none">
                <a:solidFill>
                  <a:srgbClr val="000000"/>
                </a:solidFill>
              </a:rPr>
              <a:t>ain) %&gt;%</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nest()</a:t>
            </a:r>
            <a:endParaRPr/>
          </a:p>
        </p:txBody>
      </p:sp>
    </p:spTree>
    <p:extLst>
      <p:ext uri="{BB962C8B-B14F-4D97-AF65-F5344CB8AC3E}">
        <p14:creationId xmlns:p14="http://schemas.microsoft.com/office/powerpoint/2010/main" val="618824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12"/>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Apply user-defined functions</a:t>
            </a:r>
            <a:endParaRPr sz="3600" b="1" i="0" u="none" strike="noStrike" cap="none">
              <a:solidFill>
                <a:schemeClr val="dk1"/>
              </a:solidFill>
            </a:endParaRPr>
          </a:p>
        </p:txBody>
      </p:sp>
      <p:sp>
        <p:nvSpPr>
          <p:cNvPr id="660" name="Google Shape;660;p112"/>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create a model for each </a:t>
            </a:r>
            <a:r>
              <a:rPr lang="en" sz="3000"/>
              <a:t>C</a:t>
            </a:r>
            <a:r>
              <a:rPr lang="en" sz="3000" i="0" u="none" strike="noStrike" cap="none">
                <a:solidFill>
                  <a:srgbClr val="000000"/>
                </a:solidFill>
              </a:rPr>
              <a:t>hest</a:t>
            </a:r>
            <a:r>
              <a:rPr lang="en" sz="3000"/>
              <a:t>P</a:t>
            </a:r>
            <a:r>
              <a:rPr lang="en" sz="3000" i="0" u="none" strike="noStrike" cap="none">
                <a:solidFill>
                  <a:srgbClr val="000000"/>
                </a:solidFill>
              </a:rPr>
              <a:t>ain</a:t>
            </a: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mod_fun</a:t>
            </a:r>
            <a:r>
              <a:rPr lang="en" sz="3000"/>
              <a:t>&lt;-</a:t>
            </a:r>
            <a:r>
              <a:rPr lang="en" sz="3000" i="0" u="none" strike="noStrike" cap="none">
                <a:solidFill>
                  <a:srgbClr val="000000"/>
                </a:solidFill>
              </a:rPr>
              <a:t>function(x) {</a:t>
            </a:r>
            <a:r>
              <a:rPr lang="en" sz="3000"/>
              <a:t>lm(Chol~ Age + RestBP + Thal, data=x)</a:t>
            </a:r>
            <a:r>
              <a:rPr lang="en" sz="3000" i="0" u="none" strike="noStrike" cap="none">
                <a:solidFill>
                  <a:srgbClr val="000000"/>
                </a:solidFill>
              </a:rPr>
              <a: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apply the model</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model_heart</a:t>
            </a:r>
            <a:r>
              <a:rPr lang="en" sz="3000"/>
              <a:t>&lt;-</a:t>
            </a:r>
            <a:r>
              <a:rPr lang="en" sz="3000" i="0" u="none" strike="noStrike" cap="none">
                <a:solidFill>
                  <a:srgbClr val="000000"/>
                </a:solidFill>
              </a:rPr>
              <a:t>n_heart %&gt;% mutate(model=map(data, mod_fun))</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use "data" to symbolize the data</a:t>
            </a:r>
            <a:endParaRPr/>
          </a:p>
        </p:txBody>
      </p:sp>
    </p:spTree>
    <p:extLst>
      <p:ext uri="{BB962C8B-B14F-4D97-AF65-F5344CB8AC3E}">
        <p14:creationId xmlns:p14="http://schemas.microsoft.com/office/powerpoint/2010/main" val="12799924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3"/>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Logical testing</a:t>
            </a:r>
            <a:endParaRPr sz="3600" b="1" i="0" u="none" strike="noStrike" cap="none">
              <a:solidFill>
                <a:schemeClr val="dk1"/>
              </a:solidFill>
            </a:endParaRPr>
          </a:p>
        </p:txBody>
      </p:sp>
      <p:sp>
        <p:nvSpPr>
          <p:cNvPr id="666" name="Google Shape;666;p113"/>
          <p:cNvSpPr txBox="1">
            <a:spLocks noGrp="1"/>
          </p:cNvSpPr>
          <p:nvPr>
            <p:ph type="body" idx="1"/>
          </p:nvPr>
        </p:nvSpPr>
        <p:spPr>
          <a:xfrm>
            <a:off x="381000" y="1295400"/>
            <a:ext cx="82989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pluck(heart, "</a:t>
            </a:r>
            <a:r>
              <a:rPr lang="en" sz="3000"/>
              <a:t>A</a:t>
            </a:r>
            <a:r>
              <a:rPr lang="en" sz="3000" i="0" u="none" strike="noStrike" cap="none">
                <a:solidFill>
                  <a:srgbClr val="000000"/>
                </a:solidFill>
              </a:rPr>
              <a:t>ge")   # get values in "</a:t>
            </a:r>
            <a:r>
              <a:rPr lang="en" sz="3000"/>
              <a:t>A</a:t>
            </a:r>
            <a:r>
              <a:rPr lang="en" sz="3000" i="0" u="none" strike="noStrike" cap="none">
                <a:solidFill>
                  <a:srgbClr val="000000"/>
                </a:solidFill>
              </a:rPr>
              <a:t>ge"</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old=function(x){x&gt;50}</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keep(heart$</a:t>
            </a:r>
            <a:r>
              <a:rPr lang="en" sz="3000"/>
              <a:t>A</a:t>
            </a:r>
            <a:r>
              <a:rPr lang="en" sz="3000" i="0" u="none" strike="noStrike" cap="none">
                <a:solidFill>
                  <a:srgbClr val="000000"/>
                </a:solidFill>
              </a:rPr>
              <a:t>ge, old)   # keep elements that pass a logical test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discard(heart$</a:t>
            </a:r>
            <a:r>
              <a:rPr lang="en" sz="3000"/>
              <a:t>A</a:t>
            </a:r>
            <a:r>
              <a:rPr lang="en" sz="3000" i="0" u="none" strike="noStrike" cap="none">
                <a:solidFill>
                  <a:srgbClr val="000000"/>
                </a:solidFill>
              </a:rPr>
              <a:t>ge, old)  # remove elements that pass a logical test</a:t>
            </a:r>
            <a:endParaRPr/>
          </a:p>
        </p:txBody>
      </p:sp>
    </p:spTree>
    <p:extLst>
      <p:ext uri="{BB962C8B-B14F-4D97-AF65-F5344CB8AC3E}">
        <p14:creationId xmlns:p14="http://schemas.microsoft.com/office/powerpoint/2010/main" val="2459153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4"/>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Summarize data</a:t>
            </a:r>
            <a:endParaRPr sz="3600" b="1" i="0" u="none" strike="noStrike" cap="none">
              <a:solidFill>
                <a:schemeClr val="dk1"/>
              </a:solidFill>
            </a:endParaRPr>
          </a:p>
        </p:txBody>
      </p:sp>
      <p:sp>
        <p:nvSpPr>
          <p:cNvPr id="672" name="Google Shape;672;p114"/>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every(heart$</a:t>
            </a:r>
            <a:r>
              <a:rPr lang="en" sz="3000"/>
              <a:t>A</a:t>
            </a:r>
            <a:r>
              <a:rPr lang="en" sz="3000" i="0" u="none" strike="noStrike" cap="none">
                <a:solidFill>
                  <a:srgbClr val="000000"/>
                </a:solidFill>
              </a:rPr>
              <a:t>ge, old) </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do all elements pass a test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some(heart$</a:t>
            </a:r>
            <a:r>
              <a:rPr lang="en" sz="3000"/>
              <a:t>A</a:t>
            </a:r>
            <a:r>
              <a:rPr lang="en" sz="3000" i="0" u="none" strike="noStrike" cap="none">
                <a:solidFill>
                  <a:srgbClr val="000000"/>
                </a:solidFill>
              </a:rPr>
              <a:t>ge, old) </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do some elements pass a test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detect(heart$</a:t>
            </a:r>
            <a:r>
              <a:rPr lang="en" sz="3000"/>
              <a:t>A</a:t>
            </a:r>
            <a:r>
              <a:rPr lang="en" sz="3000" i="0" u="none" strike="noStrike" cap="none">
                <a:solidFill>
                  <a:srgbClr val="000000"/>
                </a:solidFill>
              </a:rPr>
              <a:t>ge, old)   </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find first element that pass a test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detect_index(heart$</a:t>
            </a:r>
            <a:r>
              <a:rPr lang="en" sz="3000"/>
              <a:t>A</a:t>
            </a:r>
            <a:r>
              <a:rPr lang="en" sz="3000" i="0" u="none" strike="noStrike" cap="none">
                <a:solidFill>
                  <a:srgbClr val="000000"/>
                </a:solidFill>
              </a:rPr>
              <a:t>ge, old)</a:t>
            </a:r>
            <a:endParaRPr/>
          </a:p>
        </p:txBody>
      </p:sp>
    </p:spTree>
    <p:extLst>
      <p:ext uri="{BB962C8B-B14F-4D97-AF65-F5344CB8AC3E}">
        <p14:creationId xmlns:p14="http://schemas.microsoft.com/office/powerpoint/2010/main" val="28039001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15"/>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i="0" u="none" strike="noStrike" cap="none">
                <a:solidFill>
                  <a:schemeClr val="dk1"/>
                </a:solidFill>
              </a:rPr>
              <a:t>pmap</a:t>
            </a:r>
            <a:endParaRPr sz="3600" b="1" i="0" u="none" strike="noStrike" cap="none">
              <a:solidFill>
                <a:schemeClr val="dk1"/>
              </a:solidFill>
            </a:endParaRPr>
          </a:p>
        </p:txBody>
      </p:sp>
      <p:sp>
        <p:nvSpPr>
          <p:cNvPr id="678" name="Google Shape;678;p115"/>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pmap takes a list of arguments as input</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 using multiple arguments with map</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n=list(5,10,20)</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mu=list(1,5,10)</a:t>
            </a:r>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sd=list(0.1,1,0.1)</a:t>
            </a:r>
            <a:endParaRPr/>
          </a:p>
          <a:p>
            <a:pPr marL="342900" marR="0" lvl="0" indent="-139700" algn="l" rtl="0">
              <a:lnSpc>
                <a:spcPct val="100000"/>
              </a:lnSpc>
              <a:spcBef>
                <a:spcPts val="0"/>
              </a:spcBef>
              <a:spcAft>
                <a:spcPts val="0"/>
              </a:spcAft>
              <a:buClr>
                <a:schemeClr val="dk1"/>
              </a:buClr>
              <a:buSzPts val="1100"/>
              <a:buFont typeface="Arial"/>
              <a:buNone/>
            </a:pPr>
            <a:endParaRPr sz="3000" i="0" u="none" strike="noStrike" cap="none">
              <a:solidFill>
                <a:srgbClr val="000000"/>
              </a:solidFill>
            </a:endParaRPr>
          </a:p>
          <a:p>
            <a:pPr marL="342900" marR="0" lvl="0" indent="-139700" algn="l" rtl="0">
              <a:lnSpc>
                <a:spcPct val="100000"/>
              </a:lnSpc>
              <a:spcBef>
                <a:spcPts val="0"/>
              </a:spcBef>
              <a:spcAft>
                <a:spcPts val="0"/>
              </a:spcAft>
              <a:buClr>
                <a:schemeClr val="dk1"/>
              </a:buClr>
              <a:buSzPts val="1100"/>
              <a:buFont typeface="Arial"/>
              <a:buNone/>
            </a:pPr>
            <a:r>
              <a:rPr lang="en" sz="3000" i="0" u="none" strike="noStrike" cap="none">
                <a:solidFill>
                  <a:srgbClr val="000000"/>
                </a:solidFill>
              </a:rPr>
              <a:t>pmap(list(n, mu, sd), rnorm) </a:t>
            </a:r>
            <a:endParaRPr/>
          </a:p>
        </p:txBody>
      </p:sp>
    </p:spTree>
    <p:extLst>
      <p:ext uri="{BB962C8B-B14F-4D97-AF65-F5344CB8AC3E}">
        <p14:creationId xmlns:p14="http://schemas.microsoft.com/office/powerpoint/2010/main" val="400311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body" idx="4294967295"/>
          </p:nvPr>
        </p:nvSpPr>
        <p:spPr>
          <a:xfrm>
            <a:off x="0" y="2261725"/>
            <a:ext cx="8161200" cy="2099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latin typeface="Comfortaa"/>
                <a:ea typeface="Comfortaa"/>
                <a:cs typeface="Comfortaa"/>
                <a:sym typeface="Comfortaa"/>
              </a:rPr>
              <a:t>Module 1</a:t>
            </a:r>
            <a:endParaRPr b="1">
              <a:latin typeface="Comfortaa"/>
              <a:ea typeface="Comfortaa"/>
              <a:cs typeface="Comfortaa"/>
              <a:sym typeface="Comfortaa"/>
            </a:endParaRPr>
          </a:p>
          <a:p>
            <a:pPr marL="342900" marR="0" lvl="0" indent="-139700" algn="ctr" rtl="0">
              <a:lnSpc>
                <a:spcPct val="100000"/>
              </a:lnSpc>
              <a:spcBef>
                <a:spcPts val="0"/>
              </a:spcBef>
              <a:spcAft>
                <a:spcPts val="0"/>
              </a:spcAft>
              <a:buClr>
                <a:schemeClr val="dk1"/>
              </a:buClr>
              <a:buSzPts val="6000"/>
              <a:buFont typeface="Arial"/>
              <a:buNone/>
            </a:pPr>
            <a:r>
              <a:rPr lang="en" sz="6000" b="1" i="0" u="none" strike="noStrike" cap="none">
                <a:solidFill>
                  <a:srgbClr val="000000"/>
                </a:solidFill>
                <a:latin typeface="Comfortaa"/>
                <a:ea typeface="Comfortaa"/>
                <a:cs typeface="Comfortaa"/>
                <a:sym typeface="Comfortaa"/>
              </a:rPr>
              <a:t>Getting Started</a:t>
            </a:r>
            <a:endParaRPr b="1">
              <a:latin typeface="Comfortaa"/>
              <a:ea typeface="Comfortaa"/>
              <a:cs typeface="Comfortaa"/>
              <a:sym typeface="Comfortaa"/>
            </a:endParaRPr>
          </a:p>
        </p:txBody>
      </p:sp>
    </p:spTree>
    <p:extLst>
      <p:ext uri="{BB962C8B-B14F-4D97-AF65-F5344CB8AC3E}">
        <p14:creationId xmlns:p14="http://schemas.microsoft.com/office/powerpoint/2010/main" val="9913764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16"/>
          <p:cNvSpPr txBox="1">
            <a:spLocks noGrp="1"/>
          </p:cNvSpPr>
          <p:nvPr>
            <p:ph type="title"/>
          </p:nvPr>
        </p:nvSpPr>
        <p:spPr>
          <a:xfrm>
            <a:off x="533400" y="533400"/>
            <a:ext cx="76200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dk1"/>
              </a:buClr>
              <a:buSzPts val="1100"/>
              <a:buFont typeface="Arial"/>
              <a:buNone/>
            </a:pPr>
            <a:r>
              <a:rPr lang="en" sz="3600" b="1">
                <a:solidFill>
                  <a:schemeClr val="dk1"/>
                </a:solidFill>
              </a:rPr>
              <a:t>Challenge (10 mins)</a:t>
            </a:r>
            <a:endParaRPr sz="3600" b="1" i="0" u="none" strike="noStrike" cap="none">
              <a:solidFill>
                <a:schemeClr val="dk1"/>
              </a:solidFill>
            </a:endParaRPr>
          </a:p>
        </p:txBody>
      </p:sp>
      <p:sp>
        <p:nvSpPr>
          <p:cNvPr id="684" name="Google Shape;684;p116"/>
          <p:cNvSpPr txBox="1">
            <a:spLocks noGrp="1"/>
          </p:cNvSpPr>
          <p:nvPr>
            <p:ph type="body" idx="1"/>
          </p:nvPr>
        </p:nvSpPr>
        <p:spPr>
          <a:xfrm>
            <a:off x="381000" y="1295400"/>
            <a:ext cx="7772400" cy="5029200"/>
          </a:xfrm>
          <a:prstGeom prst="rect">
            <a:avLst/>
          </a:prstGeom>
          <a:noFill/>
          <a:ln>
            <a:noFill/>
          </a:ln>
        </p:spPr>
        <p:txBody>
          <a:bodyPr spcFirstLastPara="1" wrap="square" lIns="91425" tIns="91425" rIns="91425" bIns="91425" anchor="t" anchorCtr="0">
            <a:noAutofit/>
          </a:bodyPr>
          <a:lstStyle/>
          <a:p>
            <a:pPr marL="342900" marR="0" lvl="0" indent="-139700" algn="l" rtl="0">
              <a:lnSpc>
                <a:spcPct val="100000"/>
              </a:lnSpc>
              <a:spcBef>
                <a:spcPts val="0"/>
              </a:spcBef>
              <a:spcAft>
                <a:spcPts val="0"/>
              </a:spcAft>
              <a:buClr>
                <a:schemeClr val="dk1"/>
              </a:buClr>
              <a:buSzPts val="1100"/>
              <a:buFont typeface="Arial"/>
              <a:buNone/>
            </a:pPr>
            <a:r>
              <a:rPr lang="en" sz="3000"/>
              <a:t>Use the mtcars dataset</a:t>
            </a:r>
            <a:endParaRPr sz="3000"/>
          </a:p>
          <a:p>
            <a:pPr marL="342900" marR="0" lvl="0" indent="-139700" algn="l" rtl="0">
              <a:lnSpc>
                <a:spcPct val="100000"/>
              </a:lnSpc>
              <a:spcBef>
                <a:spcPts val="0"/>
              </a:spcBef>
              <a:spcAft>
                <a:spcPts val="0"/>
              </a:spcAft>
              <a:buClr>
                <a:schemeClr val="dk1"/>
              </a:buClr>
              <a:buSzPts val="1100"/>
              <a:buFont typeface="Arial"/>
              <a:buNone/>
            </a:pPr>
            <a:endParaRPr sz="3000"/>
          </a:p>
          <a:p>
            <a:pPr marL="457200" marR="0" lvl="0" indent="-419100" algn="l" rtl="0">
              <a:lnSpc>
                <a:spcPct val="100000"/>
              </a:lnSpc>
              <a:spcBef>
                <a:spcPts val="0"/>
              </a:spcBef>
              <a:spcAft>
                <a:spcPts val="0"/>
              </a:spcAft>
              <a:buClr>
                <a:srgbClr val="000000"/>
              </a:buClr>
              <a:buSzPts val="3000"/>
              <a:buAutoNum type="arabicParenR"/>
            </a:pPr>
            <a:r>
              <a:rPr lang="en" sz="3000"/>
              <a:t>Map summary of each column</a:t>
            </a:r>
            <a:endParaRPr sz="3000"/>
          </a:p>
          <a:p>
            <a:pPr marL="457200" marR="0" lvl="0" indent="-419100" algn="l" rtl="0">
              <a:lnSpc>
                <a:spcPct val="100000"/>
              </a:lnSpc>
              <a:spcBef>
                <a:spcPts val="0"/>
              </a:spcBef>
              <a:spcAft>
                <a:spcPts val="0"/>
              </a:spcAft>
              <a:buClr>
                <a:srgbClr val="000000"/>
              </a:buClr>
              <a:buSzPts val="3000"/>
              <a:buAutoNum type="arabicParenR"/>
            </a:pPr>
            <a:r>
              <a:rPr lang="en" sz="3000"/>
              <a:t>Find column means</a:t>
            </a:r>
            <a:endParaRPr sz="3000"/>
          </a:p>
          <a:p>
            <a:pPr marL="457200" marR="0" lvl="0" indent="-419100" algn="l" rtl="0">
              <a:lnSpc>
                <a:spcPct val="100000"/>
              </a:lnSpc>
              <a:spcBef>
                <a:spcPts val="0"/>
              </a:spcBef>
              <a:spcAft>
                <a:spcPts val="0"/>
              </a:spcAft>
              <a:buClr>
                <a:srgbClr val="000000"/>
              </a:buClr>
              <a:buSzPts val="3000"/>
              <a:buAutoNum type="arabicParenR"/>
            </a:pPr>
            <a:r>
              <a:rPr lang="en" sz="3000"/>
              <a:t>Group by cyl and am (nest)</a:t>
            </a:r>
            <a:endParaRPr sz="3000"/>
          </a:p>
          <a:p>
            <a:pPr marL="457200" marR="0" lvl="0" indent="-419100" algn="l" rtl="0">
              <a:lnSpc>
                <a:spcPct val="100000"/>
              </a:lnSpc>
              <a:spcBef>
                <a:spcPts val="0"/>
              </a:spcBef>
              <a:spcAft>
                <a:spcPts val="0"/>
              </a:spcAft>
              <a:buClr>
                <a:srgbClr val="000000"/>
              </a:buClr>
              <a:buSzPts val="3000"/>
              <a:buAutoNum type="arabicParenR"/>
            </a:pPr>
            <a:r>
              <a:rPr lang="en" sz="3000"/>
              <a:t>Apply a model for each group</a:t>
            </a:r>
            <a:r>
              <a:rPr lang="en" sz="3000" i="0" u="none" strike="noStrike" cap="none">
                <a:solidFill>
                  <a:srgbClr val="000000"/>
                </a:solidFill>
              </a:rPr>
              <a:t> </a:t>
            </a:r>
            <a:endParaRPr/>
          </a:p>
        </p:txBody>
      </p:sp>
    </p:spTree>
    <p:extLst>
      <p:ext uri="{BB962C8B-B14F-4D97-AF65-F5344CB8AC3E}">
        <p14:creationId xmlns:p14="http://schemas.microsoft.com/office/powerpoint/2010/main" val="2024706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17"/>
          <p:cNvSpPr txBox="1"/>
          <p:nvPr/>
        </p:nvSpPr>
        <p:spPr>
          <a:xfrm>
            <a:off x="88075" y="1814975"/>
            <a:ext cx="8131200" cy="3409800"/>
          </a:xfrm>
          <a:prstGeom prst="rect">
            <a:avLst/>
          </a:prstGeom>
          <a:noFill/>
          <a:ln>
            <a:noFill/>
          </a:ln>
        </p:spPr>
        <p:txBody>
          <a:bodyPr spcFirstLastPara="1" wrap="square" lIns="91425" tIns="91425" rIns="91425" bIns="91425" anchor="t" anchorCtr="0">
            <a:noAutofit/>
          </a:bodyPr>
          <a:lstStyle/>
          <a:p>
            <a:pPr marL="342900" lvl="0" indent="-139700" algn="ctr" rtl="0">
              <a:spcBef>
                <a:spcPts val="640"/>
              </a:spcBef>
              <a:spcAft>
                <a:spcPts val="0"/>
              </a:spcAft>
              <a:buNone/>
            </a:pPr>
            <a:r>
              <a:rPr lang="en" sz="9600">
                <a:latin typeface="Comfortaa"/>
                <a:ea typeface="Comfortaa"/>
                <a:cs typeface="Comfortaa"/>
                <a:sym typeface="Comfortaa"/>
              </a:rPr>
              <a:t>Summary</a:t>
            </a:r>
            <a:endParaRPr sz="9600">
              <a:latin typeface="Comfortaa"/>
              <a:ea typeface="Comfortaa"/>
              <a:cs typeface="Comfortaa"/>
              <a:sym typeface="Comfortaa"/>
            </a:endParaRPr>
          </a:p>
          <a:p>
            <a:pPr marL="342900" lvl="0" indent="-139700" algn="ctr" rtl="0">
              <a:spcBef>
                <a:spcPts val="640"/>
              </a:spcBef>
              <a:spcAft>
                <a:spcPts val="0"/>
              </a:spcAft>
              <a:buNone/>
            </a:pPr>
            <a:r>
              <a:rPr lang="en" sz="9600">
                <a:latin typeface="Comfortaa"/>
                <a:ea typeface="Comfortaa"/>
                <a:cs typeface="Comfortaa"/>
                <a:sym typeface="Comfortaa"/>
              </a:rPr>
              <a:t>Q&amp;A</a:t>
            </a:r>
            <a:endParaRPr sz="9600">
              <a:latin typeface="Comfortaa"/>
              <a:ea typeface="Comfortaa"/>
              <a:cs typeface="Comfortaa"/>
              <a:sym typeface="Comfortaa"/>
            </a:endParaRPr>
          </a:p>
        </p:txBody>
      </p:sp>
      <p:pic>
        <p:nvPicPr>
          <p:cNvPr id="690" name="Google Shape;690;p117"/>
          <p:cNvPicPr preferRelativeResize="0"/>
          <p:nvPr/>
        </p:nvPicPr>
        <p:blipFill>
          <a:blip r:embed="rId3">
            <a:alphaModFix/>
          </a:blip>
          <a:stretch>
            <a:fillRect/>
          </a:stretch>
        </p:blipFill>
        <p:spPr>
          <a:xfrm>
            <a:off x="5973622" y="3791675"/>
            <a:ext cx="3056050" cy="3186875"/>
          </a:xfrm>
          <a:prstGeom prst="rect">
            <a:avLst/>
          </a:prstGeom>
          <a:noFill/>
          <a:ln>
            <a:noFill/>
          </a:ln>
        </p:spPr>
      </p:pic>
    </p:spTree>
    <p:extLst>
      <p:ext uri="{BB962C8B-B14F-4D97-AF65-F5344CB8AC3E}">
        <p14:creationId xmlns:p14="http://schemas.microsoft.com/office/powerpoint/2010/main" val="2344350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18"/>
          <p:cNvSpPr txBox="1"/>
          <p:nvPr/>
        </p:nvSpPr>
        <p:spPr>
          <a:xfrm>
            <a:off x="0" y="478125"/>
            <a:ext cx="8412600" cy="1887900"/>
          </a:xfrm>
          <a:prstGeom prst="rect">
            <a:avLst/>
          </a:prstGeom>
          <a:noFill/>
          <a:ln>
            <a:noFill/>
          </a:ln>
        </p:spPr>
        <p:txBody>
          <a:bodyPr spcFirstLastPara="1" wrap="square" lIns="91425" tIns="91425" rIns="91425" bIns="91425" anchor="t" anchorCtr="0">
            <a:noAutofit/>
          </a:bodyPr>
          <a:lstStyle/>
          <a:p>
            <a:pPr marL="342900" lvl="0" indent="-139700" algn="ctr" rtl="0">
              <a:spcBef>
                <a:spcPts val="640"/>
              </a:spcBef>
              <a:spcAft>
                <a:spcPts val="0"/>
              </a:spcAft>
              <a:buNone/>
            </a:pPr>
            <a:r>
              <a:rPr lang="en" sz="7200">
                <a:latin typeface="Comfortaa"/>
                <a:ea typeface="Comfortaa"/>
                <a:cs typeface="Comfortaa"/>
                <a:sym typeface="Comfortaa"/>
              </a:rPr>
              <a:t>Feedback</a:t>
            </a:r>
            <a:endParaRPr sz="7200">
              <a:latin typeface="Comfortaa"/>
              <a:ea typeface="Comfortaa"/>
              <a:cs typeface="Comfortaa"/>
              <a:sym typeface="Comfortaa"/>
            </a:endParaRPr>
          </a:p>
          <a:p>
            <a:pPr marL="342900" lvl="0" indent="-139700" algn="ctr" rtl="0">
              <a:spcBef>
                <a:spcPts val="640"/>
              </a:spcBef>
              <a:spcAft>
                <a:spcPts val="0"/>
              </a:spcAft>
              <a:buNone/>
            </a:pPr>
            <a:r>
              <a:rPr lang="en" sz="4800">
                <a:latin typeface="Comfortaa"/>
                <a:ea typeface="Comfortaa"/>
                <a:cs typeface="Comfortaa"/>
                <a:sym typeface="Comfortaa"/>
              </a:rPr>
              <a:t>https://goo.gl/R2eumq</a:t>
            </a:r>
            <a:endParaRPr sz="4800">
              <a:latin typeface="Comfortaa"/>
              <a:ea typeface="Comfortaa"/>
              <a:cs typeface="Comfortaa"/>
              <a:sym typeface="Comfortaa"/>
            </a:endParaRPr>
          </a:p>
        </p:txBody>
      </p:sp>
      <p:pic>
        <p:nvPicPr>
          <p:cNvPr id="696" name="Google Shape;696;p118" descr="qrcode-sgp.png"/>
          <p:cNvPicPr preferRelativeResize="0"/>
          <p:nvPr/>
        </p:nvPicPr>
        <p:blipFill>
          <a:blip r:embed="rId3">
            <a:alphaModFix/>
          </a:blip>
          <a:stretch>
            <a:fillRect/>
          </a:stretch>
        </p:blipFill>
        <p:spPr>
          <a:xfrm>
            <a:off x="2377425" y="2823200"/>
            <a:ext cx="3760475" cy="3760475"/>
          </a:xfrm>
          <a:prstGeom prst="rect">
            <a:avLst/>
          </a:prstGeom>
          <a:noFill/>
          <a:ln>
            <a:noFill/>
          </a:ln>
        </p:spPr>
      </p:pic>
    </p:spTree>
    <p:extLst>
      <p:ext uri="{BB962C8B-B14F-4D97-AF65-F5344CB8AC3E}">
        <p14:creationId xmlns:p14="http://schemas.microsoft.com/office/powerpoint/2010/main" val="16852756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19"/>
          <p:cNvSpPr txBox="1">
            <a:spLocks noGrp="1"/>
          </p:cNvSpPr>
          <p:nvPr>
            <p:ph type="body" idx="1"/>
          </p:nvPr>
        </p:nvSpPr>
        <p:spPr>
          <a:xfrm>
            <a:off x="768450" y="1501150"/>
            <a:ext cx="7755000" cy="3970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Arial"/>
              <a:buNone/>
            </a:pPr>
            <a:r>
              <a:rPr lang="en" sz="8709" i="0" u="none" strike="noStrike" cap="none" dirty="0">
                <a:solidFill>
                  <a:schemeClr val="dk1"/>
                </a:solidFill>
                <a:latin typeface="Comfortaa"/>
                <a:ea typeface="Comfortaa"/>
                <a:cs typeface="Comfortaa"/>
                <a:sym typeface="Comfortaa"/>
              </a:rPr>
              <a:t>Thank You!</a:t>
            </a:r>
            <a:endParaRPr dirty="0">
              <a:latin typeface="Comfortaa"/>
              <a:ea typeface="Comfortaa"/>
              <a:cs typeface="Comfortaa"/>
              <a:sym typeface="Comfortaa"/>
            </a:endParaRPr>
          </a:p>
          <a:p>
            <a:pPr marL="0" marR="0" lvl="0" indent="0" algn="ctr" rtl="0">
              <a:lnSpc>
                <a:spcPct val="90000"/>
              </a:lnSpc>
              <a:spcBef>
                <a:spcPts val="0"/>
              </a:spcBef>
              <a:spcAft>
                <a:spcPts val="0"/>
              </a:spcAft>
              <a:buClr>
                <a:schemeClr val="dk1"/>
              </a:buClr>
              <a:buSzPts val="1100"/>
              <a:buFont typeface="Arial"/>
              <a:buNone/>
            </a:pPr>
            <a:endParaRPr sz="4355" dirty="0">
              <a:solidFill>
                <a:schemeClr val="dk1"/>
              </a:solidFill>
              <a:latin typeface="Comfortaa"/>
              <a:ea typeface="Comfortaa"/>
              <a:cs typeface="Comfortaa"/>
              <a:sym typeface="Comfortaa"/>
            </a:endParaRPr>
          </a:p>
          <a:p>
            <a:pPr marL="0" lvl="0" indent="0" algn="ctr" rtl="0">
              <a:spcBef>
                <a:spcPts val="0"/>
              </a:spcBef>
              <a:spcAft>
                <a:spcPts val="0"/>
              </a:spcAft>
              <a:buClr>
                <a:schemeClr val="dk1"/>
              </a:buClr>
              <a:buSzPts val="1100"/>
              <a:buFont typeface="Arial"/>
              <a:buNone/>
            </a:pPr>
            <a:r>
              <a:rPr lang="en" sz="3600" dirty="0" smtClean="0">
                <a:solidFill>
                  <a:schemeClr val="dk1"/>
                </a:solidFill>
                <a:latin typeface="Comfortaa"/>
                <a:ea typeface="Comfortaa"/>
                <a:cs typeface="Comfortaa"/>
                <a:sym typeface="Comfortaa"/>
              </a:rPr>
              <a:t>Saranya Ravikumar</a:t>
            </a:r>
            <a:endParaRPr sz="3600" dirty="0">
              <a:solidFill>
                <a:schemeClr val="dk1"/>
              </a:solidFill>
              <a:latin typeface="Comfortaa"/>
              <a:ea typeface="Comfortaa"/>
              <a:cs typeface="Comfortaa"/>
              <a:sym typeface="Comfortaa"/>
            </a:endParaRPr>
          </a:p>
          <a:p>
            <a:pPr marL="0" lvl="0" indent="0" algn="ctr" rtl="0">
              <a:spcBef>
                <a:spcPts val="0"/>
              </a:spcBef>
              <a:spcAft>
                <a:spcPts val="0"/>
              </a:spcAft>
              <a:buClr>
                <a:schemeClr val="dk1"/>
              </a:buClr>
              <a:buSzPts val="1100"/>
              <a:buFont typeface="Arial"/>
              <a:buNone/>
            </a:pPr>
            <a:r>
              <a:rPr lang="en" sz="3600" dirty="0" smtClean="0">
                <a:solidFill>
                  <a:schemeClr val="dk1"/>
                </a:solidFill>
                <a:latin typeface="Comfortaa"/>
                <a:ea typeface="Comfortaa"/>
                <a:cs typeface="Comfortaa"/>
                <a:sym typeface="Comfortaa"/>
              </a:rPr>
              <a:t>saranyaviji1987@gmail.com</a:t>
            </a:r>
            <a:endParaRPr sz="4355" dirty="0">
              <a:solidFill>
                <a:schemeClr val="dk1"/>
              </a:solidFill>
              <a:latin typeface="Comfortaa"/>
              <a:ea typeface="Comfortaa"/>
              <a:cs typeface="Comfortaa"/>
              <a:sym typeface="Comfortaa"/>
            </a:endParaRPr>
          </a:p>
          <a:p>
            <a:pPr marL="0" marR="0" lvl="0" indent="0" algn="ctr" rtl="0">
              <a:lnSpc>
                <a:spcPct val="90000"/>
              </a:lnSpc>
              <a:spcBef>
                <a:spcPts val="0"/>
              </a:spcBef>
              <a:spcAft>
                <a:spcPts val="0"/>
              </a:spcAft>
              <a:buClr>
                <a:schemeClr val="dk1"/>
              </a:buClr>
              <a:buSzPts val="1100"/>
              <a:buFont typeface="Arial"/>
              <a:buNone/>
            </a:pPr>
            <a:endParaRPr sz="4355" dirty="0">
              <a:solidFill>
                <a:schemeClr val="dk1"/>
              </a:solidFill>
              <a:latin typeface="Comfortaa"/>
              <a:ea typeface="Comfortaa"/>
              <a:cs typeface="Comfortaa"/>
              <a:sym typeface="Comfortaa"/>
            </a:endParaRPr>
          </a:p>
          <a:p>
            <a:pPr marL="0" marR="0" lvl="0" indent="0" algn="ctr" rtl="0">
              <a:lnSpc>
                <a:spcPct val="90000"/>
              </a:lnSpc>
              <a:spcBef>
                <a:spcPts val="0"/>
              </a:spcBef>
              <a:spcAft>
                <a:spcPts val="0"/>
              </a:spcAft>
              <a:buClr>
                <a:schemeClr val="dk1"/>
              </a:buClr>
              <a:buFont typeface="Arial"/>
              <a:buNone/>
            </a:pPr>
            <a:endParaRPr sz="4355" dirty="0">
              <a:solidFill>
                <a:schemeClr val="dk1"/>
              </a:solidFill>
              <a:latin typeface="Comfortaa"/>
              <a:ea typeface="Comfortaa"/>
              <a:cs typeface="Comfortaa"/>
              <a:sym typeface="Comfortaa"/>
            </a:endParaRPr>
          </a:p>
        </p:txBody>
      </p:sp>
    </p:spTree>
    <p:extLst>
      <p:ext uri="{BB962C8B-B14F-4D97-AF65-F5344CB8AC3E}">
        <p14:creationId xmlns:p14="http://schemas.microsoft.com/office/powerpoint/2010/main" val="207386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p:nvPr/>
        </p:nvSpPr>
        <p:spPr>
          <a:xfrm>
            <a:off x="-13050" y="125"/>
            <a:ext cx="9144000" cy="685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5" name="Google Shape;255;p45"/>
          <p:cNvPicPr preferRelativeResize="0"/>
          <p:nvPr/>
        </p:nvPicPr>
        <p:blipFill rotWithShape="1">
          <a:blip r:embed="rId3">
            <a:alphaModFix/>
          </a:blip>
          <a:srcRect l="961" t="1706" r="1922" b="1337"/>
          <a:stretch/>
        </p:blipFill>
        <p:spPr>
          <a:xfrm>
            <a:off x="1251825" y="117350"/>
            <a:ext cx="6584025" cy="6649373"/>
          </a:xfrm>
          <a:prstGeom prst="rect">
            <a:avLst/>
          </a:prstGeom>
          <a:noFill/>
          <a:ln>
            <a:noFill/>
          </a:ln>
        </p:spPr>
      </p:pic>
    </p:spTree>
    <p:extLst>
      <p:ext uri="{BB962C8B-B14F-4D97-AF65-F5344CB8AC3E}">
        <p14:creationId xmlns:p14="http://schemas.microsoft.com/office/powerpoint/2010/main" val="322899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2409</Words>
  <Application>Microsoft Office PowerPoint</Application>
  <PresentationFormat>On-screen Show (4:3)</PresentationFormat>
  <Paragraphs>569</Paragraphs>
  <Slides>83</Slides>
  <Notes>83</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Advanced R Data Analysis Training</vt:lpstr>
      <vt:lpstr>About the Trainer</vt:lpstr>
      <vt:lpstr>Agenda</vt:lpstr>
      <vt:lpstr>Agenda</vt:lpstr>
      <vt:lpstr>Agenda</vt:lpstr>
      <vt:lpstr>Prerequisite</vt:lpstr>
      <vt:lpstr>Exercise Files</vt:lpstr>
      <vt:lpstr>PowerPoint Presentation</vt:lpstr>
      <vt:lpstr>PowerPoint Presentation</vt:lpstr>
      <vt:lpstr>Data Analysis Steps</vt:lpstr>
      <vt:lpstr>R Data Analysis Packages </vt:lpstr>
      <vt:lpstr>R Data Analysis Packages </vt:lpstr>
      <vt:lpstr>Install Packages </vt:lpstr>
      <vt:lpstr>PowerPoint Presentation</vt:lpstr>
      <vt:lpstr>Read Data from CSV File </vt:lpstr>
      <vt:lpstr>Read Data from json </vt:lpstr>
      <vt:lpstr>Read Data from XML </vt:lpstr>
      <vt:lpstr>Read Data from Web </vt:lpstr>
      <vt:lpstr>Challenge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Scatter Plot </vt:lpstr>
      <vt:lpstr>Scatter Plot (grouped data)</vt:lpstr>
      <vt:lpstr>Scatter Plot (adding a trendline) </vt:lpstr>
      <vt:lpstr>Scatter Plot (facetting: I) </vt:lpstr>
      <vt:lpstr>Scatter Plot (facetting: II) </vt:lpstr>
      <vt:lpstr>Scatter Plot (facetting: III) </vt:lpstr>
      <vt:lpstr>Bar Plot</vt:lpstr>
      <vt:lpstr>Multiple Bar Plot </vt:lpstr>
      <vt:lpstr>Histogram</vt:lpstr>
      <vt:lpstr>Boxplot</vt:lpstr>
      <vt:lpstr>Save the plot</vt:lpstr>
      <vt:lpstr>Challenge</vt:lpstr>
      <vt:lpstr>PowerPoint Presentation</vt:lpstr>
      <vt:lpstr>Intro to broom package</vt:lpstr>
      <vt:lpstr>Intro to broom package</vt:lpstr>
      <vt:lpstr>The 3 Functions in detail</vt:lpstr>
      <vt:lpstr>Linear Regression with broom</vt:lpstr>
      <vt:lpstr>Plotting broom data frame</vt:lpstr>
      <vt:lpstr>Challenge</vt:lpstr>
      <vt:lpstr>PowerPoint Presentation</vt:lpstr>
      <vt:lpstr>Map functions</vt:lpstr>
      <vt:lpstr>Map functions</vt:lpstr>
      <vt:lpstr>Apply functions</vt:lpstr>
      <vt:lpstr>Apply user-defined functions</vt:lpstr>
      <vt:lpstr>Apply user-defined functions</vt:lpstr>
      <vt:lpstr>Logical testing</vt:lpstr>
      <vt:lpstr>Summarize data</vt:lpstr>
      <vt:lpstr>pmap</vt:lpstr>
      <vt:lpstr>Challenge (10 mins)</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 Data Analysis Training</dc:title>
  <dc:creator>arun</dc:creator>
  <cp:lastModifiedBy>arun</cp:lastModifiedBy>
  <cp:revision>4</cp:revision>
  <dcterms:created xsi:type="dcterms:W3CDTF">2020-01-16T02:41:38Z</dcterms:created>
  <dcterms:modified xsi:type="dcterms:W3CDTF">2020-01-17T02:00:37Z</dcterms:modified>
</cp:coreProperties>
</file>