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vasuki.s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[employee_data.csv]Sheet1!PivotTable1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employee</a:t>
            </a:r>
            <a:r>
              <a:rPr lang="en-US" sz="1800" b="1" baseline="0"/>
              <a:t> rating analysis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dk1">
              <a:tint val="88500"/>
            </a:schemeClr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Sheet1!$C$4:$C$5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10.0</c:v>
                </c:pt>
                <c:pt idx="1">
                  <c:v>10.0</c:v>
                </c:pt>
                <c:pt idx="2">
                  <c:v>12.0</c:v>
                </c:pt>
                <c:pt idx="3">
                  <c:v>9.0</c:v>
                </c:pt>
                <c:pt idx="4">
                  <c:v>7.0</c:v>
                </c:pt>
                <c:pt idx="5">
                  <c:v>11.0</c:v>
                </c:pt>
                <c:pt idx="6">
                  <c:v>10.0</c:v>
                </c:pt>
                <c:pt idx="7">
                  <c:v>10.0</c:v>
                </c:pt>
                <c:pt idx="8">
                  <c:v>10.0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Sheet1!$D$4:$D$5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20.0</c:v>
                </c:pt>
                <c:pt idx="1">
                  <c:v>26.0</c:v>
                </c:pt>
                <c:pt idx="2">
                  <c:v>12.0</c:v>
                </c:pt>
                <c:pt idx="3">
                  <c:v>18.0</c:v>
                </c:pt>
                <c:pt idx="4">
                  <c:v>17.0</c:v>
                </c:pt>
                <c:pt idx="5">
                  <c:v>15.0</c:v>
                </c:pt>
                <c:pt idx="6">
                  <c:v>23.0</c:v>
                </c:pt>
                <c:pt idx="7">
                  <c:v>16.0</c:v>
                </c:pt>
                <c:pt idx="8">
                  <c:v>21.0</c:v>
                </c:pt>
                <c:pt idx="9">
                  <c:v>16.0</c:v>
                </c:pt>
              </c:numCache>
            </c:numRef>
          </c:val>
        </c:ser>
        <c:ser>
          <c:idx val="2"/>
          <c:order val="2"/>
          <c:tx>
            <c:strRef>
              <c:f>Sheet1!$E$4:$E$5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51.0</c:v>
                </c:pt>
                <c:pt idx="1">
                  <c:v>53.0</c:v>
                </c:pt>
                <c:pt idx="2">
                  <c:v>52.0</c:v>
                </c:pt>
                <c:pt idx="3">
                  <c:v>60.0</c:v>
                </c:pt>
                <c:pt idx="4">
                  <c:v>56.0</c:v>
                </c:pt>
                <c:pt idx="5">
                  <c:v>56.0</c:v>
                </c:pt>
                <c:pt idx="6">
                  <c:v>49.0</c:v>
                </c:pt>
                <c:pt idx="7">
                  <c:v>44.0</c:v>
                </c:pt>
                <c:pt idx="8">
                  <c:v>52.0</c:v>
                </c:pt>
                <c:pt idx="9">
                  <c:v>56.0</c:v>
                </c:pt>
              </c:numCache>
            </c:numRef>
          </c:val>
        </c:ser>
        <c:ser>
          <c:idx val="3"/>
          <c:order val="3"/>
          <c:tx>
            <c:strRef>
              <c:f>Sheet1!$F$4:$F$5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Sheet1!$F$6:$F$16</c:f>
              <c:numCache>
                <c:formatCode>General</c:formatCode>
                <c:ptCount val="10"/>
                <c:pt idx="0">
                  <c:v>11.0</c:v>
                </c:pt>
                <c:pt idx="1">
                  <c:v>17.0</c:v>
                </c:pt>
                <c:pt idx="2">
                  <c:v>12.0</c:v>
                </c:pt>
                <c:pt idx="3">
                  <c:v>10.0</c:v>
                </c:pt>
                <c:pt idx="4">
                  <c:v>14.0</c:v>
                </c:pt>
                <c:pt idx="5">
                  <c:v>16.0</c:v>
                </c:pt>
                <c:pt idx="6">
                  <c:v>16.0</c:v>
                </c:pt>
                <c:pt idx="7">
                  <c:v>13.0</c:v>
                </c:pt>
                <c:pt idx="8">
                  <c:v>12.0</c:v>
                </c:pt>
                <c:pt idx="9">
                  <c:v>17.0</c:v>
                </c:pt>
              </c:numCache>
            </c:numRef>
          </c:val>
        </c:ser>
        <c:ser>
          <c:idx val="4"/>
          <c:order val="4"/>
          <c:tx>
            <c:strRef>
              <c:f>Sheet1!$G$4:$G$5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Sheet1!$B$6:$B$16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Sheet1!$G$6:$G$16</c:f>
              <c:numCache>
                <c:formatCode>General</c:formatCode>
                <c:ptCount val="10"/>
                <c:pt idx="0">
                  <c:v>16.0</c:v>
                </c:pt>
                <c:pt idx="1">
                  <c:v>10.0</c:v>
                </c:pt>
                <c:pt idx="2">
                  <c:v>11.0</c:v>
                </c:pt>
                <c:pt idx="3">
                  <c:v>9.0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13.0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1882080"/>
        <c:axId val="241882560"/>
        <c:axId val="0"/>
      </c:bar3DChart>
      <c:catAx>
        <c:axId val="241882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1882560"/>
        <c:crosses val="autoZero"/>
        <c:auto val="1"/>
        <c:lblAlgn val="ctr"/>
        <c:lblOffset val="100"/>
        <c:noMultiLvlLbl val="0"/>
      </c:catAx>
      <c:valAx>
        <c:axId val="2418825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188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962400" y="117841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105024" y="2909280"/>
            <a:ext cx="8334376" cy="2504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/>
              <a:t>STUDENT NAME: </a:t>
            </a:r>
            <a:r>
              <a:rPr altLang="en-AU" b="1" dirty="0" sz="3200" lang="en-US"/>
              <a:t>s</a:t>
            </a:r>
            <a:r>
              <a:rPr altLang="en-AU" b="1" dirty="0" sz="3200" lang="en-US"/>
              <a:t>a</a:t>
            </a:r>
            <a:r>
              <a:rPr altLang="en-AU" b="1" dirty="0" sz="3200" lang="en-US"/>
              <a:t>r</a:t>
            </a:r>
            <a:r>
              <a:rPr altLang="en-AU" b="1" dirty="0" sz="3200" lang="en-US"/>
              <a:t>a</a:t>
            </a:r>
            <a:r>
              <a:rPr altLang="en-AU" b="1" dirty="0" sz="3200" lang="en-US"/>
              <a:t>n</a:t>
            </a:r>
            <a:r>
              <a:rPr altLang="en-AU" b="1" dirty="0" sz="3200" lang="en-US"/>
              <a:t>y</a:t>
            </a:r>
            <a:r>
              <a:rPr altLang="en-AU" b="1" dirty="0" sz="3200" lang="en-US"/>
              <a:t>a</a:t>
            </a:r>
            <a:r>
              <a:rPr altLang="en-AU" b="1" dirty="0" sz="3200" lang="en-US"/>
              <a:t>.</a:t>
            </a:r>
            <a:r>
              <a:rPr altLang="en-AU" b="1" dirty="0" sz="3200" lang="en-US"/>
              <a:t>G</a:t>
            </a:r>
            <a:endParaRPr altLang="en-US" lang="zh-CN"/>
          </a:p>
          <a:p>
            <a:r>
              <a:rPr b="1" dirty="0" sz="3200" lang="en-US"/>
              <a:t>REGISTER NO: </a:t>
            </a:r>
            <a:r>
              <a:rPr altLang="en-AU" b="1" dirty="0" sz="3200" lang="en-US"/>
              <a:t>3</a:t>
            </a:r>
            <a:r>
              <a:rPr altLang="en-AU" b="1" dirty="0" sz="3200" lang="en-US"/>
              <a:t>1</a:t>
            </a:r>
            <a:r>
              <a:rPr altLang="en-AU" b="1" dirty="0" sz="3200" lang="en-US"/>
              <a:t>2</a:t>
            </a:r>
            <a:r>
              <a:rPr altLang="en-AU" b="1" dirty="0" sz="3200" lang="en-US"/>
              <a:t>2</a:t>
            </a:r>
            <a:r>
              <a:rPr altLang="en-AU" b="1" dirty="0" sz="3200" lang="en-US"/>
              <a:t>0</a:t>
            </a:r>
            <a:r>
              <a:rPr altLang="en-AU" b="1" dirty="0" sz="3200" lang="en-US"/>
              <a:t>9</a:t>
            </a:r>
            <a:r>
              <a:rPr altLang="en-AU" b="1" dirty="0" sz="3200" lang="en-US"/>
              <a:t>0</a:t>
            </a:r>
            <a:r>
              <a:rPr altLang="en-AU" b="1" dirty="0" sz="3200" lang="en-US"/>
              <a:t>0</a:t>
            </a:r>
            <a:r>
              <a:rPr altLang="en-AU" b="1" dirty="0" sz="3200" lang="en-US"/>
              <a:t>4</a:t>
            </a:r>
            <a:endParaRPr altLang="en-US" lang="zh-CN"/>
          </a:p>
          <a:p>
            <a:r>
              <a:rPr b="1" dirty="0" sz="3200" lang="en-US"/>
              <a:t>DEPARTMENT: </a:t>
            </a:r>
            <a:r>
              <a:rPr dirty="0" sz="3200" lang="en-US"/>
              <a:t>B.com(general)</a:t>
            </a:r>
          </a:p>
          <a:p>
            <a:r>
              <a:rPr b="1" dirty="0" sz="3200" lang="en-US"/>
              <a:t>COLLEGE: </a:t>
            </a:r>
            <a:r>
              <a:rPr dirty="0" sz="3200" lang="en-US"/>
              <a:t>CTTE College for women</a:t>
            </a:r>
          </a:p>
          <a:p>
            <a:r>
              <a:rPr dirty="0" sz="3200" lang="en-US"/>
              <a:t>           </a:t>
            </a:r>
            <a:endParaRPr dirty="0" sz="32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Rectangle 1"/>
          <p:cNvSpPr>
            <a:spLocks noChangeArrowheads="1"/>
          </p:cNvSpPr>
          <p:nvPr/>
        </p:nvSpPr>
        <p:spPr bwMode="auto">
          <a:xfrm>
            <a:off x="739775" y="1143000"/>
            <a:ext cx="8763000" cy="372864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Insights:</a:t>
            </a:r>
            <a:r>
              <a:rPr altLang="en-US" baseline="0" b="0" cap="none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feedback and performance data.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Trends:</a:t>
            </a:r>
            <a:r>
              <a:rPr altLang="en-US" baseline="0" b="0" cap="none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forecasts future performance and growth areas.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Transparency:</a:t>
            </a:r>
            <a:r>
              <a:rPr altLang="en-US" baseline="0" b="0" cap="none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Clear, data-backed rating rationale.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Dashboards:</a:t>
            </a:r>
            <a:r>
              <a:rPr altLang="en-US" baseline="0" b="0" cap="none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Interactive, personalized performance views.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Development:</a:t>
            </a:r>
            <a:r>
              <a:rPr altLang="en-US" baseline="0" b="0" cap="none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 ratings directly to tailored development plans.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567815" y="1524000"/>
          <a:ext cx="7423784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1"/>
          <p:cNvSpPr>
            <a:spLocks noChangeArrowheads="1"/>
          </p:cNvSpPr>
          <p:nvPr/>
        </p:nvSpPr>
        <p:spPr bwMode="auto">
          <a:xfrm>
            <a:off x="685800" y="1487299"/>
            <a:ext cx="8534400" cy="26060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sz="2800" lang="en-US"/>
              <a:t>The "wow factor" of this rating solution is its use of AI to deliver real-time insights, predict future performance, and provide clear, data-driven feedback, all through customizable dashboards that link directly to personalized development plans.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dirty="0"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7385369" y="144077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-1090612" y="3042424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990600" y="1695450"/>
            <a:ext cx="6400800" cy="276999"/>
          </a:xfrm>
          <a:prstGeom prst="rect"/>
          <a:noFill/>
        </p:spPr>
        <p:txBody>
          <a:bodyPr rtlCol="0" wrap="square">
            <a:spAutoFit/>
          </a:bodyPr>
          <a:p>
            <a:endParaRPr dirty="0" sz="1200" lang="en-IN"/>
          </a:p>
        </p:txBody>
      </p:sp>
      <p:sp>
        <p:nvSpPr>
          <p:cNvPr id="1048650" name="Rectangle 2"/>
          <p:cNvSpPr>
            <a:spLocks noChangeArrowheads="1"/>
          </p:cNvSpPr>
          <p:nvPr/>
        </p:nvSpPr>
        <p:spPr bwMode="auto">
          <a:xfrm>
            <a:off x="834072" y="1982644"/>
            <a:ext cx="10191017" cy="18694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eaLnBrk="0" fontAlgn="base" hangingPunct="0" indent="-285750" marL="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Subjectivity and Bias</a:t>
            </a:r>
          </a:p>
          <a:p>
            <a:pPr eaLnBrk="0" fontAlgn="base" hangingPunct="0" indent="-285750" marL="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Arial" panose="020B0604020202020204" pitchFamily="34" charset="0"/>
              </a:rPr>
              <a:t>Inconsistency in Ratings</a:t>
            </a:r>
          </a:p>
          <a:p>
            <a:pPr eaLnBrk="0" fontAlgn="base" hangingPunct="0" indent="-285750" marL="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Clear Metrics</a:t>
            </a:r>
          </a:p>
          <a:p>
            <a:pPr eaLnBrk="0" fontAlgn="base" hangingPunct="0" indent="-285750" marL="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Feedback Mechanisms</a:t>
            </a:r>
          </a:p>
          <a:p>
            <a:pPr eaLnBrk="0" fontAlgn="base" hangingPunct="0" indent="-285750" marL="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Discrepancies in Training and Calibration</a:t>
            </a: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Rectangle 1"/>
          <p:cNvSpPr>
            <a:spLocks noChangeArrowheads="1"/>
          </p:cNvSpPr>
          <p:nvPr/>
        </p:nvSpPr>
        <p:spPr bwMode="auto">
          <a:xfrm>
            <a:off x="700088" y="1823828"/>
            <a:ext cx="8305800" cy="3749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Current System: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Review and identify issues in the existing performance rating process through feedback from employees and evaluators.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Metrics: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and implement clear, objective performance criteria aligned with organizational goals.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Bias: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Introduce evaluator training and standardized guidelines to minimize bias and ensure consistency.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Feedback: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structured feedback mechanisms to provide actionable insights for employee development.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Pilot and Implement: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the new system in a selected area, refine based on feedback, and then roll out organization-wide with ongoing monitoring.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Rectangle 1"/>
          <p:cNvSpPr>
            <a:spLocks noChangeArrowheads="1"/>
          </p:cNvSpPr>
          <p:nvPr/>
        </p:nvSpPr>
        <p:spPr bwMode="auto">
          <a:xfrm>
            <a:off x="684571" y="2326003"/>
            <a:ext cx="8916629" cy="31394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Resources (HR) Teams: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ratings for talent management, compensation, and career development.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Managers and Supervisors: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 ratings to assess team performance, provide feedback, and make promotion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Senior Leadership: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aggregate performance data to guide strategic planning and organizational development.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Receive feedback for personal growth, performance improvement, and career progression.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and Development Teams: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training needs and tailor development programs based on performance insights.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124200" y="1981200"/>
            <a:ext cx="5867400" cy="1424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Conditional </a:t>
            </a:r>
            <a:r>
              <a:rPr dirty="0" lang="en-US" err="1"/>
              <a:t>formating</a:t>
            </a:r>
            <a:r>
              <a:rPr dirty="0" lang="en-US"/>
              <a:t>- missing</a:t>
            </a:r>
          </a:p>
          <a:p>
            <a:r>
              <a:rPr dirty="0" lang="en-US"/>
              <a:t>Filter-remove</a:t>
            </a:r>
          </a:p>
          <a:p>
            <a:r>
              <a:rPr dirty="0" lang="en-US"/>
              <a:t>Formula-performance</a:t>
            </a:r>
          </a:p>
          <a:p>
            <a:r>
              <a:rPr dirty="0" lang="en-US"/>
              <a:t>Pivot-summary</a:t>
            </a:r>
          </a:p>
          <a:p>
            <a:r>
              <a:rPr dirty="0" lang="en-US"/>
              <a:t>Graph-data visualization</a:t>
            </a: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914400" y="1295400"/>
            <a:ext cx="746760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Employee-Kaggle</a:t>
            </a:r>
          </a:p>
          <a:p>
            <a:r>
              <a:rPr dirty="0" lang="en-US"/>
              <a:t>26-features</a:t>
            </a:r>
          </a:p>
          <a:p>
            <a:r>
              <a:rPr dirty="0" lang="en-US"/>
              <a:t>7-features</a:t>
            </a:r>
          </a:p>
          <a:p>
            <a:r>
              <a:rPr dirty="0" lang="en-US"/>
              <a:t>Emp id- numerical</a:t>
            </a:r>
          </a:p>
          <a:p>
            <a:r>
              <a:rPr dirty="0" lang="en-US"/>
              <a:t>Name- text</a:t>
            </a:r>
          </a:p>
          <a:p>
            <a:r>
              <a:rPr dirty="0" lang="en-US"/>
              <a:t>Job function</a:t>
            </a:r>
          </a:p>
          <a:p>
            <a:r>
              <a:rPr dirty="0" lang="en-US"/>
              <a:t>Email</a:t>
            </a:r>
          </a:p>
          <a:p>
            <a:r>
              <a:rPr dirty="0" lang="en-US"/>
              <a:t>Employee rating-numerical</a:t>
            </a:r>
          </a:p>
          <a:p>
            <a:endParaRPr dirty="0" lang="en-US"/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 flipV="1">
            <a:off x="5542022" y="9539880"/>
            <a:ext cx="6042038" cy="548639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endParaRPr dirty="0" sz="2000" lang="en-IN"/>
          </a:p>
        </p:txBody>
      </p:sp>
      <p:sp>
        <p:nvSpPr>
          <p:cNvPr id="1048679" name="Rectangle 1"/>
          <p:cNvSpPr>
            <a:spLocks noChangeArrowheads="1"/>
          </p:cNvSpPr>
          <p:nvPr/>
        </p:nvSpPr>
        <p:spPr bwMode="auto">
          <a:xfrm>
            <a:off x="2501449" y="1557726"/>
            <a:ext cx="8480426" cy="372864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Insights: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feedback and performance data.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Trends: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forecasts future performance and growth areas.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Transparency: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Clear, data-backed rating rationale.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Dashboards: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Interactive, personalized performance views.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Development: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 ratings directly to tailored development plans.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vasuk0962@outlook.com</cp:lastModifiedBy>
  <dcterms:created xsi:type="dcterms:W3CDTF">2024-03-29T04:07:22Z</dcterms:created>
  <dcterms:modified xsi:type="dcterms:W3CDTF">2024-08-31T12:40:38Z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611a7b2f5d2148a0882cc26896112fcd</vt:lpwstr>
  </property>
</Properties>
</file>