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2E75B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86" d="100"/>
          <a:sy n="86" d="100"/>
        </p:scale>
        <p:origin x="514"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3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38"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fld>
            <a:endParaRPr lang="en-US"/>
          </a:p>
        </p:txBody>
      </p:sp>
      <p:sp>
        <p:nvSpPr>
          <p:cNvPr id="1048739"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40"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3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3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73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3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3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3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59" name=""/>
        <p:cNvGrpSpPr/>
        <p:nvPr/>
      </p:nvGrpSpPr>
      <p:grpSpPr>
        <a:xfrm>
          <a:off x="0" y="0"/>
          <a:ext cx="0" cy="0"/>
          <a:chOff x="0" y="0"/>
          <a:chExt cx="0" cy="0"/>
        </a:xfrm>
      </p:grpSpPr>
      <p:sp>
        <p:nvSpPr>
          <p:cNvPr id="1048676"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677"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678"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79" name="页脚占位符 4"/>
          <p:cNvSpPr>
            <a:spLocks noGrp="1"/>
          </p:cNvSpPr>
          <p:nvPr>
            <p:ph type="ftr" sz="quarter" idx="11"/>
          </p:nvPr>
        </p:nvSpPr>
        <p:spPr/>
        <p:txBody>
          <a:bodyPr/>
          <a:p>
            <a:endParaRPr altLang="en-US" lang="zh-CN"/>
          </a:p>
        </p:txBody>
      </p:sp>
      <p:sp>
        <p:nvSpPr>
          <p:cNvPr id="1048680"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4" name=""/>
        <p:cNvGrpSpPr/>
        <p:nvPr/>
      </p:nvGrpSpPr>
      <p:grpSpPr>
        <a:xfrm>
          <a:off x="0" y="0"/>
          <a:ext cx="0" cy="0"/>
          <a:chOff x="0" y="0"/>
          <a:chExt cx="0" cy="0"/>
        </a:xfrm>
      </p:grpSpPr>
      <p:sp>
        <p:nvSpPr>
          <p:cNvPr id="1048701" name="标题 1"/>
          <p:cNvSpPr>
            <a:spLocks noGrp="1"/>
          </p:cNvSpPr>
          <p:nvPr>
            <p:ph type="title"/>
          </p:nvPr>
        </p:nvSpPr>
        <p:spPr/>
        <p:txBody>
          <a:bodyPr/>
          <a:p>
            <a:r>
              <a:rPr altLang="en-US" lang="zh-CN"/>
              <a:t>单击此处编辑母版标题样式</a:t>
            </a:r>
            <a:endParaRPr altLang="en-US" lang="zh-CN"/>
          </a:p>
        </p:txBody>
      </p:sp>
      <p:sp>
        <p:nvSpPr>
          <p:cNvPr id="1048702"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03"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04" name="页脚占位符 4"/>
          <p:cNvSpPr>
            <a:spLocks noGrp="1"/>
          </p:cNvSpPr>
          <p:nvPr>
            <p:ph type="ftr" sz="quarter" idx="11"/>
          </p:nvPr>
        </p:nvSpPr>
        <p:spPr/>
        <p:txBody>
          <a:bodyPr/>
          <a:p>
            <a:endParaRPr altLang="en-US" lang="zh-CN"/>
          </a:p>
        </p:txBody>
      </p:sp>
      <p:sp>
        <p:nvSpPr>
          <p:cNvPr id="1048705"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61" name=""/>
        <p:cNvGrpSpPr/>
        <p:nvPr/>
      </p:nvGrpSpPr>
      <p:grpSpPr>
        <a:xfrm>
          <a:off x="0" y="0"/>
          <a:ext cx="0" cy="0"/>
          <a:chOff x="0" y="0"/>
          <a:chExt cx="0" cy="0"/>
        </a:xfrm>
      </p:grpSpPr>
      <p:sp>
        <p:nvSpPr>
          <p:cNvPr id="1048685"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686"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87"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88" name="页脚占位符 4"/>
          <p:cNvSpPr>
            <a:spLocks noGrp="1"/>
          </p:cNvSpPr>
          <p:nvPr>
            <p:ph type="ftr" sz="quarter" idx="11"/>
          </p:nvPr>
        </p:nvSpPr>
        <p:spPr/>
        <p:txBody>
          <a:bodyPr/>
          <a:p>
            <a:endParaRPr altLang="en-US" lang="zh-CN"/>
          </a:p>
        </p:txBody>
      </p:sp>
      <p:sp>
        <p:nvSpPr>
          <p:cNvPr id="1048689"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2" name=""/>
        <p:cNvGrpSpPr/>
        <p:nvPr/>
      </p:nvGrpSpPr>
      <p:grpSpPr>
        <a:xfrm>
          <a:off x="0" y="0"/>
          <a:ext cx="0" cy="0"/>
          <a:chOff x="0" y="0"/>
          <a:chExt cx="0" cy="0"/>
        </a:xfrm>
      </p:grpSpPr>
      <p:sp>
        <p:nvSpPr>
          <p:cNvPr id="1048690" name="标题 1"/>
          <p:cNvSpPr>
            <a:spLocks noGrp="1"/>
          </p:cNvSpPr>
          <p:nvPr>
            <p:ph type="title"/>
          </p:nvPr>
        </p:nvSpPr>
        <p:spPr/>
        <p:txBody>
          <a:bodyPr/>
          <a:p>
            <a:r>
              <a:rPr altLang="en-US" lang="zh-CN"/>
              <a:t>单击此处编辑母版标题样式</a:t>
            </a:r>
            <a:endParaRPr altLang="en-US" lang="zh-CN"/>
          </a:p>
        </p:txBody>
      </p:sp>
      <p:sp>
        <p:nvSpPr>
          <p:cNvPr id="1048691"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92"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93" name="页脚占位符 4"/>
          <p:cNvSpPr>
            <a:spLocks noGrp="1"/>
          </p:cNvSpPr>
          <p:nvPr>
            <p:ph type="ftr" sz="quarter" idx="11"/>
          </p:nvPr>
        </p:nvSpPr>
        <p:spPr/>
        <p:txBody>
          <a:bodyPr/>
          <a:p>
            <a:endParaRPr altLang="en-US" lang="zh-CN"/>
          </a:p>
        </p:txBody>
      </p:sp>
      <p:sp>
        <p:nvSpPr>
          <p:cNvPr id="1048694"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5" name=""/>
        <p:cNvGrpSpPr/>
        <p:nvPr/>
      </p:nvGrpSpPr>
      <p:grpSpPr>
        <a:xfrm>
          <a:off x="0" y="0"/>
          <a:ext cx="0" cy="0"/>
          <a:chOff x="0" y="0"/>
          <a:chExt cx="0" cy="0"/>
        </a:xfrm>
      </p:grpSpPr>
      <p:sp>
        <p:nvSpPr>
          <p:cNvPr id="1048706"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707"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708"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09" name="页脚占位符 4"/>
          <p:cNvSpPr>
            <a:spLocks noGrp="1"/>
          </p:cNvSpPr>
          <p:nvPr>
            <p:ph type="ftr" sz="quarter" idx="11"/>
          </p:nvPr>
        </p:nvSpPr>
        <p:spPr/>
        <p:txBody>
          <a:bodyPr/>
          <a:p>
            <a:endParaRPr altLang="en-US" lang="zh-CN"/>
          </a:p>
        </p:txBody>
      </p:sp>
      <p:sp>
        <p:nvSpPr>
          <p:cNvPr id="1048710"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6" name=""/>
        <p:cNvGrpSpPr/>
        <p:nvPr/>
      </p:nvGrpSpPr>
      <p:grpSpPr>
        <a:xfrm>
          <a:off x="0" y="0"/>
          <a:ext cx="0" cy="0"/>
          <a:chOff x="0" y="0"/>
          <a:chExt cx="0" cy="0"/>
        </a:xfrm>
      </p:grpSpPr>
      <p:sp>
        <p:nvSpPr>
          <p:cNvPr id="1048711" name="标题 1"/>
          <p:cNvSpPr>
            <a:spLocks noGrp="1"/>
          </p:cNvSpPr>
          <p:nvPr>
            <p:ph type="title"/>
          </p:nvPr>
        </p:nvSpPr>
        <p:spPr/>
        <p:txBody>
          <a:bodyPr/>
          <a:p>
            <a:r>
              <a:rPr altLang="en-US" lang="zh-CN"/>
              <a:t>单击此处编辑母版标题样式</a:t>
            </a:r>
            <a:endParaRPr altLang="en-US" lang="zh-CN"/>
          </a:p>
        </p:txBody>
      </p:sp>
      <p:sp>
        <p:nvSpPr>
          <p:cNvPr id="1048712"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13"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14"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15" name="页脚占位符 5"/>
          <p:cNvSpPr>
            <a:spLocks noGrp="1"/>
          </p:cNvSpPr>
          <p:nvPr>
            <p:ph type="ftr" sz="quarter" idx="11"/>
          </p:nvPr>
        </p:nvSpPr>
        <p:spPr/>
        <p:txBody>
          <a:bodyPr/>
          <a:p>
            <a:endParaRPr altLang="en-US" lang="zh-CN"/>
          </a:p>
        </p:txBody>
      </p:sp>
      <p:sp>
        <p:nvSpPr>
          <p:cNvPr id="1048716"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717"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718"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19"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0"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21"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2" name="日期占位符 6"/>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3" name="页脚占位符 7"/>
          <p:cNvSpPr>
            <a:spLocks noGrp="1"/>
          </p:cNvSpPr>
          <p:nvPr>
            <p:ph type="ftr" sz="quarter" idx="11"/>
          </p:nvPr>
        </p:nvSpPr>
        <p:spPr/>
        <p:txBody>
          <a:bodyPr/>
          <a:p>
            <a:endParaRPr altLang="en-US" lang="zh-CN"/>
          </a:p>
        </p:txBody>
      </p:sp>
      <p:sp>
        <p:nvSpPr>
          <p:cNvPr id="1048724" name="灯片编号占位符 8"/>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0" name=""/>
        <p:cNvGrpSpPr/>
        <p:nvPr/>
      </p:nvGrpSpPr>
      <p:grpSpPr>
        <a:xfrm>
          <a:off x="0" y="0"/>
          <a:ext cx="0" cy="0"/>
          <a:chOff x="0" y="0"/>
          <a:chExt cx="0" cy="0"/>
        </a:xfrm>
      </p:grpSpPr>
      <p:sp>
        <p:nvSpPr>
          <p:cNvPr id="1048681" name="标题 1"/>
          <p:cNvSpPr>
            <a:spLocks noGrp="1"/>
          </p:cNvSpPr>
          <p:nvPr>
            <p:ph type="title"/>
          </p:nvPr>
        </p:nvSpPr>
        <p:spPr/>
        <p:txBody>
          <a:bodyPr/>
          <a:p>
            <a:r>
              <a:rPr altLang="en-US" lang="zh-CN"/>
              <a:t>单击此处编辑母版标题样式</a:t>
            </a:r>
            <a:endParaRPr altLang="en-US" lang="zh-CN"/>
          </a:p>
        </p:txBody>
      </p:sp>
      <p:sp>
        <p:nvSpPr>
          <p:cNvPr id="1048682" name="日期占位符 2"/>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83" name="页脚占位符 3"/>
          <p:cNvSpPr>
            <a:spLocks noGrp="1"/>
          </p:cNvSpPr>
          <p:nvPr>
            <p:ph type="ftr" sz="quarter" idx="11"/>
          </p:nvPr>
        </p:nvSpPr>
        <p:spPr/>
        <p:txBody>
          <a:bodyPr/>
          <a:p>
            <a:endParaRPr altLang="en-US" lang="zh-CN"/>
          </a:p>
        </p:txBody>
      </p:sp>
      <p:sp>
        <p:nvSpPr>
          <p:cNvPr id="1048684" name="灯片编号占位符 4"/>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5" name=""/>
        <p:cNvGrpSpPr/>
        <p:nvPr/>
      </p:nvGrpSpPr>
      <p:grpSpPr>
        <a:xfrm>
          <a:off x="0" y="0"/>
          <a:ext cx="0" cy="0"/>
          <a:chOff x="0" y="0"/>
          <a:chExt cx="0" cy="0"/>
        </a:xfrm>
      </p:grpSpPr>
      <p:sp>
        <p:nvSpPr>
          <p:cNvPr id="1048581" name="日期占位符 1"/>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8" name=""/>
        <p:cNvGrpSpPr/>
        <p:nvPr/>
      </p:nvGrpSpPr>
      <p:grpSpPr>
        <a:xfrm>
          <a:off x="0" y="0"/>
          <a:ext cx="0" cy="0"/>
          <a:chOff x="0" y="0"/>
          <a:chExt cx="0" cy="0"/>
        </a:xfrm>
      </p:grpSpPr>
      <p:sp>
        <p:nvSpPr>
          <p:cNvPr id="104872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2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28"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9" name="页脚占位符 5"/>
          <p:cNvSpPr>
            <a:spLocks noGrp="1"/>
          </p:cNvSpPr>
          <p:nvPr>
            <p:ph type="ftr" sz="quarter" idx="11"/>
          </p:nvPr>
        </p:nvSpPr>
        <p:spPr/>
        <p:txBody>
          <a:bodyPr/>
          <a:p>
            <a:endParaRPr altLang="en-US" lang="zh-CN"/>
          </a:p>
        </p:txBody>
      </p:sp>
      <p:sp>
        <p:nvSpPr>
          <p:cNvPr id="1048730"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3" name=""/>
        <p:cNvGrpSpPr/>
        <p:nvPr/>
      </p:nvGrpSpPr>
      <p:grpSpPr>
        <a:xfrm>
          <a:off x="0" y="0"/>
          <a:ext cx="0" cy="0"/>
          <a:chOff x="0" y="0"/>
          <a:chExt cx="0" cy="0"/>
        </a:xfrm>
      </p:grpSpPr>
      <p:sp>
        <p:nvSpPr>
          <p:cNvPr id="104869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696"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698"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699" name="页脚占位符 5"/>
          <p:cNvSpPr>
            <a:spLocks noGrp="1"/>
          </p:cNvSpPr>
          <p:nvPr>
            <p:ph type="ftr" sz="quarter" idx="11"/>
          </p:nvPr>
        </p:nvSpPr>
        <p:spPr/>
        <p:txBody>
          <a:bodyPr/>
          <a:p>
            <a:endParaRPr altLang="en-US" lang="zh-CN"/>
          </a:p>
        </p:txBody>
      </p:sp>
      <p:sp>
        <p:nvSpPr>
          <p:cNvPr id="1048700"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Arial" panose="020B0604020202020204" pitchFamily="34" charset="0"/>
              </a:defRPr>
            </a:lvl1pPr>
          </a:lstStyle>
          <a:p>
            <a:fld id="{D997B5FA-0921-464F-AAE1-844C04324D75}"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Arial" panose="020B0604020202020204" pitchFamily="34" charset="0"/>
              </a:defRPr>
            </a:lvl1pPr>
          </a:lstStyle>
          <a:p>
            <a:fld id="{565CE74E-AB26-4998-AD42-012C4C1AD07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组合 9"/>
          <p:cNvGrpSpPr/>
          <p:nvPr/>
        </p:nvGrpSpPr>
        <p:grpSpPr>
          <a:xfrm>
            <a:off x="-8878" y="0"/>
            <a:ext cx="12200878" cy="6858000"/>
            <a:chOff x="-8878" y="0"/>
            <a:chExt cx="12200878" cy="6858000"/>
          </a:xfrm>
        </p:grpSpPr>
        <p:sp>
          <p:nvSpPr>
            <p:cNvPr id="1048584" name="直角三角形 6"/>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85" name="直角三角形 7"/>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86" name="矩形 8"/>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87" name="矩形 10"/>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2" name="图片 4"/>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pic>
        <p:nvPicPr>
          <p:cNvPr id="2097153" name="wps稻壳儿佳誉设计原创链接：http://chn.docer.com/works?userid=219874625"/>
          <p:cNvPicPr>
            <a:picLocks noChangeAspect="1"/>
          </p:cNvPicPr>
          <p:nvPr/>
        </p:nvPicPr>
        <p:blipFill>
          <a:blip xmlns:r="http://schemas.openxmlformats.org/officeDocument/2006/relationships" r:embed="rId2"/>
          <a:stretch>
            <a:fillRect/>
          </a:stretch>
        </p:blipFill>
        <p:spPr>
          <a:xfrm rot="5400000" flipH="1">
            <a:off x="5548715" y="1220919"/>
            <a:ext cx="883554" cy="10929257"/>
          </a:xfrm>
          <a:prstGeom prst="rect"/>
        </p:spPr>
      </p:pic>
      <p:sp>
        <p:nvSpPr>
          <p:cNvPr id="1048588" name="矩形 12"/>
          <p:cNvSpPr/>
          <p:nvPr/>
        </p:nvSpPr>
        <p:spPr>
          <a:xfrm>
            <a:off x="1038095" y="2132055"/>
            <a:ext cx="266330" cy="26633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sp>
        <p:nvSpPr>
          <p:cNvPr id="1048589" name="矩形 23"/>
          <p:cNvSpPr/>
          <p:nvPr/>
        </p:nvSpPr>
        <p:spPr>
          <a:xfrm>
            <a:off x="1751161" y="3753490"/>
            <a:ext cx="5888077" cy="1894841"/>
          </a:xfrm>
          <a:prstGeom prst="rect"/>
          <a:noFill/>
          <a:ln>
            <a:noFill/>
            <a:prstDash val="solid"/>
          </a:ln>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V</a:t>
            </a:r>
            <a:r>
              <a:rPr altLang="en-US" b="1" dirty="0" sz="3200" lang="en-US">
                <a:latin typeface="+mj-lt"/>
                <a:ea typeface="Arial" panose="020B0604020202020204" pitchFamily="34" charset="0"/>
              </a:rPr>
              <a:t>i</a:t>
            </a:r>
            <a:r>
              <a:rPr altLang="en-US" b="1" dirty="0" sz="3200" lang="en-US">
                <a:latin typeface="+mj-lt"/>
                <a:ea typeface="Arial" panose="020B0604020202020204" pitchFamily="34" charset="0"/>
              </a:rPr>
              <a:t>s</a:t>
            </a:r>
            <a:r>
              <a:rPr altLang="en-US" b="1" dirty="0" sz="3200" lang="en-US">
                <a:latin typeface="+mj-lt"/>
                <a:ea typeface="Arial" panose="020B0604020202020204" pitchFamily="34" charset="0"/>
              </a:rPr>
              <a:t>h</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u</a:t>
            </a:r>
            <a:r>
              <a:rPr altLang="en-US" b="1" dirty="0" sz="3200" lang="en-US">
                <a:latin typeface="+mj-lt"/>
                <a:ea typeface="Arial" panose="020B0604020202020204" pitchFamily="34" charset="0"/>
              </a:rPr>
              <a:t> </a:t>
            </a:r>
            <a:r>
              <a:rPr altLang="en-US" b="1" dirty="0" sz="3200" lang="en-US">
                <a:latin typeface="+mj-lt"/>
                <a:ea typeface="Arial" panose="020B0604020202020204" pitchFamily="34" charset="0"/>
              </a:rPr>
              <a:t>p</a:t>
            </a:r>
            <a:r>
              <a:rPr altLang="en-US" b="1" dirty="0" sz="3200" lang="en-US">
                <a:latin typeface="+mj-lt"/>
                <a:ea typeface="Arial" panose="020B0604020202020204" pitchFamily="34" charset="0"/>
              </a:rPr>
              <a:t>riya </a:t>
            </a:r>
            <a:endParaRPr altLang="en-US" dirty="0" lang="zh-CN">
              <a:latin typeface="+mj-lt"/>
              <a:ea typeface="Arial" panose="020B0604020202020204" pitchFamily="34" charset="0"/>
            </a:endParaRPr>
          </a:p>
          <a:p>
            <a:r>
              <a:rPr altLang="en-US" b="1" dirty="0" sz="3200" lang="en-US">
                <a:latin typeface="+mj-lt"/>
                <a:ea typeface="Arial" panose="020B0604020202020204" pitchFamily="34" charset="0"/>
              </a:rPr>
              <a:t>C</a:t>
            </a:r>
            <a:r>
              <a:rPr altLang="en-US" b="1" dirty="0" sz="3200" lang="en-US">
                <a:latin typeface="+mj-lt"/>
                <a:ea typeface="Arial" panose="020B0604020202020204" pitchFamily="34" charset="0"/>
              </a:rPr>
              <a:t>O</a:t>
            </a:r>
            <a:r>
              <a:rPr altLang="en-US" b="1" dirty="0" sz="3200" lang="en-US">
                <a:latin typeface="+mj-lt"/>
                <a:ea typeface="Arial" panose="020B0604020202020204" pitchFamily="34" charset="0"/>
              </a:rPr>
              <a:t>U</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SE </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 </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T</a:t>
            </a:r>
            <a:r>
              <a:rPr altLang="en-US" b="1" dirty="0" sz="3200" lang="en-US">
                <a:latin typeface="+mj-lt"/>
                <a:ea typeface="Arial" panose="020B0604020202020204" pitchFamily="34" charset="0"/>
              </a:rPr>
              <a:t>I</a:t>
            </a:r>
            <a:r>
              <a:rPr altLang="en-US" b="1" dirty="0" sz="3200" lang="en-US">
                <a:latin typeface="+mj-lt"/>
                <a:ea typeface="Arial" panose="020B0604020202020204" pitchFamily="34" charset="0"/>
              </a:rPr>
              <a:t>F</a:t>
            </a:r>
            <a:r>
              <a:rPr altLang="en-US" b="1" dirty="0" sz="3200" lang="en-US">
                <a:latin typeface="+mj-lt"/>
                <a:ea typeface="Arial" panose="020B0604020202020204" pitchFamily="34" charset="0"/>
              </a:rPr>
              <a:t>ICIAL </a:t>
            </a:r>
            <a:r>
              <a:rPr altLang="en-US" b="1" dirty="0" sz="3200" lang="en-US">
                <a:latin typeface="+mj-lt"/>
                <a:ea typeface="Arial" panose="020B0604020202020204" pitchFamily="34" charset="0"/>
              </a:rPr>
              <a:t>INTELLIGENCE</a:t>
            </a:r>
            <a:endParaRPr altLang="en-US" dirty="0" lang="zh-CN">
              <a:latin typeface="+mj-lt"/>
              <a:ea typeface="Arial" panose="020B0604020202020204" pitchFamily="34" charset="0"/>
            </a:endParaRPr>
          </a:p>
          <a:p>
            <a:r>
              <a:rPr altLang="en-US" b="1" dirty="0" sz="3200" lang="en-US">
                <a:latin typeface="+mj-lt"/>
                <a:ea typeface="Arial" panose="020B0604020202020204" pitchFamily="34" charset="0"/>
              </a:rPr>
              <a:t>P</a:t>
            </a:r>
            <a:r>
              <a:rPr altLang="en-US" b="1" dirty="0" sz="3200" lang="en-US">
                <a:latin typeface="+mj-lt"/>
                <a:ea typeface="Arial" panose="020B0604020202020204" pitchFamily="34" charset="0"/>
              </a:rPr>
              <a:t>R</a:t>
            </a:r>
            <a:r>
              <a:rPr altLang="en-US" b="1" dirty="0" sz="3200" lang="en-US">
                <a:latin typeface="+mj-lt"/>
                <a:ea typeface="Arial" panose="020B0604020202020204" pitchFamily="34" charset="0"/>
              </a:rPr>
              <a:t>O</a:t>
            </a:r>
            <a:r>
              <a:rPr altLang="en-US" b="1" dirty="0" sz="3200" lang="en-US">
                <a:latin typeface="+mj-lt"/>
                <a:ea typeface="Arial" panose="020B0604020202020204" pitchFamily="34" charset="0"/>
              </a:rPr>
              <a:t>J</a:t>
            </a:r>
            <a:r>
              <a:rPr altLang="en-US" b="1" dirty="0" sz="3200" lang="en-US">
                <a:latin typeface="+mj-lt"/>
                <a:ea typeface="Arial" panose="020B0604020202020204" pitchFamily="34" charset="0"/>
              </a:rPr>
              <a:t>ECT </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t>
            </a:r>
            <a:r>
              <a:rPr altLang="en-US" b="1" dirty="0" sz="3200" lang="en-US">
                <a:latin typeface="+mj-lt"/>
                <a:ea typeface="Arial" panose="020B0604020202020204" pitchFamily="34" charset="0"/>
              </a:rPr>
              <a:t>M</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A</a:t>
            </a:r>
            <a:r>
              <a:rPr altLang="en-US" b="1" dirty="0" sz="3200" lang="en-US">
                <a:latin typeface="+mj-lt"/>
                <a:ea typeface="Arial" panose="020B0604020202020204" pitchFamily="34" charset="0"/>
              </a:rPr>
              <a:t>S</a:t>
            </a:r>
            <a:r>
              <a:rPr altLang="en-US" b="1" dirty="0" sz="3200" lang="en-US">
                <a:latin typeface="+mj-lt"/>
                <a:ea typeface="Arial" panose="020B0604020202020204" pitchFamily="34" charset="0"/>
              </a:rPr>
              <a:t>URE </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N</a:t>
            </a:r>
            <a:r>
              <a:rPr altLang="en-US" b="1" dirty="0" sz="3200" lang="en-US">
                <a:latin typeface="+mj-lt"/>
                <a:ea typeface="Arial" panose="020B0604020202020204" pitchFamily="34" charset="0"/>
              </a:rPr>
              <a:t>E</a:t>
            </a:r>
            <a:r>
              <a:rPr altLang="en-US" b="1" dirty="0" sz="3200" lang="en-US">
                <a:latin typeface="+mj-lt"/>
                <a:ea typeface="Arial" panose="020B0604020202020204" pitchFamily="34" charset="0"/>
              </a:rPr>
              <a:t>RGY </a:t>
            </a:r>
            <a:r>
              <a:rPr altLang="en-US" b="1" dirty="0" sz="3200" lang="en-US">
                <a:latin typeface="+mj-lt"/>
                <a:ea typeface="Arial" panose="020B0604020202020204" pitchFamily="34" charset="0"/>
              </a:rPr>
              <a:t>CONSUMPTION </a:t>
            </a:r>
            <a:endParaRPr altLang="en-US" dirty="0" lang="zh-CN">
              <a:latin typeface="+mj-lt"/>
              <a:ea typeface="Arial" panose="020B0604020202020204" pitchFamily="34" charset="0"/>
            </a:endParaRPr>
          </a:p>
          <a:p>
            <a:endParaRPr altLang="en-US" dirty="0" lang="zh-CN">
              <a:latin typeface="+mj-lt"/>
              <a:ea typeface="Arial" panose="020B0604020202020204" pitchFamily="34" charset="0"/>
            </a:endParaRPr>
          </a:p>
        </p:txBody>
      </p:sp>
      <p:sp>
        <p:nvSpPr>
          <p:cNvPr id="1048590" name="矩形 24"/>
          <p:cNvSpPr/>
          <p:nvPr/>
        </p:nvSpPr>
        <p:spPr>
          <a:xfrm>
            <a:off x="1304425" y="1552936"/>
            <a:ext cx="6025913" cy="535940"/>
          </a:xfrm>
          <a:prstGeom prst="rect"/>
          <a:noFill/>
          <a:ln>
            <a:noFill/>
            <a:prstDash val="solid"/>
          </a:ln>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M</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E</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A</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S</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U</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RE </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E</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N</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E</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RGY </a:t>
            </a:r>
            <a:r>
              <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rPr>
              <a:t>CONSUMPTION </a:t>
            </a:r>
            <a:endParaRPr altLang="zh-CN" b="1" dirty="0" sz="3600" lang="en-US">
              <a:solidFill>
                <a:srgbClr val="02A5E3"/>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组合 6"/>
          <p:cNvGrpSpPr/>
          <p:nvPr/>
        </p:nvGrpSpPr>
        <p:grpSpPr>
          <a:xfrm>
            <a:off x="-8878" y="0"/>
            <a:ext cx="12200878" cy="6858000"/>
            <a:chOff x="-8878" y="0"/>
            <a:chExt cx="12200878" cy="6858000"/>
          </a:xfrm>
        </p:grpSpPr>
        <p:grpSp>
          <p:nvGrpSpPr>
            <p:cNvPr id="54" name="组合 1"/>
            <p:cNvGrpSpPr/>
            <p:nvPr/>
          </p:nvGrpSpPr>
          <p:grpSpPr>
            <a:xfrm>
              <a:off x="-8878" y="0"/>
              <a:ext cx="12200878" cy="6858000"/>
              <a:chOff x="-8878" y="0"/>
              <a:chExt cx="12200878" cy="6858000"/>
            </a:xfrm>
          </p:grpSpPr>
          <p:sp>
            <p:nvSpPr>
              <p:cNvPr id="1048656"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57"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58"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59"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60" name="矩形 45"/>
          <p:cNvSpPr/>
          <p:nvPr/>
        </p:nvSpPr>
        <p:spPr>
          <a:xfrm>
            <a:off x="1060476" y="778480"/>
            <a:ext cx="2943557" cy="6756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zh-CN" b="1" dirty="0" sz="2400" lang="en-US">
                <a:ea typeface="Arial" panose="020B0604020202020204" pitchFamily="34" charset="0"/>
              </a:rPr>
              <a:t>RESEARCH METHOD AND THE CASE STUDY PLANT</a:t>
            </a:r>
            <a:endParaRPr altLang="zh-CN" b="1" dirty="0" sz="2400" lang="en-US">
              <a:ea typeface="Arial" panose="020B0604020202020204" pitchFamily="34" charset="0"/>
            </a:endParaRPr>
          </a:p>
        </p:txBody>
      </p:sp>
      <p:sp>
        <p:nvSpPr>
          <p:cNvPr id="1048661" name="矩形 50"/>
          <p:cNvSpPr/>
          <p:nvPr/>
        </p:nvSpPr>
        <p:spPr>
          <a:xfrm>
            <a:off x="2231819" y="3872214"/>
            <a:ext cx="7972869" cy="2819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
        <p:nvSpPr>
          <p:cNvPr id="1048662" name=""/>
          <p:cNvSpPr txBox="1"/>
          <p:nvPr/>
        </p:nvSpPr>
        <p:spPr>
          <a:xfrm>
            <a:off x="1242351" y="2569194"/>
            <a:ext cx="9951806" cy="1869440"/>
          </a:xfrm>
          <a:prstGeom prst="rect"/>
        </p:spPr>
        <p:txBody>
          <a:bodyPr rtlCol="0" wrap="square">
            <a:spAutoFit/>
          </a:bodyPr>
          <a:p>
            <a:r>
              <a:rPr sz="2800" lang="en-US">
                <a:solidFill>
                  <a:srgbClr val="000000"/>
                </a:solidFill>
              </a:rPr>
              <a:t> The ﬁrm wasappropriate for the study thanks to the energy intensity of its manufacturingprocesses. In addition, it has actively invested in energy efﬁciency. The casesite employs some 850 people. In 2008, it generated revenue ofapproximately 1.2 billion euros. There are 11 operational and support </a:t>
            </a:r>
            <a:r>
              <a:rPr sz="28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组合 1"/>
          <p:cNvGrpSpPr/>
          <p:nvPr/>
        </p:nvGrpSpPr>
        <p:grpSpPr>
          <a:xfrm>
            <a:off x="-8878" y="0"/>
            <a:ext cx="12200878" cy="6858000"/>
            <a:chOff x="-8878" y="0"/>
            <a:chExt cx="12200878" cy="6858000"/>
          </a:xfrm>
        </p:grpSpPr>
        <p:sp>
          <p:nvSpPr>
            <p:cNvPr id="104866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6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6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66" name="矩形 5"/>
          <p:cNvSpPr/>
          <p:nvPr/>
        </p:nvSpPr>
        <p:spPr>
          <a:xfrm>
            <a:off x="525863" y="625510"/>
            <a:ext cx="11103428" cy="6149339"/>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61" name="图片 6"/>
          <p:cNvPicPr>
            <a:picLocks noChangeAspect="1"/>
          </p:cNvPicPr>
          <p:nvPr/>
        </p:nvPicPr>
        <p:blipFill>
          <a:blip xmlns:r="http://schemas.openxmlformats.org/officeDocument/2006/relationships" r:embed="rId1" cstate="print"/>
          <a:srcRect t="33" b="33"/>
          <a:stretch>
            <a:fillRect/>
          </a:stretch>
        </p:blipFill>
        <p:spPr>
          <a:xfrm>
            <a:off x="7325074" y="775780"/>
            <a:ext cx="4710480" cy="5832101"/>
          </a:xfrm>
          <a:prstGeom prst="rect"/>
        </p:spPr>
      </p:pic>
      <p:sp>
        <p:nvSpPr>
          <p:cNvPr id="1048667" name="文本框 11"/>
          <p:cNvSpPr txBox="1"/>
          <p:nvPr/>
        </p:nvSpPr>
        <p:spPr>
          <a:xfrm>
            <a:off x="1474260" y="1281701"/>
            <a:ext cx="721236" cy="535941"/>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04</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668" name="矩形 10"/>
          <p:cNvSpPr/>
          <p:nvPr/>
        </p:nvSpPr>
        <p:spPr>
          <a:xfrm>
            <a:off x="2484569" y="1381346"/>
            <a:ext cx="1551752" cy="3835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C</a:t>
            </a:r>
            <a:r>
              <a:rPr altLang="en-US" b="1" dirty="0" sz="2400" lang="en-US">
                <a:ea typeface="Arial" panose="020B0604020202020204" pitchFamily="34" charset="0"/>
              </a:rPr>
              <a:t>O</a:t>
            </a:r>
            <a:r>
              <a:rPr altLang="en-US" b="1" dirty="0" sz="2400" lang="en-US">
                <a:ea typeface="Arial" panose="020B0604020202020204" pitchFamily="34" charset="0"/>
              </a:rPr>
              <a:t>N</a:t>
            </a:r>
            <a:r>
              <a:rPr altLang="en-US" b="1" dirty="0" sz="2400" lang="en-US">
                <a:ea typeface="Arial" panose="020B0604020202020204" pitchFamily="34" charset="0"/>
              </a:rPr>
              <a:t>C</a:t>
            </a:r>
            <a:r>
              <a:rPr altLang="en-US" b="1" dirty="0" sz="2400" lang="en-US">
                <a:ea typeface="Arial" panose="020B0604020202020204" pitchFamily="34" charset="0"/>
              </a:rPr>
              <a:t>LUSION </a:t>
            </a:r>
            <a:endParaRPr altLang="en-US" dirty="0" sz="2400" lang="zh-CN">
              <a:ea typeface="Arial" panose="020B0604020202020204" pitchFamily="34" charset="0"/>
            </a:endParaRPr>
          </a:p>
        </p:txBody>
      </p:sp>
      <p:sp>
        <p:nvSpPr>
          <p:cNvPr id="1048669" name="矩形 11"/>
          <p:cNvSpPr/>
          <p:nvPr/>
        </p:nvSpPr>
        <p:spPr>
          <a:xfrm>
            <a:off x="1160760" y="3189097"/>
            <a:ext cx="6318625" cy="22250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400" lang="en-US">
                <a:ea typeface="Arial" panose="020B0604020202020204" pitchFamily="34" charset="0"/>
              </a:rPr>
              <a:t>Even if we considered to study the fluctuation of the electricity price for the next years, it turned out impossible to achieve a result. Therefore, it would be interesting to analyse accurate external data such as the weather, the cost price per KWh per energy, the political decisions, etc. Those aspects have a direct influence on the price of energy.</a:t>
            </a:r>
            <a:endParaRPr altLang="en-US" dirty="0" sz="1200" lang="zh-CN">
              <a:ea typeface="Arial" panose="020B0604020202020204" pitchFamily="34" charset="0"/>
            </a:endParaRPr>
          </a:p>
          <a:p>
            <a:pPr>
              <a:lnSpc>
                <a:spcPct val="150000"/>
              </a:lnSpc>
            </a:pPr>
            <a:r>
              <a:rPr altLang="en-US" dirty="0" sz="1400" lang="en-US">
                <a:ea typeface="Arial" panose="020B0604020202020204" pitchFamily="34" charset="0"/>
              </a:rPr>
              <a:t>Finally, regarding the Californian state, we were able to model the average power per hour over a year. We see that renewable energies are subject to seasonality. The power of renewable energies is highly volatile, which makes them difficult to predict. For this reason, it is more difficult to predict these data in a very short term.</a:t>
            </a:r>
            <a:endParaRPr altLang="en-US" dirty="0" sz="1200" lang="zh-CN">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组合 9"/>
          <p:cNvGrpSpPr/>
          <p:nvPr/>
        </p:nvGrpSpPr>
        <p:grpSpPr>
          <a:xfrm>
            <a:off x="-8878" y="0"/>
            <a:ext cx="12200878" cy="6858000"/>
            <a:chOff x="-8878" y="0"/>
            <a:chExt cx="12200878" cy="6858000"/>
          </a:xfrm>
        </p:grpSpPr>
        <p:sp>
          <p:nvSpPr>
            <p:cNvPr id="1048670" name="直角三角形 6"/>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71" name="直角三角形 7"/>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72" name="矩形 8"/>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73" name="矩形 10"/>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62" name="图片 4"/>
          <p:cNvPicPr>
            <a:picLocks noChangeAspect="1"/>
          </p:cNvPicPr>
          <p:nvPr/>
        </p:nvPicPr>
        <p:blipFill>
          <a:blip xmlns:r="http://schemas.openxmlformats.org/officeDocument/2006/relationships" r:embed="rId1" cstate="print"/>
          <a:srcRect l="24186" r="24186"/>
          <a:stretch>
            <a:fillRect/>
          </a:stretch>
        </p:blipFill>
        <p:spPr>
          <a:xfrm>
            <a:off x="5586917" y="775780"/>
            <a:ext cx="7108415" cy="5546942"/>
          </a:xfrm>
          <a:prstGeom prst="rect"/>
        </p:spPr>
      </p:pic>
      <p:pic>
        <p:nvPicPr>
          <p:cNvPr id="2097163" name="wps稻壳儿佳誉设计原创链接：http://chn.docer.com/works?userid=219874625"/>
          <p:cNvPicPr>
            <a:picLocks noChangeAspect="1"/>
          </p:cNvPicPr>
          <p:nvPr/>
        </p:nvPicPr>
        <p:blipFill>
          <a:blip xmlns:r="http://schemas.openxmlformats.org/officeDocument/2006/relationships" r:embed="rId2"/>
          <a:stretch>
            <a:fillRect/>
          </a:stretch>
        </p:blipFill>
        <p:spPr>
          <a:xfrm rot="5400000" flipH="1">
            <a:off x="5548715" y="1220919"/>
            <a:ext cx="883554" cy="10929257"/>
          </a:xfrm>
          <a:prstGeom prst="rect"/>
        </p:spPr>
      </p:pic>
      <p:sp>
        <p:nvSpPr>
          <p:cNvPr id="1048674" name="矩形 12"/>
          <p:cNvSpPr/>
          <p:nvPr/>
        </p:nvSpPr>
        <p:spPr>
          <a:xfrm>
            <a:off x="1038095" y="2132055"/>
            <a:ext cx="266330" cy="26633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cxnSp>
        <p:nvCxnSpPr>
          <p:cNvPr id="3145731" name="直接连接符 16"/>
          <p:cNvCxnSpPr>
            <a:cxnSpLocks/>
          </p:cNvCxnSpPr>
          <p:nvPr/>
        </p:nvCxnSpPr>
        <p:spPr>
          <a:xfrm>
            <a:off x="1861608" y="3307820"/>
            <a:ext cx="1447800" cy="0"/>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8675" name="矩形 18"/>
          <p:cNvSpPr/>
          <p:nvPr/>
        </p:nvSpPr>
        <p:spPr>
          <a:xfrm>
            <a:off x="1699802" y="2520275"/>
            <a:ext cx="3439136" cy="5867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dist" latinLnBrk="1"/>
            <a:r>
              <a:rPr altLang="zh-CN" b="1" dirty="0" sz="4000" lang="en-US">
                <a:latin typeface="Arial" panose="020B0604020202020204" pitchFamily="34" charset="0"/>
                <a:ea typeface="Arial" panose="020B0604020202020204" pitchFamily="34" charset="0"/>
              </a:rPr>
              <a:t>THANK YOU</a:t>
            </a:r>
            <a:endParaRPr altLang="zh-CN" b="1" dirty="0" sz="4000" i="0" lang="en-US">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组合 1"/>
          <p:cNvGrpSpPr/>
          <p:nvPr/>
        </p:nvGrpSpPr>
        <p:grpSpPr>
          <a:xfrm>
            <a:off x="-8878" y="0"/>
            <a:ext cx="12200878" cy="6858000"/>
            <a:chOff x="-8878" y="0"/>
            <a:chExt cx="12200878" cy="6858000"/>
          </a:xfrm>
        </p:grpSpPr>
        <p:sp>
          <p:nvSpPr>
            <p:cNvPr id="1048591"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2"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3"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94"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5" name="MH_Others_2"/>
          <p:cNvSpPr txBox="1"/>
          <p:nvPr/>
        </p:nvSpPr>
        <p:spPr>
          <a:xfrm>
            <a:off x="1605252" y="3221723"/>
            <a:ext cx="2756775" cy="444500"/>
          </a:xfrm>
          <a:prstGeom prst="rect"/>
          <a:noFill/>
        </p:spPr>
        <p:txBody>
          <a:bodyPr bIns="0" lIns="0" rIns="0" tIns="0" vert="horz"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r>
              <a:rPr altLang="zh-CN" b="1" dirty="0" sz="3600" lang="en-US">
                <a:solidFill>
                  <a:schemeClr val="bg2">
                    <a:lumMod val="10000"/>
                  </a:schemeClr>
                </a:solidFill>
                <a:latin typeface="Arial" panose="020B0604020202020204" pitchFamily="34" charset="0"/>
                <a:ea typeface="Arial" panose="020B0604020202020204" pitchFamily="34" charset="0"/>
                <a:sym typeface="Arial" panose="020B0604020202020204" pitchFamily="34" charset="0"/>
              </a:rPr>
              <a:t>CONTENTS</a:t>
            </a:r>
            <a:endParaRPr altLang="en-US" b="1" dirty="0" sz="3600" lang="zh-CN">
              <a:solidFill>
                <a:schemeClr val="bg2">
                  <a:lumMod val="1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048596" name="文本框 11"/>
          <p:cNvSpPr txBox="1"/>
          <p:nvPr/>
        </p:nvSpPr>
        <p:spPr>
          <a:xfrm>
            <a:off x="5282864" y="1668257"/>
            <a:ext cx="640556" cy="4851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01</a:t>
            </a:r>
            <a:endParaRPr altLang="zh-CN" b="1" dirty="0" sz="3200" lang="en-US">
              <a:solidFill>
                <a:schemeClr val="bg1"/>
              </a:solidFill>
              <a:latin typeface="Arial" panose="020B0604020202020204" pitchFamily="34" charset="0"/>
              <a:ea typeface="Arial" panose="020B0604020202020204" pitchFamily="34" charset="0"/>
            </a:endParaRPr>
          </a:p>
        </p:txBody>
      </p:sp>
      <p:sp>
        <p:nvSpPr>
          <p:cNvPr id="1048597" name="文本框 11"/>
          <p:cNvSpPr txBox="1"/>
          <p:nvPr/>
        </p:nvSpPr>
        <p:spPr>
          <a:xfrm>
            <a:off x="5282864" y="2727662"/>
            <a:ext cx="640556" cy="4851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02</a:t>
            </a:r>
            <a:endParaRPr altLang="zh-CN" b="1" dirty="0" sz="3200" lang="en-US">
              <a:solidFill>
                <a:schemeClr val="bg1"/>
              </a:solidFill>
              <a:latin typeface="Arial" panose="020B0604020202020204" pitchFamily="34" charset="0"/>
              <a:ea typeface="Arial" panose="020B0604020202020204" pitchFamily="34" charset="0"/>
            </a:endParaRPr>
          </a:p>
        </p:txBody>
      </p:sp>
      <p:sp>
        <p:nvSpPr>
          <p:cNvPr id="1048598" name="文本框 11"/>
          <p:cNvSpPr txBox="1"/>
          <p:nvPr/>
        </p:nvSpPr>
        <p:spPr>
          <a:xfrm>
            <a:off x="5282864" y="3787067"/>
            <a:ext cx="640556" cy="4851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03</a:t>
            </a:r>
            <a:endParaRPr altLang="zh-CN" b="1" dirty="0" sz="3200" lang="en-US">
              <a:solidFill>
                <a:schemeClr val="bg1"/>
              </a:solidFill>
              <a:latin typeface="Arial" panose="020B0604020202020204" pitchFamily="34" charset="0"/>
              <a:ea typeface="Arial" panose="020B0604020202020204" pitchFamily="34" charset="0"/>
            </a:endParaRPr>
          </a:p>
        </p:txBody>
      </p:sp>
      <p:sp>
        <p:nvSpPr>
          <p:cNvPr id="1048599" name="文本框 11"/>
          <p:cNvSpPr txBox="1"/>
          <p:nvPr/>
        </p:nvSpPr>
        <p:spPr>
          <a:xfrm>
            <a:off x="5282864" y="4846472"/>
            <a:ext cx="640556" cy="4851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200" lang="en-US">
                <a:solidFill>
                  <a:schemeClr val="bg1"/>
                </a:solidFill>
                <a:latin typeface="Arial" panose="020B0604020202020204" pitchFamily="34" charset="0"/>
                <a:ea typeface="Arial" panose="020B0604020202020204" pitchFamily="34" charset="0"/>
              </a:rPr>
              <a:t>04</a:t>
            </a:r>
            <a:endParaRPr altLang="zh-CN" b="1" dirty="0" sz="3200" lang="en-US">
              <a:solidFill>
                <a:schemeClr val="bg1"/>
              </a:solidFill>
              <a:latin typeface="Arial" panose="020B0604020202020204" pitchFamily="34" charset="0"/>
              <a:ea typeface="Arial" panose="020B0604020202020204" pitchFamily="34" charset="0"/>
            </a:endParaRPr>
          </a:p>
        </p:txBody>
      </p:sp>
      <p:pic>
        <p:nvPicPr>
          <p:cNvPr id="2097154" name="图片 19"/>
          <p:cNvPicPr>
            <a:picLocks noChangeAspect="1"/>
          </p:cNvPicPr>
          <p:nvPr/>
        </p:nvPicPr>
        <p:blipFill>
          <a:blip xmlns:r="http://schemas.openxmlformats.org/officeDocument/2006/relationships" r:embed="rId1" cstate="print"/>
          <a:stretch>
            <a:fillRect/>
          </a:stretch>
        </p:blipFill>
        <p:spPr>
          <a:xfrm rot="10223364">
            <a:off x="464566" y="-46008"/>
            <a:ext cx="3449135" cy="3449135"/>
          </a:xfrm>
          <a:prstGeom prst="rect"/>
        </p:spPr>
      </p:pic>
      <p:sp>
        <p:nvSpPr>
          <p:cNvPr id="1048600" name="矩形 20"/>
          <p:cNvSpPr/>
          <p:nvPr/>
        </p:nvSpPr>
        <p:spPr>
          <a:xfrm>
            <a:off x="6130691" y="1628089"/>
            <a:ext cx="1541780" cy="332741"/>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en-US">
                <a:ea typeface="Arial" panose="020B0604020202020204" pitchFamily="34" charset="0"/>
              </a:rPr>
              <a:t>I</a:t>
            </a:r>
            <a:r>
              <a:rPr altLang="en-US" b="1" dirty="0" sz="2000" lang="en-US">
                <a:ea typeface="Arial" panose="020B0604020202020204" pitchFamily="34" charset="0"/>
              </a:rPr>
              <a:t>N</a:t>
            </a:r>
            <a:r>
              <a:rPr altLang="en-US" b="1" dirty="0" sz="2000" lang="en-US">
                <a:ea typeface="Arial" panose="020B0604020202020204" pitchFamily="34" charset="0"/>
              </a:rPr>
              <a:t>T</a:t>
            </a:r>
            <a:r>
              <a:rPr altLang="en-US" b="1" dirty="0" sz="2000" lang="en-US">
                <a:ea typeface="Arial" panose="020B0604020202020204" pitchFamily="34" charset="0"/>
              </a:rPr>
              <a:t>R</a:t>
            </a:r>
            <a:r>
              <a:rPr altLang="en-US" b="1" dirty="0" sz="2000" lang="en-US">
                <a:ea typeface="Arial" panose="020B0604020202020204" pitchFamily="34" charset="0"/>
              </a:rPr>
              <a:t>ODUCTION </a:t>
            </a:r>
            <a:endParaRPr altLang="en-US" dirty="0" sz="2000" lang="zh-CN">
              <a:ea typeface="Arial" panose="020B0604020202020204" pitchFamily="34" charset="0"/>
            </a:endParaRPr>
          </a:p>
        </p:txBody>
      </p:sp>
      <p:sp>
        <p:nvSpPr>
          <p:cNvPr id="1048601" name="矩形 22"/>
          <p:cNvSpPr/>
          <p:nvPr/>
        </p:nvSpPr>
        <p:spPr>
          <a:xfrm>
            <a:off x="6133961" y="2722280"/>
            <a:ext cx="2684780" cy="332741"/>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en-US">
                <a:ea typeface="Arial" panose="020B0604020202020204" pitchFamily="34" charset="0"/>
              </a:rPr>
              <a:t>A</a:t>
            </a:r>
            <a:r>
              <a:rPr altLang="en-US" b="1" dirty="0" sz="2000" lang="en-US">
                <a:ea typeface="Arial" panose="020B0604020202020204" pitchFamily="34" charset="0"/>
              </a:rPr>
              <a:t>L</a:t>
            </a:r>
            <a:r>
              <a:rPr altLang="en-US" b="1" dirty="0" sz="2000" lang="en-US">
                <a:ea typeface="Arial" panose="020B0604020202020204" pitchFamily="34" charset="0"/>
              </a:rPr>
              <a:t>G</a:t>
            </a:r>
            <a:r>
              <a:rPr altLang="en-US" b="1" dirty="0" sz="2000" lang="en-US">
                <a:ea typeface="Arial" panose="020B0604020202020204" pitchFamily="34" charset="0"/>
              </a:rPr>
              <a:t>ORITHM </a:t>
            </a:r>
            <a:r>
              <a:rPr altLang="en-US" b="1" dirty="0" sz="2000" lang="en-US">
                <a:ea typeface="Arial" panose="020B0604020202020204" pitchFamily="34" charset="0"/>
              </a:rPr>
              <a:t>&amp;</a:t>
            </a:r>
            <a:r>
              <a:rPr altLang="en-US" b="1" dirty="0" sz="2000" lang="en-US">
                <a:ea typeface="Arial" panose="020B0604020202020204" pitchFamily="34" charset="0"/>
              </a:rPr>
              <a:t> </a:t>
            </a:r>
            <a:r>
              <a:rPr altLang="en-US" b="1" dirty="0" sz="2000" lang="en-US">
                <a:ea typeface="Arial" panose="020B0604020202020204" pitchFamily="34" charset="0"/>
              </a:rPr>
              <a:t> </a:t>
            </a:r>
            <a:r>
              <a:rPr altLang="en-US" b="1" dirty="0" sz="2000" lang="en-US">
                <a:ea typeface="Arial" panose="020B0604020202020204" pitchFamily="34" charset="0"/>
              </a:rPr>
              <a:t>F</a:t>
            </a:r>
            <a:r>
              <a:rPr altLang="en-US" b="1" dirty="0" sz="2000" lang="en-US">
                <a:ea typeface="Arial" panose="020B0604020202020204" pitchFamily="34" charset="0"/>
              </a:rPr>
              <a:t>L</a:t>
            </a:r>
            <a:r>
              <a:rPr altLang="en-US" b="1" dirty="0" sz="2000" lang="en-US">
                <a:ea typeface="Arial" panose="020B0604020202020204" pitchFamily="34" charset="0"/>
              </a:rPr>
              <a:t>O</a:t>
            </a:r>
            <a:r>
              <a:rPr altLang="en-US" b="1" dirty="0" sz="2000" lang="en-US">
                <a:ea typeface="Arial" panose="020B0604020202020204" pitchFamily="34" charset="0"/>
              </a:rPr>
              <a:t>W</a:t>
            </a:r>
            <a:r>
              <a:rPr altLang="en-US" b="1" dirty="0" sz="2000" lang="en-US">
                <a:ea typeface="Arial" panose="020B0604020202020204" pitchFamily="34" charset="0"/>
              </a:rPr>
              <a:t> </a:t>
            </a:r>
            <a:r>
              <a:rPr altLang="en-US" b="1" dirty="0" sz="2000" lang="en-US">
                <a:ea typeface="Arial" panose="020B0604020202020204" pitchFamily="34" charset="0"/>
              </a:rPr>
              <a:t>C</a:t>
            </a:r>
            <a:r>
              <a:rPr altLang="en-US" b="1" dirty="0" sz="2000" lang="en-US">
                <a:ea typeface="Arial" panose="020B0604020202020204" pitchFamily="34" charset="0"/>
              </a:rPr>
              <a:t>H</a:t>
            </a:r>
            <a:r>
              <a:rPr altLang="en-US" b="1" dirty="0" sz="2000" lang="en-US">
                <a:ea typeface="Arial" panose="020B0604020202020204" pitchFamily="34" charset="0"/>
              </a:rPr>
              <a:t>A</a:t>
            </a:r>
            <a:r>
              <a:rPr altLang="en-US" b="1" dirty="0" sz="2000" lang="en-US">
                <a:ea typeface="Arial" panose="020B0604020202020204" pitchFamily="34" charset="0"/>
              </a:rPr>
              <a:t>R</a:t>
            </a:r>
            <a:r>
              <a:rPr altLang="en-US" b="1" dirty="0" sz="2000" lang="en-US">
                <a:ea typeface="Arial" panose="020B0604020202020204" pitchFamily="34" charset="0"/>
              </a:rPr>
              <a:t>T </a:t>
            </a:r>
            <a:endParaRPr altLang="en-US" dirty="0" sz="2000" lang="zh-CN">
              <a:ea typeface="Arial" panose="020B0604020202020204" pitchFamily="34" charset="0"/>
            </a:endParaRPr>
          </a:p>
        </p:txBody>
      </p:sp>
      <p:sp>
        <p:nvSpPr>
          <p:cNvPr id="1048602" name="矩形 23"/>
          <p:cNvSpPr/>
          <p:nvPr/>
        </p:nvSpPr>
        <p:spPr>
          <a:xfrm>
            <a:off x="6160594" y="3062095"/>
            <a:ext cx="4579931" cy="281941"/>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
        <p:nvSpPr>
          <p:cNvPr id="1048603" name="矩形 24"/>
          <p:cNvSpPr/>
          <p:nvPr/>
        </p:nvSpPr>
        <p:spPr>
          <a:xfrm>
            <a:off x="6130691" y="3803705"/>
            <a:ext cx="182880" cy="3327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dirty="0" sz="2000" lang="zh-CN">
              <a:ea typeface="Arial" panose="020B0604020202020204" pitchFamily="34" charset="0"/>
            </a:endParaRPr>
          </a:p>
        </p:txBody>
      </p:sp>
      <p:sp>
        <p:nvSpPr>
          <p:cNvPr id="1048604" name="矩形 25"/>
          <p:cNvSpPr/>
          <p:nvPr/>
        </p:nvSpPr>
        <p:spPr>
          <a:xfrm>
            <a:off x="6313571" y="3678221"/>
            <a:ext cx="4476022" cy="5295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b="1" dirty="0" sz="2400" lang="en-US">
                <a:ea typeface="Arial" panose="020B0604020202020204" pitchFamily="34" charset="0"/>
              </a:rPr>
              <a:t>C</a:t>
            </a:r>
            <a:r>
              <a:rPr altLang="en-US" b="1" dirty="0" sz="2400" lang="en-US">
                <a:ea typeface="Arial" panose="020B0604020202020204" pitchFamily="34" charset="0"/>
              </a:rPr>
              <a:t>O</a:t>
            </a:r>
            <a:r>
              <a:rPr altLang="en-US" b="1" dirty="0" sz="2400" lang="en-US">
                <a:ea typeface="Arial" panose="020B0604020202020204" pitchFamily="34" charset="0"/>
              </a:rPr>
              <a:t>D</a:t>
            </a:r>
            <a:r>
              <a:rPr altLang="en-US" b="1" dirty="0" sz="2400" lang="en-US">
                <a:ea typeface="Arial" panose="020B0604020202020204" pitchFamily="34" charset="0"/>
              </a:rPr>
              <a:t>E </a:t>
            </a:r>
            <a:endParaRPr altLang="en-US" b="1" dirty="0" sz="1100" lang="zh-CN">
              <a:ea typeface="Arial" panose="020B0604020202020204" pitchFamily="34" charset="0"/>
            </a:endParaRPr>
          </a:p>
        </p:txBody>
      </p:sp>
      <p:sp>
        <p:nvSpPr>
          <p:cNvPr id="1048605" name="矩形 26"/>
          <p:cNvSpPr/>
          <p:nvPr/>
        </p:nvSpPr>
        <p:spPr>
          <a:xfrm>
            <a:off x="6130691" y="4862762"/>
            <a:ext cx="1323598" cy="332741"/>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000" lang="en-US">
                <a:ea typeface="Arial" panose="020B0604020202020204" pitchFamily="34" charset="0"/>
              </a:rPr>
              <a:t>C</a:t>
            </a:r>
            <a:r>
              <a:rPr altLang="en-US" b="1" dirty="0" sz="2000" lang="en-US">
                <a:ea typeface="Arial" panose="020B0604020202020204" pitchFamily="34" charset="0"/>
              </a:rPr>
              <a:t>O</a:t>
            </a:r>
            <a:r>
              <a:rPr altLang="en-US" b="1" dirty="0" sz="2000" lang="en-US">
                <a:ea typeface="Arial" panose="020B0604020202020204" pitchFamily="34" charset="0"/>
              </a:rPr>
              <a:t>N</a:t>
            </a:r>
            <a:r>
              <a:rPr altLang="en-US" b="1" dirty="0" sz="2000" lang="en-US">
                <a:ea typeface="Arial" panose="020B0604020202020204" pitchFamily="34" charset="0"/>
              </a:rPr>
              <a:t>C</a:t>
            </a:r>
            <a:r>
              <a:rPr altLang="en-US" b="1" dirty="0" sz="2000" lang="en-US">
                <a:ea typeface="Arial" panose="020B0604020202020204" pitchFamily="34" charset="0"/>
              </a:rPr>
              <a:t>LUSION </a:t>
            </a:r>
            <a:endParaRPr altLang="en-US" dirty="0" sz="2000" lang="zh-CN">
              <a:ea typeface="Arial" panose="020B0604020202020204" pitchFamily="34" charset="0"/>
            </a:endParaRPr>
          </a:p>
        </p:txBody>
      </p:sp>
      <p:sp>
        <p:nvSpPr>
          <p:cNvPr id="1048606" name="矩形 27"/>
          <p:cNvSpPr/>
          <p:nvPr/>
        </p:nvSpPr>
        <p:spPr>
          <a:xfrm>
            <a:off x="6157324" y="5202577"/>
            <a:ext cx="4579931" cy="2819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组合 1"/>
          <p:cNvGrpSpPr/>
          <p:nvPr/>
        </p:nvGrpSpPr>
        <p:grpSpPr>
          <a:xfrm>
            <a:off x="-8878" y="0"/>
            <a:ext cx="12200878" cy="6858000"/>
            <a:chOff x="-8878" y="0"/>
            <a:chExt cx="12200878" cy="6858000"/>
          </a:xfrm>
        </p:grpSpPr>
        <p:sp>
          <p:nvSpPr>
            <p:cNvPr id="1048607"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08"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09"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10" name="矩形 5"/>
          <p:cNvSpPr/>
          <p:nvPr/>
        </p:nvSpPr>
        <p:spPr>
          <a:xfrm>
            <a:off x="-120196" y="-1424472"/>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lang="zh-CN">
                <a:ea typeface="Arial" panose="020B0604020202020204" pitchFamily="34" charset="0"/>
              </a:rPr>
              <a:t>Computer architecture researchers have been investigating energy consumption for decades, especially to be able to deliver state-of-the-art energy efficient processors. Machine learning researchers, on the other hand, have been mainly focused on producing high accurate models without considering energy consumption as an important factor [18]. This is the case for deep learning, where the goal has been to produce deeper and more accurate model without any constraints in terms of computation.</a:t>
            </a:r>
            <a:r>
              <a:rPr altLang="en-US" lang="en-US">
                <a:ea typeface="Arial" panose="020B0604020202020204" pitchFamily="34" charset="0"/>
              </a:rPr>
              <a:t>Computer architecture researchers have been investigating energy consumption for decades, especially to be able to deliver state-of-the-art energy efficient processors. Machine learning researchers, on the other hand, have been mainly focused on producing high accurate models without considering energy consumption as an important factor [18]. This is the case for deep learning, where the goal has been to produce deeper and more accurate model without any constraints in terms of computation.</a:t>
            </a:r>
            <a:endParaRPr altLang="en-US" lang="zh-CN">
              <a:ea typeface="Arial" panose="020B0604020202020204" pitchFamily="34" charset="0"/>
            </a:endParaRPr>
          </a:p>
        </p:txBody>
      </p:sp>
      <p:pic>
        <p:nvPicPr>
          <p:cNvPr id="2097155" name="图片 6"/>
          <p:cNvPicPr>
            <a:picLocks noChangeAspect="1"/>
          </p:cNvPicPr>
          <p:nvPr/>
        </p:nvPicPr>
        <p:blipFill>
          <a:blip xmlns:r="http://schemas.openxmlformats.org/officeDocument/2006/relationships" r:embed="rId1" cstate="print"/>
          <a:srcRect t="15387" b="15387"/>
          <a:stretch>
            <a:fillRect/>
          </a:stretch>
        </p:blipFill>
        <p:spPr>
          <a:xfrm>
            <a:off x="7992992" y="775780"/>
            <a:ext cx="4702340" cy="5876086"/>
          </a:xfrm>
          <a:prstGeom prst="rect"/>
        </p:spPr>
      </p:pic>
      <p:sp>
        <p:nvSpPr>
          <p:cNvPr id="1048611" name="文本框 11"/>
          <p:cNvSpPr txBox="1"/>
          <p:nvPr/>
        </p:nvSpPr>
        <p:spPr>
          <a:xfrm rot="21600000">
            <a:off x="2391176" y="888798"/>
            <a:ext cx="526614" cy="9804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01</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612" name="矩形 10"/>
          <p:cNvSpPr/>
          <p:nvPr/>
        </p:nvSpPr>
        <p:spPr>
          <a:xfrm>
            <a:off x="3141553" y="1155497"/>
            <a:ext cx="4179366" cy="3835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I</a:t>
            </a:r>
            <a:r>
              <a:rPr altLang="en-US" b="1" dirty="0" sz="2400" lang="en-US">
                <a:ea typeface="Arial" panose="020B0604020202020204" pitchFamily="34" charset="0"/>
              </a:rPr>
              <a:t>N</a:t>
            </a:r>
            <a:r>
              <a:rPr altLang="en-US" b="1" dirty="0" sz="2400" lang="en-US">
                <a:ea typeface="Arial" panose="020B0604020202020204" pitchFamily="34" charset="0"/>
              </a:rPr>
              <a:t>T</a:t>
            </a:r>
            <a:r>
              <a:rPr altLang="en-US" b="1" dirty="0" sz="2400" lang="en-US">
                <a:ea typeface="Arial" panose="020B0604020202020204" pitchFamily="34" charset="0"/>
              </a:rPr>
              <a:t>R</a:t>
            </a:r>
            <a:r>
              <a:rPr altLang="en-US" b="1" dirty="0" sz="2400" lang="en-US">
                <a:ea typeface="Arial" panose="020B0604020202020204" pitchFamily="34" charset="0"/>
              </a:rPr>
              <a:t>ODUCTION </a:t>
            </a:r>
            <a:endParaRPr altLang="en-US" dirty="0" sz="2400" lang="zh-CN">
              <a:ea typeface="Arial" panose="020B0604020202020204" pitchFamily="34" charset="0"/>
            </a:endParaRPr>
          </a:p>
        </p:txBody>
      </p:sp>
      <p:sp>
        <p:nvSpPr>
          <p:cNvPr id="1048613" name="矩形 11"/>
          <p:cNvSpPr/>
          <p:nvPr/>
        </p:nvSpPr>
        <p:spPr>
          <a:xfrm>
            <a:off x="3141553" y="3541173"/>
            <a:ext cx="4579931" cy="3009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200" lang="zh-CN">
              <a:ea typeface="Arial" panose="020B0604020202020204" pitchFamily="34" charset="0"/>
            </a:endParaRPr>
          </a:p>
        </p:txBody>
      </p:sp>
      <p:sp>
        <p:nvSpPr>
          <p:cNvPr id="1048614" name=""/>
          <p:cNvSpPr txBox="1"/>
          <p:nvPr/>
        </p:nvSpPr>
        <p:spPr>
          <a:xfrm>
            <a:off x="261028" y="1958138"/>
            <a:ext cx="8009086" cy="3291840"/>
          </a:xfrm>
          <a:prstGeom prst="rect"/>
        </p:spPr>
        <p:txBody>
          <a:bodyPr rtlCol="0" wrap="square">
            <a:spAutoFit/>
          </a:bodyPr>
          <a:p>
            <a:r>
              <a:rPr sz="2800" lang="en-US">
                <a:solidFill>
                  <a:srgbClr val="000000"/>
                </a:solidFill>
              </a:rPr>
              <a:t>Computer architecture researchers have been investigating energy consumption for decades, especially to be able to deliver state-of-the-art energy efficient processors. Machine learning researchers, on the other hand, have been mainly focused on producing high accurate models without considering energy consumption as an important factor [18]. This is the case for deep learning, where the goal has been to produce deeper and more accurate model without any constraints in terms of computation.</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组合 6"/>
          <p:cNvGrpSpPr/>
          <p:nvPr/>
        </p:nvGrpSpPr>
        <p:grpSpPr>
          <a:xfrm>
            <a:off x="548042" y="-840935"/>
            <a:ext cx="12200878" cy="6858000"/>
            <a:chOff x="-8878" y="0"/>
            <a:chExt cx="12200878" cy="6858000"/>
          </a:xfrm>
        </p:grpSpPr>
        <p:grpSp>
          <p:nvGrpSpPr>
            <p:cNvPr id="36" name="组合 1"/>
            <p:cNvGrpSpPr/>
            <p:nvPr/>
          </p:nvGrpSpPr>
          <p:grpSpPr>
            <a:xfrm>
              <a:off x="-8878" y="0"/>
              <a:ext cx="12200878" cy="6858000"/>
              <a:chOff x="-8878" y="0"/>
              <a:chExt cx="12200878" cy="6858000"/>
            </a:xfrm>
          </p:grpSpPr>
          <p:sp>
            <p:nvSpPr>
              <p:cNvPr id="1048615"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16"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17"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18"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19" name="矩形 7"/>
          <p:cNvSpPr/>
          <p:nvPr/>
        </p:nvSpPr>
        <p:spPr>
          <a:xfrm>
            <a:off x="7066625" y="1277202"/>
            <a:ext cx="4243219" cy="4303596"/>
          </a:xfrm>
          <a:prstGeom prst="rect"/>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kumimoji="1" lang="zh-CN">
              <a:ea typeface="Arial" panose="020B0604020202020204" pitchFamily="34" charset="0"/>
            </a:endParaRPr>
          </a:p>
        </p:txBody>
      </p:sp>
      <p:cxnSp>
        <p:nvCxnSpPr>
          <p:cNvPr id="3145728" name="直接连接符 8"/>
          <p:cNvCxnSpPr>
            <a:cxnSpLocks/>
          </p:cNvCxnSpPr>
          <p:nvPr/>
        </p:nvCxnSpPr>
        <p:spPr>
          <a:xfrm>
            <a:off x="882156" y="5102662"/>
            <a:ext cx="4745682" cy="0"/>
          </a:xfrm>
          <a:prstGeom prst="line"/>
          <a:ln w="34925">
            <a:solidFill>
              <a:srgbClr val="2E75B6"/>
            </a:solidFill>
          </a:ln>
        </p:spPr>
        <p:style>
          <a:lnRef idx="1">
            <a:schemeClr val="accent1"/>
          </a:lnRef>
          <a:fillRef idx="0">
            <a:schemeClr val="accent1"/>
          </a:fillRef>
          <a:effectRef idx="0">
            <a:schemeClr val="accent1"/>
          </a:effectRef>
          <a:fontRef idx="minor">
            <a:schemeClr val="tx1"/>
          </a:fontRef>
        </p:style>
      </p:cxnSp>
      <p:cxnSp>
        <p:nvCxnSpPr>
          <p:cNvPr id="3145729" name="直接连接符 9"/>
          <p:cNvCxnSpPr>
            <a:cxnSpLocks/>
          </p:cNvCxnSpPr>
          <p:nvPr/>
        </p:nvCxnSpPr>
        <p:spPr>
          <a:xfrm>
            <a:off x="1436511" y="2588065"/>
            <a:ext cx="0" cy="2914647"/>
          </a:xfrm>
          <a:prstGeom prst="line"/>
          <a:ln w="34925">
            <a:solidFill>
              <a:srgbClr val="2E75B6"/>
            </a:solidFill>
          </a:ln>
        </p:spPr>
        <p:style>
          <a:lnRef idx="1">
            <a:schemeClr val="accent1"/>
          </a:lnRef>
          <a:fillRef idx="0">
            <a:schemeClr val="accent1"/>
          </a:fillRef>
          <a:effectRef idx="0">
            <a:schemeClr val="accent1"/>
          </a:effectRef>
          <a:fontRef idx="minor">
            <a:schemeClr val="tx1"/>
          </a:fontRef>
        </p:style>
      </p:cxnSp>
      <p:pic>
        <p:nvPicPr>
          <p:cNvPr id="2097156" name="图片 14"/>
          <p:cNvPicPr>
            <a:picLocks noChangeAspect="1"/>
          </p:cNvPicPr>
          <p:nvPr/>
        </p:nvPicPr>
        <p:blipFill>
          <a:blip xmlns:r="http://schemas.openxmlformats.org/officeDocument/2006/relationships" r:embed="rId1" cstate="print"/>
          <a:srcRect l="37" r="37"/>
          <a:stretch>
            <a:fillRect/>
          </a:stretch>
        </p:blipFill>
        <p:spPr>
          <a:xfrm rot="16200000" flipV="1">
            <a:off x="7014507" y="261972"/>
            <a:ext cx="5152159" cy="5152157"/>
          </a:xfrm>
          <a:prstGeom prst="rect"/>
        </p:spPr>
      </p:pic>
      <p:sp>
        <p:nvSpPr>
          <p:cNvPr id="1048620" name="矩形 18"/>
          <p:cNvSpPr/>
          <p:nvPr/>
        </p:nvSpPr>
        <p:spPr>
          <a:xfrm>
            <a:off x="1762638" y="880962"/>
            <a:ext cx="182880" cy="332741"/>
          </a:xfrm>
          <a:prstGeom prst="rect"/>
          <a:noFill/>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b="1" dirty="0" sz="2000" lang="zh-CN">
              <a:ea typeface="Arial" panose="020B0604020202020204" pitchFamily="34" charset="0"/>
            </a:endParaRPr>
          </a:p>
        </p:txBody>
      </p:sp>
      <p:sp>
        <p:nvSpPr>
          <p:cNvPr id="1048621" name="矩形 19"/>
          <p:cNvSpPr/>
          <p:nvPr/>
        </p:nvSpPr>
        <p:spPr>
          <a:xfrm>
            <a:off x="-1848776" y="4115729"/>
            <a:ext cx="2125708" cy="1424941"/>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000" lang="zh-CN">
                <a:ea typeface="Arial" panose="020B0604020202020204" pitchFamily="34" charset="0"/>
              </a:rPr>
              <a:t>Click here to add content of the text，and briefly explain your point of view</a:t>
            </a:r>
            <a:r>
              <a:rPr altLang="zh-CN" dirty="0" sz="1000" lang="en-US">
                <a:ea typeface="Arial" panose="020B0604020202020204" pitchFamily="34" charset="0"/>
              </a:rPr>
              <a:t>. </a:t>
            </a:r>
            <a:r>
              <a:rPr altLang="en-US" dirty="0" sz="1000" lang="zh-CN">
                <a:ea typeface="Arial" panose="020B0604020202020204" pitchFamily="34" charset="0"/>
              </a:rPr>
              <a:t>Click here to add</a:t>
            </a:r>
            <a:r>
              <a:rPr altLang="zh-CN" dirty="0" sz="1000" lang="en-US">
                <a:ea typeface="Arial" panose="020B0604020202020204" pitchFamily="34" charset="0"/>
              </a:rPr>
              <a:t>.</a:t>
            </a:r>
            <a:r>
              <a:rPr altLang="en-US" dirty="0" sz="1000" lang="zh-CN">
                <a:ea typeface="Arial" panose="020B0604020202020204" pitchFamily="34" charset="0"/>
              </a:rPr>
              <a:t> content of the text，Click here to add content of the text ，and briefly explain your point of view</a:t>
            </a:r>
            <a:r>
              <a:rPr altLang="zh-CN" dirty="0" sz="1000" lang="en-US">
                <a:ea typeface="Arial" panose="020B0604020202020204" pitchFamily="34" charset="0"/>
              </a:rPr>
              <a:t>. </a:t>
            </a:r>
            <a:r>
              <a:rPr altLang="en-US" dirty="0" sz="1000" lang="zh-CN">
                <a:ea typeface="Arial" panose="020B0604020202020204" pitchFamily="34" charset="0"/>
              </a:rPr>
              <a:t>Click here to add</a:t>
            </a:r>
            <a:r>
              <a:rPr altLang="zh-CN" dirty="0" sz="1000" lang="en-US">
                <a:ea typeface="Arial" panose="020B0604020202020204" pitchFamily="34" charset="0"/>
              </a:rPr>
              <a:t>.</a:t>
            </a:r>
            <a:r>
              <a:rPr altLang="en-US" dirty="0" sz="1000" lang="zh-CN">
                <a:ea typeface="Arial" panose="020B0604020202020204" pitchFamily="34" charset="0"/>
              </a:rPr>
              <a:t> content of the text， and briefly explain your point of view</a:t>
            </a:r>
            <a:r>
              <a:rPr altLang="zh-CN" dirty="0" sz="1000" lang="en-US">
                <a:ea typeface="Arial" panose="020B0604020202020204" pitchFamily="34" charset="0"/>
              </a:rPr>
              <a:t>. </a:t>
            </a:r>
            <a:endParaRPr altLang="en-US" dirty="0" sz="1000" lang="zh-CN">
              <a:ea typeface="Arial" panose="020B0604020202020204" pitchFamily="34" charset="0"/>
            </a:endParaRPr>
          </a:p>
        </p:txBody>
      </p:sp>
      <p:sp>
        <p:nvSpPr>
          <p:cNvPr id="1048622" name="矩形 20"/>
          <p:cNvSpPr/>
          <p:nvPr/>
        </p:nvSpPr>
        <p:spPr>
          <a:xfrm>
            <a:off x="1520574" y="1935479"/>
            <a:ext cx="5424345" cy="20916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600" lang="zh-CN">
                <a:ea typeface="Arial" panose="020B0604020202020204" pitchFamily="34" charset="0"/>
              </a:rPr>
              <a:t>In order to calculate a household's average consumption, the kilowatts of power consumed by each electronic appliance in the home must be added up. It's also important to take into account the simultaneity factor and calculate the number of electrical appliances that could stay connected to the electrical network at the same time. This information makes it possible to estimate the contracted power your home requires.</a:t>
            </a:r>
            <a:endParaRPr altLang="en-US" dirty="0" sz="1000" lang="zh-CN">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组合 1"/>
          <p:cNvGrpSpPr/>
          <p:nvPr/>
        </p:nvGrpSpPr>
        <p:grpSpPr>
          <a:xfrm>
            <a:off x="-8878" y="0"/>
            <a:ext cx="12200878" cy="6858000"/>
            <a:chOff x="-8878" y="0"/>
            <a:chExt cx="12200878" cy="6858000"/>
          </a:xfrm>
        </p:grpSpPr>
        <p:sp>
          <p:nvSpPr>
            <p:cNvPr id="104862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2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2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26"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7" name="图片 6"/>
          <p:cNvPicPr>
            <a:picLocks noChangeAspect="1"/>
          </p:cNvPicPr>
          <p:nvPr/>
        </p:nvPicPr>
        <p:blipFill>
          <a:blip xmlns:r="http://schemas.openxmlformats.org/officeDocument/2006/relationships" r:embed="rId1" cstate="print"/>
          <a:srcRect l="14673" r="14673"/>
          <a:stretch>
            <a:fillRect/>
          </a:stretch>
        </p:blipFill>
        <p:spPr>
          <a:xfrm>
            <a:off x="2417653" y="775780"/>
            <a:ext cx="10277679" cy="6096012"/>
          </a:xfrm>
          <a:prstGeom prst="rect"/>
        </p:spPr>
      </p:pic>
      <p:sp>
        <p:nvSpPr>
          <p:cNvPr id="1048627" name="文本框 11"/>
          <p:cNvSpPr txBox="1"/>
          <p:nvPr/>
        </p:nvSpPr>
        <p:spPr>
          <a:xfrm>
            <a:off x="525862" y="775780"/>
            <a:ext cx="1456864" cy="5359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02</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628" name="矩形 10"/>
          <p:cNvSpPr/>
          <p:nvPr/>
        </p:nvSpPr>
        <p:spPr>
          <a:xfrm>
            <a:off x="1982725" y="874840"/>
            <a:ext cx="3180080" cy="383540"/>
          </a:xfrm>
          <a:prstGeom prst="rect"/>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A</a:t>
            </a:r>
            <a:r>
              <a:rPr altLang="en-US" b="1" dirty="0" sz="2400" lang="en-US">
                <a:ea typeface="Arial" panose="020B0604020202020204" pitchFamily="34" charset="0"/>
              </a:rPr>
              <a:t>L</a:t>
            </a:r>
            <a:r>
              <a:rPr altLang="en-US" b="1" dirty="0" sz="2400" lang="en-US">
                <a:ea typeface="Arial" panose="020B0604020202020204" pitchFamily="34" charset="0"/>
              </a:rPr>
              <a:t>G</a:t>
            </a:r>
            <a:r>
              <a:rPr altLang="en-US" b="1" dirty="0" sz="2400" lang="en-US">
                <a:ea typeface="Arial" panose="020B0604020202020204" pitchFamily="34" charset="0"/>
              </a:rPr>
              <a:t>ORITHM </a:t>
            </a:r>
            <a:r>
              <a:rPr altLang="en-US" b="1" dirty="0" sz="2400" lang="en-US">
                <a:ea typeface="Arial" panose="020B0604020202020204" pitchFamily="34" charset="0"/>
              </a:rPr>
              <a:t>&amp;</a:t>
            </a:r>
            <a:r>
              <a:rPr altLang="en-US" b="1" dirty="0" sz="2400" lang="en-US">
                <a:ea typeface="Arial" panose="020B0604020202020204" pitchFamily="34" charset="0"/>
              </a:rPr>
              <a:t>. </a:t>
            </a:r>
            <a:r>
              <a:rPr altLang="en-US" b="1" dirty="0" sz="2400" lang="en-US">
                <a:ea typeface="Arial" panose="020B0604020202020204" pitchFamily="34" charset="0"/>
              </a:rPr>
              <a:t> </a:t>
            </a:r>
            <a:r>
              <a:rPr altLang="en-US" b="1" dirty="0" sz="2400" lang="en-US">
                <a:ea typeface="Arial" panose="020B0604020202020204" pitchFamily="34" charset="0"/>
              </a:rPr>
              <a:t>F</a:t>
            </a:r>
            <a:r>
              <a:rPr altLang="en-US" b="1" dirty="0" sz="2400" lang="en-US">
                <a:ea typeface="Arial" panose="020B0604020202020204" pitchFamily="34" charset="0"/>
              </a:rPr>
              <a:t>L</a:t>
            </a:r>
            <a:r>
              <a:rPr altLang="en-US" b="1" dirty="0" sz="2400" lang="en-US">
                <a:ea typeface="Arial" panose="020B0604020202020204" pitchFamily="34" charset="0"/>
              </a:rPr>
              <a:t>O</a:t>
            </a:r>
            <a:r>
              <a:rPr altLang="en-US" b="1" dirty="0" sz="2400" lang="en-US">
                <a:ea typeface="Arial" panose="020B0604020202020204" pitchFamily="34" charset="0"/>
              </a:rPr>
              <a:t>W</a:t>
            </a:r>
            <a:r>
              <a:rPr altLang="en-US" b="1" dirty="0" sz="2400" lang="en-US">
                <a:ea typeface="Arial" panose="020B0604020202020204" pitchFamily="34" charset="0"/>
              </a:rPr>
              <a:t> </a:t>
            </a:r>
            <a:r>
              <a:rPr altLang="en-US" b="1" dirty="0" sz="2400" lang="en-US">
                <a:ea typeface="Arial" panose="020B0604020202020204" pitchFamily="34" charset="0"/>
              </a:rPr>
              <a:t>CHART </a:t>
            </a:r>
            <a:endParaRPr altLang="en-US" dirty="0" sz="2400" lang="zh-CN">
              <a:ea typeface="Arial" panose="020B0604020202020204" pitchFamily="34" charset="0"/>
            </a:endParaRPr>
          </a:p>
        </p:txBody>
      </p:sp>
      <p:sp>
        <p:nvSpPr>
          <p:cNvPr id="1048629" name="矩形 11"/>
          <p:cNvSpPr/>
          <p:nvPr/>
        </p:nvSpPr>
        <p:spPr>
          <a:xfrm>
            <a:off x="3141553" y="3541173"/>
            <a:ext cx="4579931" cy="30099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200" lang="zh-CN">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组合 6"/>
          <p:cNvGrpSpPr/>
          <p:nvPr/>
        </p:nvGrpSpPr>
        <p:grpSpPr>
          <a:xfrm>
            <a:off x="-8878" y="0"/>
            <a:ext cx="12200878" cy="6858000"/>
            <a:chOff x="-8878" y="0"/>
            <a:chExt cx="12200878" cy="6858000"/>
          </a:xfrm>
        </p:grpSpPr>
        <p:grpSp>
          <p:nvGrpSpPr>
            <p:cNvPr id="41" name="组合 1"/>
            <p:cNvGrpSpPr/>
            <p:nvPr/>
          </p:nvGrpSpPr>
          <p:grpSpPr>
            <a:xfrm>
              <a:off x="-8878" y="0"/>
              <a:ext cx="12200878" cy="6858000"/>
              <a:chOff x="-8878" y="0"/>
              <a:chExt cx="12200878" cy="6858000"/>
            </a:xfrm>
          </p:grpSpPr>
          <p:sp>
            <p:nvSpPr>
              <p:cNvPr id="1048630"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31"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32"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33"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58" name="图片 24"/>
          <p:cNvPicPr>
            <a:picLocks noChangeAspect="1"/>
          </p:cNvPicPr>
          <p:nvPr/>
        </p:nvPicPr>
        <p:blipFill rotWithShape="1">
          <a:blip xmlns:r="http://schemas.openxmlformats.org/officeDocument/2006/relationships" r:embed="rId1" cstate="print"/>
          <a:srcRect t="12046" b="12046"/>
          <a:stretch>
            <a:fillRect/>
          </a:stretch>
        </p:blipFill>
        <p:spPr>
          <a:xfrm>
            <a:off x="53062" y="622724"/>
            <a:ext cx="12109232" cy="7004813"/>
          </a:xfrm>
          <a:prstGeom prst="rect"/>
        </p:spPr>
      </p:pic>
      <p:grpSp>
        <p:nvGrpSpPr>
          <p:cNvPr id="42" name="组合 9"/>
          <p:cNvGrpSpPr/>
          <p:nvPr/>
        </p:nvGrpSpPr>
        <p:grpSpPr>
          <a:xfrm>
            <a:off x="453628" y="3294857"/>
            <a:ext cx="9158906" cy="180973"/>
            <a:chOff x="0" y="4008994"/>
            <a:chExt cx="9158906" cy="180973"/>
          </a:xfrm>
        </p:grpSpPr>
        <p:cxnSp>
          <p:nvCxnSpPr>
            <p:cNvPr id="3145730" name="直接连接符 20"/>
            <p:cNvCxnSpPr>
              <a:cxnSpLocks/>
            </p:cNvCxnSpPr>
            <p:nvPr/>
          </p:nvCxnSpPr>
          <p:spPr>
            <a:xfrm>
              <a:off x="0" y="4099480"/>
              <a:ext cx="9158906" cy="0"/>
            </a:xfrm>
            <a:prstGeom prst="line"/>
            <a:ln w="28575" cap="rnd">
              <a:solidFill>
                <a:schemeClr val="bg1">
                  <a:lumMod val="75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048634" name="椭圆 21"/>
            <p:cNvSpPr/>
            <p:nvPr/>
          </p:nvSpPr>
          <p:spPr>
            <a:xfrm>
              <a:off x="2960807" y="4008994"/>
              <a:ext cx="180973" cy="180973"/>
            </a:xfrm>
            <a:prstGeom prst="ellipse"/>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dirty="0" lang="zh-CN">
                <a:ea typeface="Arial" panose="020B0604020202020204" pitchFamily="34" charset="0"/>
              </a:endParaRPr>
            </a:p>
          </p:txBody>
        </p:sp>
        <p:sp>
          <p:nvSpPr>
            <p:cNvPr id="1048635" name="椭圆 22"/>
            <p:cNvSpPr/>
            <p:nvPr/>
          </p:nvSpPr>
          <p:spPr>
            <a:xfrm>
              <a:off x="8036401" y="4008994"/>
              <a:ext cx="180973" cy="180973"/>
            </a:xfrm>
            <a:prstGeom prst="ellipse"/>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grpSp>
      <p:grpSp>
        <p:nvGrpSpPr>
          <p:cNvPr id="43" name="组合 11"/>
          <p:cNvGrpSpPr/>
          <p:nvPr/>
        </p:nvGrpSpPr>
        <p:grpSpPr>
          <a:xfrm>
            <a:off x="6690190" y="1867879"/>
            <a:ext cx="746658" cy="746658"/>
            <a:chOff x="7310762" y="2582016"/>
            <a:chExt cx="746658" cy="746658"/>
          </a:xfrm>
        </p:grpSpPr>
        <p:sp>
          <p:nvSpPr>
            <p:cNvPr id="1048636" name="椭圆 16"/>
            <p:cNvSpPr/>
            <p:nvPr/>
          </p:nvSpPr>
          <p:spPr>
            <a:xfrm>
              <a:off x="7310762" y="2582016"/>
              <a:ext cx="746658" cy="746658"/>
            </a:xfrm>
            <a:prstGeom prst="ellipse"/>
            <a:solidFill>
              <a:srgbClr val="2E75B6"/>
            </a:solidFill>
            <a:ln w="28575">
              <a:solidFill>
                <a:schemeClr val="bg1"/>
              </a:solidFill>
            </a:ln>
            <a:effectLst>
              <a:outerShdw algn="t" blurRad="177800" dir="5400000" dist="38100" rotWithShape="0">
                <a:prstClr val="black">
                  <a:alpha val="4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sp>
          <p:nvSpPr>
            <p:cNvPr id="1048637" name="Oval 27"/>
            <p:cNvSpPr/>
            <p:nvPr/>
          </p:nvSpPr>
          <p:spPr>
            <a:xfrm>
              <a:off x="7499715" y="2796163"/>
              <a:ext cx="350982" cy="318364"/>
            </a:xfrm>
            <a:custGeom>
              <a:avLst/>
              <a:gdLst>
                <a:gd name="connsiteX0" fmla="*/ 247154 w 599460"/>
                <a:gd name="connsiteY0" fmla="*/ 445665 h 543751"/>
                <a:gd name="connsiteX1" fmla="*/ 576993 w 599460"/>
                <a:gd name="connsiteY1" fmla="*/ 445665 h 543751"/>
                <a:gd name="connsiteX2" fmla="*/ 599460 w 599460"/>
                <a:gd name="connsiteY2" fmla="*/ 468070 h 543751"/>
                <a:gd name="connsiteX3" fmla="*/ 576993 w 599460"/>
                <a:gd name="connsiteY3" fmla="*/ 490474 h 543751"/>
                <a:gd name="connsiteX4" fmla="*/ 247154 w 599460"/>
                <a:gd name="connsiteY4" fmla="*/ 490474 h 543751"/>
                <a:gd name="connsiteX5" fmla="*/ 224687 w 599460"/>
                <a:gd name="connsiteY5" fmla="*/ 468070 h 543751"/>
                <a:gd name="connsiteX6" fmla="*/ 247154 w 599460"/>
                <a:gd name="connsiteY6" fmla="*/ 445665 h 543751"/>
                <a:gd name="connsiteX7" fmla="*/ 46399 w 599460"/>
                <a:gd name="connsiteY7" fmla="*/ 393087 h 543751"/>
                <a:gd name="connsiteX8" fmla="*/ 97281 w 599460"/>
                <a:gd name="connsiteY8" fmla="*/ 407918 h 543751"/>
                <a:gd name="connsiteX9" fmla="*/ 183092 w 599460"/>
                <a:gd name="connsiteY9" fmla="*/ 432506 h 543751"/>
                <a:gd name="connsiteX10" fmla="*/ 97281 w 599460"/>
                <a:gd name="connsiteY10" fmla="*/ 543751 h 543751"/>
                <a:gd name="connsiteX11" fmla="*/ 11471 w 599460"/>
                <a:gd name="connsiteY11" fmla="*/ 432506 h 543751"/>
                <a:gd name="connsiteX12" fmla="*/ 46399 w 599460"/>
                <a:gd name="connsiteY12" fmla="*/ 393087 h 543751"/>
                <a:gd name="connsiteX13" fmla="*/ 247154 w 599460"/>
                <a:gd name="connsiteY13" fmla="*/ 249423 h 543751"/>
                <a:gd name="connsiteX14" fmla="*/ 576993 w 599460"/>
                <a:gd name="connsiteY14" fmla="*/ 249423 h 543751"/>
                <a:gd name="connsiteX15" fmla="*/ 599460 w 599460"/>
                <a:gd name="connsiteY15" fmla="*/ 271863 h 543751"/>
                <a:gd name="connsiteX16" fmla="*/ 576993 w 599460"/>
                <a:gd name="connsiteY16" fmla="*/ 294303 h 543751"/>
                <a:gd name="connsiteX17" fmla="*/ 247154 w 599460"/>
                <a:gd name="connsiteY17" fmla="*/ 294303 h 543751"/>
                <a:gd name="connsiteX18" fmla="*/ 224687 w 599460"/>
                <a:gd name="connsiteY18" fmla="*/ 271863 h 543751"/>
                <a:gd name="connsiteX19" fmla="*/ 247154 w 599460"/>
                <a:gd name="connsiteY19" fmla="*/ 249423 h 543751"/>
                <a:gd name="connsiteX20" fmla="*/ 198851 w 599460"/>
                <a:gd name="connsiteY20" fmla="*/ 162727 h 543751"/>
                <a:gd name="connsiteX21" fmla="*/ 223504 w 599460"/>
                <a:gd name="connsiteY21" fmla="*/ 170185 h 543751"/>
                <a:gd name="connsiteX22" fmla="*/ 228286 w 599460"/>
                <a:gd name="connsiteY22" fmla="*/ 217202 h 543751"/>
                <a:gd name="connsiteX23" fmla="*/ 123336 w 599460"/>
                <a:gd name="connsiteY23" fmla="*/ 346318 h 543751"/>
                <a:gd name="connsiteX24" fmla="*/ 100386 w 599460"/>
                <a:gd name="connsiteY24" fmla="*/ 358489 h 543751"/>
                <a:gd name="connsiteX25" fmla="*/ 97278 w 599460"/>
                <a:gd name="connsiteY25" fmla="*/ 358728 h 543751"/>
                <a:gd name="connsiteX26" fmla="*/ 75762 w 599460"/>
                <a:gd name="connsiteY26" fmla="*/ 350852 h 543751"/>
                <a:gd name="connsiteX27" fmla="*/ 11931 w 599460"/>
                <a:gd name="connsiteY27" fmla="*/ 297631 h 543751"/>
                <a:gd name="connsiteX28" fmla="*/ 7867 w 599460"/>
                <a:gd name="connsiteY28" fmla="*/ 250375 h 543751"/>
                <a:gd name="connsiteX29" fmla="*/ 55202 w 599460"/>
                <a:gd name="connsiteY29" fmla="*/ 246080 h 543751"/>
                <a:gd name="connsiteX30" fmla="*/ 92736 w 599460"/>
                <a:gd name="connsiteY30" fmla="*/ 277583 h 543751"/>
                <a:gd name="connsiteX31" fmla="*/ 176169 w 599460"/>
                <a:gd name="connsiteY31" fmla="*/ 174958 h 543751"/>
                <a:gd name="connsiteX32" fmla="*/ 198851 w 599460"/>
                <a:gd name="connsiteY32" fmla="*/ 162727 h 543751"/>
                <a:gd name="connsiteX33" fmla="*/ 247154 w 599460"/>
                <a:gd name="connsiteY33" fmla="*/ 53251 h 543751"/>
                <a:gd name="connsiteX34" fmla="*/ 576993 w 599460"/>
                <a:gd name="connsiteY34" fmla="*/ 53251 h 543751"/>
                <a:gd name="connsiteX35" fmla="*/ 599460 w 599460"/>
                <a:gd name="connsiteY35" fmla="*/ 75691 h 543751"/>
                <a:gd name="connsiteX36" fmla="*/ 576993 w 599460"/>
                <a:gd name="connsiteY36" fmla="*/ 98131 h 543751"/>
                <a:gd name="connsiteX37" fmla="*/ 247154 w 599460"/>
                <a:gd name="connsiteY37" fmla="*/ 98131 h 543751"/>
                <a:gd name="connsiteX38" fmla="*/ 224687 w 599460"/>
                <a:gd name="connsiteY38" fmla="*/ 75691 h 543751"/>
                <a:gd name="connsiteX39" fmla="*/ 247154 w 599460"/>
                <a:gd name="connsiteY39" fmla="*/ 53251 h 543751"/>
                <a:gd name="connsiteX40" fmla="*/ 46399 w 599460"/>
                <a:gd name="connsiteY40" fmla="*/ 739 h 543751"/>
                <a:gd name="connsiteX41" fmla="*/ 97281 w 599460"/>
                <a:gd name="connsiteY41" fmla="*/ 15563 h 543751"/>
                <a:gd name="connsiteX42" fmla="*/ 183092 w 599460"/>
                <a:gd name="connsiteY42" fmla="*/ 40141 h 543751"/>
                <a:gd name="connsiteX43" fmla="*/ 97281 w 599460"/>
                <a:gd name="connsiteY43" fmla="*/ 151337 h 543751"/>
                <a:gd name="connsiteX44" fmla="*/ 11471 w 599460"/>
                <a:gd name="connsiteY44" fmla="*/ 40141 h 543751"/>
                <a:gd name="connsiteX45" fmla="*/ 46399 w 599460"/>
                <a:gd name="connsiteY45" fmla="*/ 739 h 543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9460" h="543751">
                  <a:moveTo>
                    <a:pt x="247154" y="445665"/>
                  </a:moveTo>
                  <a:lnTo>
                    <a:pt x="576993" y="445665"/>
                  </a:lnTo>
                  <a:cubicBezTo>
                    <a:pt x="589422" y="445665"/>
                    <a:pt x="599460" y="455676"/>
                    <a:pt x="599460" y="468070"/>
                  </a:cubicBezTo>
                  <a:cubicBezTo>
                    <a:pt x="599460" y="480463"/>
                    <a:pt x="589422" y="490474"/>
                    <a:pt x="576993" y="490474"/>
                  </a:cubicBezTo>
                  <a:lnTo>
                    <a:pt x="247154" y="490474"/>
                  </a:lnTo>
                  <a:cubicBezTo>
                    <a:pt x="234726" y="490474"/>
                    <a:pt x="224687" y="480463"/>
                    <a:pt x="224687" y="468070"/>
                  </a:cubicBezTo>
                  <a:cubicBezTo>
                    <a:pt x="224687" y="455676"/>
                    <a:pt x="234726" y="445665"/>
                    <a:pt x="247154" y="445665"/>
                  </a:cubicBezTo>
                  <a:close/>
                  <a:moveTo>
                    <a:pt x="46399" y="393087"/>
                  </a:moveTo>
                  <a:cubicBezTo>
                    <a:pt x="63937" y="390133"/>
                    <a:pt x="84135" y="396220"/>
                    <a:pt x="97281" y="407918"/>
                  </a:cubicBezTo>
                  <a:cubicBezTo>
                    <a:pt x="123574" y="384523"/>
                    <a:pt x="178073" y="383568"/>
                    <a:pt x="183092" y="432506"/>
                  </a:cubicBezTo>
                  <a:cubicBezTo>
                    <a:pt x="189546" y="495290"/>
                    <a:pt x="97281" y="543751"/>
                    <a:pt x="97281" y="543751"/>
                  </a:cubicBezTo>
                  <a:cubicBezTo>
                    <a:pt x="97281" y="543751"/>
                    <a:pt x="5017" y="495290"/>
                    <a:pt x="11471" y="432506"/>
                  </a:cubicBezTo>
                  <a:cubicBezTo>
                    <a:pt x="13980" y="408037"/>
                    <a:pt x="28860" y="396041"/>
                    <a:pt x="46399" y="393087"/>
                  </a:cubicBezTo>
                  <a:close/>
                  <a:moveTo>
                    <a:pt x="247154" y="249423"/>
                  </a:moveTo>
                  <a:lnTo>
                    <a:pt x="576993" y="249423"/>
                  </a:lnTo>
                  <a:cubicBezTo>
                    <a:pt x="589422" y="249423"/>
                    <a:pt x="599460" y="259449"/>
                    <a:pt x="599460" y="271863"/>
                  </a:cubicBezTo>
                  <a:cubicBezTo>
                    <a:pt x="599460" y="284277"/>
                    <a:pt x="589422" y="294303"/>
                    <a:pt x="576993" y="294303"/>
                  </a:cubicBezTo>
                  <a:lnTo>
                    <a:pt x="247154" y="294303"/>
                  </a:lnTo>
                  <a:cubicBezTo>
                    <a:pt x="234726" y="294303"/>
                    <a:pt x="224687" y="284277"/>
                    <a:pt x="224687" y="271863"/>
                  </a:cubicBezTo>
                  <a:cubicBezTo>
                    <a:pt x="224687" y="259449"/>
                    <a:pt x="234726" y="249423"/>
                    <a:pt x="247154" y="249423"/>
                  </a:cubicBezTo>
                  <a:close/>
                  <a:moveTo>
                    <a:pt x="198851" y="162727"/>
                  </a:moveTo>
                  <a:cubicBezTo>
                    <a:pt x="207427" y="161832"/>
                    <a:pt x="216332" y="164219"/>
                    <a:pt x="223504" y="170185"/>
                  </a:cubicBezTo>
                  <a:cubicBezTo>
                    <a:pt x="237848" y="181641"/>
                    <a:pt x="240000" y="202882"/>
                    <a:pt x="228286" y="217202"/>
                  </a:cubicBezTo>
                  <a:lnTo>
                    <a:pt x="123336" y="346318"/>
                  </a:lnTo>
                  <a:cubicBezTo>
                    <a:pt x="117837" y="353239"/>
                    <a:pt x="109470" y="357773"/>
                    <a:pt x="100386" y="358489"/>
                  </a:cubicBezTo>
                  <a:cubicBezTo>
                    <a:pt x="99429" y="358728"/>
                    <a:pt x="98473" y="358728"/>
                    <a:pt x="97278" y="358728"/>
                  </a:cubicBezTo>
                  <a:cubicBezTo>
                    <a:pt x="89389" y="358728"/>
                    <a:pt x="81738" y="356103"/>
                    <a:pt x="75762" y="350852"/>
                  </a:cubicBezTo>
                  <a:lnTo>
                    <a:pt x="11931" y="297631"/>
                  </a:lnTo>
                  <a:cubicBezTo>
                    <a:pt x="-2174" y="285697"/>
                    <a:pt x="-4086" y="264457"/>
                    <a:pt x="7867" y="250375"/>
                  </a:cubicBezTo>
                  <a:cubicBezTo>
                    <a:pt x="19820" y="236056"/>
                    <a:pt x="40858" y="234146"/>
                    <a:pt x="55202" y="246080"/>
                  </a:cubicBezTo>
                  <a:lnTo>
                    <a:pt x="92736" y="277583"/>
                  </a:lnTo>
                  <a:lnTo>
                    <a:pt x="176169" y="174958"/>
                  </a:lnTo>
                  <a:cubicBezTo>
                    <a:pt x="182027" y="167798"/>
                    <a:pt x="190274" y="163622"/>
                    <a:pt x="198851" y="162727"/>
                  </a:cubicBezTo>
                  <a:close/>
                  <a:moveTo>
                    <a:pt x="247154" y="53251"/>
                  </a:moveTo>
                  <a:lnTo>
                    <a:pt x="576993" y="53251"/>
                  </a:lnTo>
                  <a:cubicBezTo>
                    <a:pt x="589422" y="53251"/>
                    <a:pt x="599460" y="63277"/>
                    <a:pt x="599460" y="75691"/>
                  </a:cubicBezTo>
                  <a:cubicBezTo>
                    <a:pt x="599460" y="88105"/>
                    <a:pt x="589422" y="98131"/>
                    <a:pt x="576993" y="98131"/>
                  </a:cubicBezTo>
                  <a:lnTo>
                    <a:pt x="247154" y="98131"/>
                  </a:lnTo>
                  <a:cubicBezTo>
                    <a:pt x="234726" y="98131"/>
                    <a:pt x="224687" y="88105"/>
                    <a:pt x="224687" y="75691"/>
                  </a:cubicBezTo>
                  <a:cubicBezTo>
                    <a:pt x="224687" y="63277"/>
                    <a:pt x="234726" y="53251"/>
                    <a:pt x="247154" y="53251"/>
                  </a:cubicBezTo>
                  <a:close/>
                  <a:moveTo>
                    <a:pt x="46399" y="739"/>
                  </a:moveTo>
                  <a:cubicBezTo>
                    <a:pt x="63937" y="-2214"/>
                    <a:pt x="84135" y="3871"/>
                    <a:pt x="97281" y="15563"/>
                  </a:cubicBezTo>
                  <a:cubicBezTo>
                    <a:pt x="123574" y="-7822"/>
                    <a:pt x="178073" y="-8776"/>
                    <a:pt x="183092" y="40141"/>
                  </a:cubicBezTo>
                  <a:cubicBezTo>
                    <a:pt x="189546" y="102897"/>
                    <a:pt x="97281" y="151337"/>
                    <a:pt x="97281" y="151337"/>
                  </a:cubicBezTo>
                  <a:cubicBezTo>
                    <a:pt x="97281" y="151337"/>
                    <a:pt x="5017" y="102897"/>
                    <a:pt x="11471" y="40141"/>
                  </a:cubicBezTo>
                  <a:cubicBezTo>
                    <a:pt x="13980" y="15682"/>
                    <a:pt x="28860" y="3692"/>
                    <a:pt x="46399" y="73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lIns="91440" numCol="1" rIns="91440" rot="0" rtlCol="0" spcCol="0" spcFirstLastPara="0" tIns="45720" vert="horz" wrap="square">
              <a:noAutofit/>
            </a:bodyPr>
            <a:lstStyle>
              <a:defPPr>
                <a:defRPr lang="en-US"/>
              </a:defPPr>
              <a:lvl1pPr algn="l" defTabSz="457200" eaLnBrk="1" hangingPunct="1" latinLnBrk="0" marL="0" rtl="0">
                <a:defRPr sz="1800" kern="1200">
                  <a:solidFill>
                    <a:schemeClr val="lt1"/>
                  </a:solidFill>
                  <a:latin typeface="+mn-lt"/>
                  <a:ea typeface="+mn-ea"/>
                  <a:cs typeface="+mn-cs"/>
                </a:defRPr>
              </a:lvl1pPr>
              <a:lvl2pPr algn="l" defTabSz="457200" eaLnBrk="1" hangingPunct="1" latinLnBrk="0" marL="457200" rtl="0">
                <a:defRPr sz="1800" kern="1200">
                  <a:solidFill>
                    <a:schemeClr val="lt1"/>
                  </a:solidFill>
                  <a:latin typeface="+mn-lt"/>
                  <a:ea typeface="+mn-ea"/>
                  <a:cs typeface="+mn-cs"/>
                </a:defRPr>
              </a:lvl2pPr>
              <a:lvl3pPr algn="l" defTabSz="457200" eaLnBrk="1" hangingPunct="1" latinLnBrk="0" marL="914400" rtl="0">
                <a:defRPr sz="1800" kern="1200">
                  <a:solidFill>
                    <a:schemeClr val="lt1"/>
                  </a:solidFill>
                  <a:latin typeface="+mn-lt"/>
                  <a:ea typeface="+mn-ea"/>
                  <a:cs typeface="+mn-cs"/>
                </a:defRPr>
              </a:lvl3pPr>
              <a:lvl4pPr algn="l" defTabSz="457200" eaLnBrk="1" hangingPunct="1" latinLnBrk="0" marL="1371600" rtl="0">
                <a:defRPr sz="1800" kern="1200">
                  <a:solidFill>
                    <a:schemeClr val="lt1"/>
                  </a:solidFill>
                  <a:latin typeface="+mn-lt"/>
                  <a:ea typeface="+mn-ea"/>
                  <a:cs typeface="+mn-cs"/>
                </a:defRPr>
              </a:lvl4pPr>
              <a:lvl5pPr algn="l" defTabSz="457200" eaLnBrk="1" hangingPunct="1" latinLnBrk="0" marL="1828800" rtl="0">
                <a:defRPr sz="1800" kern="1200">
                  <a:solidFill>
                    <a:schemeClr val="lt1"/>
                  </a:solidFill>
                  <a:latin typeface="+mn-lt"/>
                  <a:ea typeface="+mn-ea"/>
                  <a:cs typeface="+mn-cs"/>
                </a:defRPr>
              </a:lvl5pPr>
              <a:lvl6pPr algn="l" defTabSz="457200" eaLnBrk="1" hangingPunct="1" latinLnBrk="0" marL="2286000" rtl="0">
                <a:defRPr sz="1800" kern="1200">
                  <a:solidFill>
                    <a:schemeClr val="lt1"/>
                  </a:solidFill>
                  <a:latin typeface="+mn-lt"/>
                  <a:ea typeface="+mn-ea"/>
                  <a:cs typeface="+mn-cs"/>
                </a:defRPr>
              </a:lvl6pPr>
              <a:lvl7pPr algn="l" defTabSz="457200" eaLnBrk="1" hangingPunct="1" latinLnBrk="0" marL="2743200" rtl="0">
                <a:defRPr sz="1800" kern="1200">
                  <a:solidFill>
                    <a:schemeClr val="lt1"/>
                  </a:solidFill>
                  <a:latin typeface="+mn-lt"/>
                  <a:ea typeface="+mn-ea"/>
                  <a:cs typeface="+mn-cs"/>
                </a:defRPr>
              </a:lvl7pPr>
              <a:lvl8pPr algn="l" defTabSz="457200" eaLnBrk="1" hangingPunct="1" latinLnBrk="0" marL="3200400" rtl="0">
                <a:defRPr sz="1800" kern="1200">
                  <a:solidFill>
                    <a:schemeClr val="lt1"/>
                  </a:solidFill>
                  <a:latin typeface="+mn-lt"/>
                  <a:ea typeface="+mn-ea"/>
                  <a:cs typeface="+mn-cs"/>
                </a:defRPr>
              </a:lvl8pPr>
              <a:lvl9pPr algn="l" defTabSz="4572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组合 6"/>
          <p:cNvGrpSpPr/>
          <p:nvPr/>
        </p:nvGrpSpPr>
        <p:grpSpPr>
          <a:xfrm>
            <a:off x="-8878" y="0"/>
            <a:ext cx="12200878" cy="6858000"/>
            <a:chOff x="-8878" y="0"/>
            <a:chExt cx="12200878" cy="6858000"/>
          </a:xfrm>
        </p:grpSpPr>
        <p:grpSp>
          <p:nvGrpSpPr>
            <p:cNvPr id="46" name="组合 1"/>
            <p:cNvGrpSpPr/>
            <p:nvPr/>
          </p:nvGrpSpPr>
          <p:grpSpPr>
            <a:xfrm>
              <a:off x="-8878" y="0"/>
              <a:ext cx="12200878" cy="6858000"/>
              <a:chOff x="-8878" y="0"/>
              <a:chExt cx="12200878" cy="6858000"/>
            </a:xfrm>
          </p:grpSpPr>
          <p:sp>
            <p:nvSpPr>
              <p:cNvPr id="1048638"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39"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0"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41"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59" name=""/>
          <p:cNvPicPr>
            <a:picLocks/>
          </p:cNvPicPr>
          <p:nvPr/>
        </p:nvPicPr>
        <p:blipFill>
          <a:blip xmlns:r="http://schemas.openxmlformats.org/officeDocument/2006/relationships" r:embed="rId1"/>
          <a:stretch>
            <a:fillRect/>
          </a:stretch>
        </p:blipFill>
        <p:spPr>
          <a:xfrm rot="0">
            <a:off x="387985" y="0"/>
            <a:ext cx="11416030" cy="68580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组合 1"/>
          <p:cNvGrpSpPr/>
          <p:nvPr/>
        </p:nvGrpSpPr>
        <p:grpSpPr>
          <a:xfrm flipH="1">
            <a:off x="12192000" y="0"/>
            <a:ext cx="6151946" cy="5120586"/>
            <a:chOff x="-8878" y="0"/>
            <a:chExt cx="12200878" cy="6858000"/>
          </a:xfrm>
        </p:grpSpPr>
        <p:sp>
          <p:nvSpPr>
            <p:cNvPr id="1048642"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3"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4"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60" name="图片 6"/>
          <p:cNvPicPr>
            <a:picLocks noChangeAspect="1"/>
          </p:cNvPicPr>
          <p:nvPr/>
        </p:nvPicPr>
        <p:blipFill>
          <a:blip xmlns:r="http://schemas.openxmlformats.org/officeDocument/2006/relationships" r:embed="rId1" cstate="print"/>
          <a:srcRect t="13731" b="13731"/>
          <a:stretch>
            <a:fillRect/>
          </a:stretch>
        </p:blipFill>
        <p:spPr>
          <a:xfrm>
            <a:off x="6423250" y="94010"/>
            <a:ext cx="6272082" cy="6989423"/>
          </a:xfrm>
          <a:prstGeom prst="rect"/>
        </p:spPr>
      </p:pic>
      <p:sp>
        <p:nvSpPr>
          <p:cNvPr id="1048645" name="文本框 11"/>
          <p:cNvSpPr txBox="1"/>
          <p:nvPr/>
        </p:nvSpPr>
        <p:spPr>
          <a:xfrm>
            <a:off x="1446076" y="218015"/>
            <a:ext cx="636295" cy="980440"/>
          </a:xfrm>
          <a:prstGeom prst="rect"/>
          <a:solidFill>
            <a:schemeClr val="accent1">
              <a:lumMod val="75000"/>
            </a:schemeClr>
          </a:solidFill>
          <a:ln>
            <a:noFill/>
          </a:ln>
        </p:spPr>
        <p:txBody>
          <a:bodyPr rtlCol="0" wrap="square">
            <a:spAutoFit/>
          </a:bodyPr>
          <a:lstStyle>
            <a:defPPr>
              <a:defRPr lang="zh-CN"/>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8035" rtl="0">
              <a:defRPr sz="1350" kern="1200">
                <a:solidFill>
                  <a:schemeClr val="tx1"/>
                </a:solidFill>
                <a:latin typeface="+mn-lt"/>
                <a:ea typeface="+mn-ea"/>
                <a:cs typeface="+mn-cs"/>
              </a:defRPr>
            </a:lvl7pPr>
            <a:lvl8pPr algn="l" defTabSz="685800" eaLnBrk="1" hangingPunct="1" latinLnBrk="0" marL="2400935" rtl="0">
              <a:defRPr sz="1350" kern="1200">
                <a:solidFill>
                  <a:schemeClr val="tx1"/>
                </a:solidFill>
                <a:latin typeface="+mn-lt"/>
                <a:ea typeface="+mn-ea"/>
                <a:cs typeface="+mn-cs"/>
              </a:defRPr>
            </a:lvl8pPr>
            <a:lvl9pPr algn="l" defTabSz="685800" eaLnBrk="1" hangingPunct="1" latinLnBrk="0" marL="2743835" rtl="0">
              <a:defRPr sz="1350" kern="1200">
                <a:solidFill>
                  <a:schemeClr val="tx1"/>
                </a:solidFill>
                <a:latin typeface="+mn-lt"/>
                <a:ea typeface="+mn-ea"/>
                <a:cs typeface="+mn-cs"/>
              </a:defRPr>
            </a:lvl9pPr>
          </a:lstStyle>
          <a:p>
            <a:pPr algn="r"/>
            <a:r>
              <a:rPr altLang="zh-CN" b="1" dirty="0" sz="3600" lang="en-US">
                <a:solidFill>
                  <a:schemeClr val="bg1"/>
                </a:solidFill>
                <a:latin typeface="Arial" panose="020B0604020202020204" pitchFamily="34" charset="0"/>
                <a:ea typeface="Arial" panose="020B0604020202020204" pitchFamily="34" charset="0"/>
              </a:rPr>
              <a:t>03</a:t>
            </a:r>
            <a:endParaRPr altLang="zh-CN" b="1" dirty="0" sz="3600" lang="en-US">
              <a:solidFill>
                <a:schemeClr val="bg1"/>
              </a:solidFill>
              <a:latin typeface="Arial" panose="020B0604020202020204" pitchFamily="34" charset="0"/>
              <a:ea typeface="Arial" panose="020B0604020202020204" pitchFamily="34" charset="0"/>
            </a:endParaRPr>
          </a:p>
        </p:txBody>
      </p:sp>
      <p:sp>
        <p:nvSpPr>
          <p:cNvPr id="1048646" name="矩形 10"/>
          <p:cNvSpPr/>
          <p:nvPr/>
        </p:nvSpPr>
        <p:spPr>
          <a:xfrm>
            <a:off x="2082372" y="797135"/>
            <a:ext cx="1081187" cy="3835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altLang="en-US" b="1" dirty="0" sz="2400" lang="en-US">
                <a:ea typeface="Arial" panose="020B0604020202020204" pitchFamily="34" charset="0"/>
              </a:rPr>
              <a:t>C</a:t>
            </a:r>
            <a:r>
              <a:rPr altLang="en-US" b="1" dirty="0" sz="2400" lang="en-US">
                <a:ea typeface="Arial" panose="020B0604020202020204" pitchFamily="34" charset="0"/>
              </a:rPr>
              <a:t>O</a:t>
            </a:r>
            <a:r>
              <a:rPr altLang="en-US" b="1" dirty="0" sz="2400" lang="en-US">
                <a:ea typeface="Arial" panose="020B0604020202020204" pitchFamily="34" charset="0"/>
              </a:rPr>
              <a:t>D</a:t>
            </a:r>
            <a:r>
              <a:rPr altLang="en-US" b="1" dirty="0" sz="2400" lang="en-US">
                <a:ea typeface="Arial" panose="020B0604020202020204" pitchFamily="34" charset="0"/>
              </a:rPr>
              <a:t>E </a:t>
            </a:r>
            <a:endParaRPr altLang="en-US" dirty="0" sz="2400" lang="zh-CN">
              <a:ea typeface="Arial" panose="020B0604020202020204" pitchFamily="34" charset="0"/>
            </a:endParaRPr>
          </a:p>
        </p:txBody>
      </p:sp>
      <p:sp>
        <p:nvSpPr>
          <p:cNvPr id="1048647" name="矩形 11"/>
          <p:cNvSpPr/>
          <p:nvPr/>
        </p:nvSpPr>
        <p:spPr>
          <a:xfrm rot="21600000">
            <a:off x="2358859" y="2208345"/>
            <a:ext cx="4579931" cy="2606042"/>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r>
              <a:rPr altLang="en-US" dirty="0" sz="1200" lang="en-US">
                <a:ea typeface="Arial" panose="020B0604020202020204" pitchFamily="34" charset="0"/>
              </a:rPr>
              <a:t>import pyRAPL</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pyRAPL.setup()</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csv_output = pyRAPL.outputs.CSVOutput('result.csv')</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@pyRAPL.measure(output=csv_output)</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def foo():</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 Instructions to be evaluated.</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for _ in range(100):</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foo()</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a:t>
            </a:r>
            <a:endParaRPr altLang="en-US" dirty="0" sz="1200" lang="zh-CN">
              <a:ea typeface="Arial" panose="020B0604020202020204" pitchFamily="34" charset="0"/>
            </a:endParaRPr>
          </a:p>
          <a:p>
            <a:pPr>
              <a:lnSpc>
                <a:spcPct val="150000"/>
              </a:lnSpc>
            </a:pPr>
            <a:r>
              <a:rPr altLang="en-US" dirty="0" sz="1200" lang="en-US">
                <a:ea typeface="Arial" panose="020B0604020202020204" pitchFamily="34" charset="0"/>
              </a:rPr>
              <a:t>	csv_output.save()</a:t>
            </a:r>
            <a:endParaRPr altLang="en-US" dirty="0" sz="1200" lang="zh-CN">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组合 6"/>
          <p:cNvGrpSpPr/>
          <p:nvPr/>
        </p:nvGrpSpPr>
        <p:grpSpPr>
          <a:xfrm rot="2228">
            <a:off x="-8878" y="0"/>
            <a:ext cx="12200878" cy="6858000"/>
            <a:chOff x="-8878" y="0"/>
            <a:chExt cx="12200878" cy="6858000"/>
          </a:xfrm>
        </p:grpSpPr>
        <p:grpSp>
          <p:nvGrpSpPr>
            <p:cNvPr id="51" name="组合 1"/>
            <p:cNvGrpSpPr/>
            <p:nvPr/>
          </p:nvGrpSpPr>
          <p:grpSpPr>
            <a:xfrm>
              <a:off x="-8878" y="0"/>
              <a:ext cx="12200878" cy="6858000"/>
              <a:chOff x="-8878" y="0"/>
              <a:chExt cx="12200878" cy="6858000"/>
            </a:xfrm>
          </p:grpSpPr>
          <p:sp>
            <p:nvSpPr>
              <p:cNvPr id="1048648"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9"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50"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51"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52" name="矩形 25"/>
          <p:cNvSpPr/>
          <p:nvPr/>
        </p:nvSpPr>
        <p:spPr>
          <a:xfrm>
            <a:off x="1668255" y="3943118"/>
            <a:ext cx="9512944" cy="281940"/>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nSpc>
                <a:spcPct val="150000"/>
              </a:lnSpc>
            </a:pPr>
            <a:endParaRPr altLang="en-US" dirty="0" sz="1100" lang="zh-CN">
              <a:ea typeface="Arial" panose="020B0604020202020204" pitchFamily="34" charset="0"/>
            </a:endParaRPr>
          </a:p>
        </p:txBody>
      </p:sp>
      <p:sp>
        <p:nvSpPr>
          <p:cNvPr id="1048653" name="矩形 35"/>
          <p:cNvSpPr/>
          <p:nvPr/>
        </p:nvSpPr>
        <p:spPr>
          <a:xfrm>
            <a:off x="1668255" y="270049"/>
            <a:ext cx="182880" cy="383541"/>
          </a:xfrm>
          <a:prstGeom prst="rect"/>
          <a:noFill/>
        </p:spPr>
        <p:txBody>
          <a:bodyPr wrap="non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b="1" dirty="0" sz="2400" lang="zh-CN">
              <a:ea typeface="Arial" panose="020B0604020202020204" pitchFamily="34" charset="0"/>
            </a:endParaRPr>
          </a:p>
        </p:txBody>
      </p:sp>
      <p:sp>
        <p:nvSpPr>
          <p:cNvPr id="1048654" name=""/>
          <p:cNvSpPr txBox="1"/>
          <p:nvPr/>
        </p:nvSpPr>
        <p:spPr>
          <a:xfrm rot="23373">
            <a:off x="375283" y="2196308"/>
            <a:ext cx="11662681" cy="3291841"/>
          </a:xfrm>
          <a:prstGeom prst="rect"/>
        </p:spPr>
        <p:txBody>
          <a:bodyPr rtlCol="0" wrap="square">
            <a:spAutoFit/>
          </a:bodyPr>
          <a:p>
            <a:r>
              <a:rPr sz="2800" lang="en-US">
                <a:solidFill>
                  <a:srgbClr val="000000"/>
                </a:solidFill>
              </a:rPr>
              <a:t>The most typical energy efﬁciency indicator in industry is speciﬁc energyconsumption (SEC). It is the ratio between the total energy used and theuseful output of the process measured in physical units, most commonlytons of products (for example GJ/t):SEC ¼energy usedproducts produced (1)The total energy used is the difference between energy inputs andenergy outputs. In industrial processes, the total energy used normallycovers fuel, electricity and steam (Ahtila, Holmberg, Tuomaala, &amp; Turunen,2010, p. 340). Each of these has a different energy value (exergy). All theenergy used should therefore be converted into primary energy, that isenergy before conversion. This is done by taking into account the efﬁcienciesof the conversion processes. </a:t>
            </a:r>
            <a:endParaRPr sz="2800" lang="en-US">
              <a:solidFill>
                <a:srgbClr val="000000"/>
              </a:solidFill>
            </a:endParaRPr>
          </a:p>
        </p:txBody>
      </p:sp>
      <p:sp>
        <p:nvSpPr>
          <p:cNvPr id="1048655" name=""/>
          <p:cNvSpPr txBox="1"/>
          <p:nvPr/>
        </p:nvSpPr>
        <p:spPr>
          <a:xfrm>
            <a:off x="1668254" y="493569"/>
            <a:ext cx="3814480" cy="447040"/>
          </a:xfrm>
          <a:prstGeom prst="rect"/>
        </p:spPr>
        <p:txBody>
          <a:bodyPr rtlCol="0" wrap="square">
            <a:spAutoFit/>
          </a:bodyPr>
          <a:p>
            <a:r>
              <a:rPr b="1" sz="2800" lang="en-US">
                <a:solidFill>
                  <a:srgbClr val="000000"/>
                </a:solidFill>
              </a:rPr>
              <a:t>E</a:t>
            </a:r>
            <a:r>
              <a:rPr b="1" sz="2800" lang="en-US">
                <a:solidFill>
                  <a:srgbClr val="000000"/>
                </a:solidFill>
              </a:rPr>
              <a:t>A</a:t>
            </a:r>
            <a:r>
              <a:rPr b="1" sz="2800" lang="en-US">
                <a:solidFill>
                  <a:srgbClr val="000000"/>
                </a:solidFill>
              </a:rPr>
              <a:t>R</a:t>
            </a:r>
            <a:r>
              <a:rPr b="1" sz="2800" lang="en-US">
                <a:solidFill>
                  <a:srgbClr val="000000"/>
                </a:solidFill>
              </a:rPr>
              <a:t>L</a:t>
            </a:r>
            <a:r>
              <a:rPr b="1" sz="2800" lang="en-US">
                <a:solidFill>
                  <a:srgbClr val="000000"/>
                </a:solidFill>
              </a:rPr>
              <a:t>IER </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ARCH</a:t>
            </a:r>
            <a:r>
              <a:rPr b="1" sz="28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刘丹</dc:creator>
  <cp:lastModifiedBy>a05</cp:lastModifiedBy>
  <dcterms:created xsi:type="dcterms:W3CDTF">2019-09-05T06:20:00Z</dcterms:created>
  <dcterms:modified xsi:type="dcterms:W3CDTF">2023-10-30T05:40:02Z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f2cf27eccef8418787de79f53465ebfb</vt:lpwstr>
  </property>
</Properties>
</file>