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3264"/>
    <a:srgbClr val="841910"/>
    <a:srgbClr val="DFDDFB"/>
    <a:srgbClr val="213164"/>
    <a:srgbClr val="213163"/>
    <a:srgbClr val="E3E1FB"/>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5" d="100"/>
          <a:sy n="115" d="100"/>
        </p:scale>
        <p:origin x="77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R. Saranya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511321205031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EB74BDD4-2ADB-60EC-265B-19B326886183}"/>
              </a:ext>
            </a:extLst>
          </p:cNvPr>
          <p:cNvSpPr txBox="1"/>
          <p:nvPr/>
        </p:nvSpPr>
        <p:spPr>
          <a:xfrm>
            <a:off x="337435" y="1198035"/>
            <a:ext cx="8309113" cy="3477875"/>
          </a:xfrm>
          <a:prstGeom prst="rect">
            <a:avLst/>
          </a:prstGeom>
          <a:noFill/>
        </p:spPr>
        <p:txBody>
          <a:bodyPr wrap="square">
            <a:spAutoFit/>
          </a:bodyPr>
          <a:lstStyle/>
          <a:p>
            <a:r>
              <a:rPr lang="en-IN" sz="1100" dirty="0"/>
              <a:t>Booking Rate Analysis: </a:t>
            </a:r>
            <a:r>
              <a:rPr lang="en-IN" sz="1100" dirty="0" err="1"/>
              <a:t>Modeling</a:t>
            </a:r>
            <a:r>
              <a:rPr lang="en-IN" sz="1100" dirty="0"/>
              <a:t> the booking rate over time to understand booking patterns, </a:t>
            </a:r>
            <a:r>
              <a:rPr lang="en-IN" sz="1100" dirty="0" err="1"/>
              <a:t>peakperiods</a:t>
            </a:r>
            <a:r>
              <a:rPr lang="en-IN" sz="1100" dirty="0"/>
              <a:t>, and trends. This could involve statistical analysis and time series </a:t>
            </a:r>
            <a:r>
              <a:rPr lang="en-IN" sz="1100" dirty="0" err="1"/>
              <a:t>modeling</a:t>
            </a:r>
            <a:r>
              <a:rPr lang="en-IN" sz="1100" dirty="0"/>
              <a:t> techniques </a:t>
            </a:r>
            <a:r>
              <a:rPr lang="en-IN" sz="1100" dirty="0" err="1"/>
              <a:t>topredict</a:t>
            </a:r>
            <a:r>
              <a:rPr lang="en-IN" sz="1100" dirty="0"/>
              <a:t> future booking demand.</a:t>
            </a:r>
          </a:p>
          <a:p>
            <a:endParaRPr lang="en-IN" sz="1100" dirty="0"/>
          </a:p>
          <a:p>
            <a:r>
              <a:rPr lang="en-IN" sz="1100" dirty="0"/>
              <a:t>Seat Occupancy Forecasting: Predicting seat occupancy rates for different routes and </a:t>
            </a:r>
            <a:r>
              <a:rPr lang="en-IN" sz="1100" dirty="0" err="1"/>
              <a:t>schedulesusing</a:t>
            </a:r>
            <a:r>
              <a:rPr lang="en-IN" sz="1100" dirty="0"/>
              <a:t> regression or machine learning models. This information can help optimize resource </a:t>
            </a:r>
            <a:r>
              <a:rPr lang="en-IN" sz="1100" dirty="0" err="1"/>
              <a:t>allocationand</a:t>
            </a:r>
            <a:r>
              <a:rPr lang="en-IN" sz="1100" dirty="0"/>
              <a:t> scheduling.</a:t>
            </a:r>
          </a:p>
          <a:p>
            <a:endParaRPr lang="en-IN" sz="1100" dirty="0"/>
          </a:p>
          <a:p>
            <a:r>
              <a:rPr lang="en-IN" sz="1100" dirty="0"/>
              <a:t>Revenue Projection: </a:t>
            </a:r>
            <a:r>
              <a:rPr lang="en-IN" sz="1100" dirty="0" err="1"/>
              <a:t>Modeling</a:t>
            </a:r>
            <a:r>
              <a:rPr lang="en-IN" sz="1100" dirty="0"/>
              <a:t> revenue projections based on ticket sales, considering factors such </a:t>
            </a:r>
            <a:r>
              <a:rPr lang="en-IN" sz="1100" dirty="0" err="1"/>
              <a:t>aspricing</a:t>
            </a:r>
            <a:r>
              <a:rPr lang="en-IN" sz="1100" dirty="0"/>
              <a:t> strategies, seasonal variations, and promotional campaigns.</a:t>
            </a:r>
          </a:p>
          <a:p>
            <a:endParaRPr lang="en-IN" sz="1100" dirty="0"/>
          </a:p>
          <a:p>
            <a:r>
              <a:rPr lang="en-IN" sz="1100" dirty="0"/>
              <a:t>Route Optimization: Using optimization algorithms to model and optimize bus routes, </a:t>
            </a:r>
            <a:r>
              <a:rPr lang="en-IN" sz="1100" dirty="0" err="1"/>
              <a:t>consideringfactors</a:t>
            </a:r>
            <a:r>
              <a:rPr lang="en-IN" sz="1100" dirty="0"/>
              <a:t> such as distance, travel time, passenger demand, and operational constraints.</a:t>
            </a:r>
          </a:p>
          <a:p>
            <a:endParaRPr lang="en-IN" sz="1100" dirty="0"/>
          </a:p>
          <a:p>
            <a:r>
              <a:rPr lang="en-IN" sz="1100" dirty="0"/>
              <a:t>Customer Satisfaction Analysis: </a:t>
            </a:r>
            <a:r>
              <a:rPr lang="en-IN" sz="1100" dirty="0" err="1"/>
              <a:t>Modeling</a:t>
            </a:r>
            <a:r>
              <a:rPr lang="en-IN" sz="1100" dirty="0"/>
              <a:t> customer feedback data to </a:t>
            </a:r>
            <a:r>
              <a:rPr lang="en-IN" sz="1100" dirty="0" err="1"/>
              <a:t>analyze</a:t>
            </a:r>
            <a:r>
              <a:rPr lang="en-IN" sz="1100" dirty="0"/>
              <a:t> satisfaction </a:t>
            </a:r>
            <a:r>
              <a:rPr lang="en-IN" sz="1100" dirty="0" err="1"/>
              <a:t>levels,identify</a:t>
            </a:r>
            <a:r>
              <a:rPr lang="en-IN" sz="1100" dirty="0"/>
              <a:t> areas for improvement, and measure the impact of system changes on passenger experience.</a:t>
            </a:r>
          </a:p>
          <a:p>
            <a:endParaRPr lang="en-IN" sz="1100" dirty="0"/>
          </a:p>
          <a:p>
            <a:r>
              <a:rPr lang="en-IN" sz="1100" dirty="0"/>
              <a:t>Operational Efficiency Metrics: </a:t>
            </a:r>
            <a:r>
              <a:rPr lang="en-IN" sz="1100" dirty="0" err="1"/>
              <a:t>Modeling</a:t>
            </a:r>
            <a:r>
              <a:rPr lang="en-IN" sz="1100" dirty="0"/>
              <a:t> key performance indicators (KPIs) such as on-</a:t>
            </a:r>
            <a:r>
              <a:rPr lang="en-IN" sz="1100" dirty="0" err="1"/>
              <a:t>timeperformance</a:t>
            </a:r>
            <a:r>
              <a:rPr lang="en-IN" sz="1100" dirty="0"/>
              <a:t>, turnaround time, and fleet utilization rate to assess the overall efficiency of the </a:t>
            </a:r>
            <a:r>
              <a:rPr lang="en-IN" sz="1100" dirty="0" err="1"/>
              <a:t>busreservation</a:t>
            </a:r>
            <a:r>
              <a:rPr lang="en-IN" sz="1100" dirty="0"/>
              <a:t> system.</a:t>
            </a:r>
          </a:p>
          <a:p>
            <a:endParaRPr lang="en-IN" sz="1100" dirty="0"/>
          </a:p>
          <a:p>
            <a:r>
              <a:rPr lang="en-IN" sz="1100" dirty="0"/>
              <a:t>Resource Allocation Simulation: Conducting simulation studies to model and evaluate </a:t>
            </a:r>
            <a:r>
              <a:rPr lang="en-IN" sz="1100" dirty="0" err="1"/>
              <a:t>differentresource</a:t>
            </a:r>
            <a:r>
              <a:rPr lang="en-IN" sz="1100" dirty="0"/>
              <a:t> allocation strategies, such as bus and driver assignments, to minimize cost.</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2D347AF1-3A7E-B860-92A6-527E9FFE58F9}"/>
              </a:ext>
            </a:extLst>
          </p:cNvPr>
          <p:cNvPicPr>
            <a:picLocks noChangeAspect="1"/>
          </p:cNvPicPr>
          <p:nvPr/>
        </p:nvPicPr>
        <p:blipFill rotWithShape="1">
          <a:blip r:embed="rId2"/>
          <a:srcRect t="8161" r="3425"/>
          <a:stretch/>
        </p:blipFill>
        <p:spPr>
          <a:xfrm>
            <a:off x="921026" y="1065075"/>
            <a:ext cx="7301947" cy="399191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AA2854AD-9540-FE10-6B67-F3AB6BF670B1}"/>
              </a:ext>
            </a:extLst>
          </p:cNvPr>
          <p:cNvPicPr>
            <a:picLocks noChangeAspect="1"/>
          </p:cNvPicPr>
          <p:nvPr/>
        </p:nvPicPr>
        <p:blipFill rotWithShape="1">
          <a:blip r:embed="rId2"/>
          <a:srcRect t="8409" r="4037" b="862"/>
          <a:stretch/>
        </p:blipFill>
        <p:spPr>
          <a:xfrm>
            <a:off x="871617" y="1099930"/>
            <a:ext cx="7400766" cy="393589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65CBEF05-3DE3-2032-81D8-8C11E7E3C678}"/>
              </a:ext>
            </a:extLst>
          </p:cNvPr>
          <p:cNvPicPr>
            <a:picLocks noChangeAspect="1"/>
          </p:cNvPicPr>
          <p:nvPr/>
        </p:nvPicPr>
        <p:blipFill rotWithShape="1">
          <a:blip r:embed="rId2"/>
          <a:srcRect t="8449" r="3959"/>
          <a:stretch/>
        </p:blipFill>
        <p:spPr>
          <a:xfrm>
            <a:off x="968265" y="1166416"/>
            <a:ext cx="7207020" cy="38644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FEB1E794-C44B-4B22-5122-C409E76D4A97}"/>
              </a:ext>
            </a:extLst>
          </p:cNvPr>
          <p:cNvPicPr>
            <a:picLocks noChangeAspect="1"/>
          </p:cNvPicPr>
          <p:nvPr/>
        </p:nvPicPr>
        <p:blipFill rotWithShape="1">
          <a:blip r:embed="rId2"/>
          <a:srcRect t="8631" r="3623"/>
          <a:stretch/>
        </p:blipFill>
        <p:spPr>
          <a:xfrm>
            <a:off x="895148" y="1146314"/>
            <a:ext cx="7353703" cy="392151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CAD3C07C-8BFC-FCD6-5BAA-735CA296872D}"/>
              </a:ext>
            </a:extLst>
          </p:cNvPr>
          <p:cNvPicPr>
            <a:picLocks noChangeAspect="1"/>
          </p:cNvPicPr>
          <p:nvPr/>
        </p:nvPicPr>
        <p:blipFill rotWithShape="1">
          <a:blip r:embed="rId2"/>
          <a:srcRect t="8659" r="3527"/>
          <a:stretch/>
        </p:blipFill>
        <p:spPr>
          <a:xfrm>
            <a:off x="830030" y="1104784"/>
            <a:ext cx="7483940" cy="398570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9FE76B0-7152-984D-53FD-549DF3A2CE83}"/>
              </a:ext>
            </a:extLst>
          </p:cNvPr>
          <p:cNvSpPr txBox="1"/>
          <p:nvPr/>
        </p:nvSpPr>
        <p:spPr>
          <a:xfrm>
            <a:off x="107244" y="1135658"/>
            <a:ext cx="8929511" cy="3754874"/>
          </a:xfrm>
          <a:prstGeom prst="rect">
            <a:avLst/>
          </a:prstGeom>
          <a:noFill/>
        </p:spPr>
        <p:txBody>
          <a:bodyPr wrap="square">
            <a:spAutoFit/>
          </a:bodyPr>
          <a:lstStyle/>
          <a:p>
            <a:pPr marL="285750" indent="-285750">
              <a:buFont typeface="Arial" pitchFamily="34" charset="0"/>
              <a:buChar char="•"/>
            </a:pPr>
            <a:r>
              <a:rPr lang="en-US" b="1" dirty="0"/>
              <a:t>Predictive Maintenance Integration</a:t>
            </a:r>
            <a:r>
              <a:rPr lang="en-US" dirty="0"/>
              <a:t>: Incorporating predictive maintenance algorithms that utilize real-time data from buses to anticipate maintenance needs, reducing downtime and improving fleet reliability.</a:t>
            </a:r>
          </a:p>
          <a:p>
            <a:pPr marL="285750" indent="-285750">
              <a:buFont typeface="Arial" pitchFamily="34" charset="0"/>
              <a:buChar char="•"/>
            </a:pPr>
            <a:r>
              <a:rPr lang="en-US" b="1" dirty="0"/>
              <a:t>Augmented Reality (AR) Seat Selection</a:t>
            </a:r>
            <a:r>
              <a:rPr lang="en-US" dirty="0"/>
              <a:t>: Implementing AR technology to allow passengers to visualize and select their seats before booking, enhancing the booking experience and reducing confusion during boarding.</a:t>
            </a:r>
          </a:p>
          <a:p>
            <a:pPr marL="285750" indent="-285750">
              <a:buFont typeface="Arial" pitchFamily="34" charset="0"/>
              <a:buChar char="•"/>
            </a:pPr>
            <a:r>
              <a:rPr lang="en-US" b="1" dirty="0"/>
              <a:t>Voice-Activated Booking</a:t>
            </a:r>
            <a:r>
              <a:rPr lang="en-US" dirty="0"/>
              <a:t>: Introducing voice-activated booking capabilities to enable passengers to make reservations and access information hands-free, catering to individuals with disabilities and improving accessibility.</a:t>
            </a:r>
          </a:p>
          <a:p>
            <a:pPr marL="285750" indent="-285750">
              <a:buFont typeface="Arial" pitchFamily="34" charset="0"/>
              <a:buChar char="•"/>
            </a:pPr>
            <a:r>
              <a:rPr lang="en-US" b="1" dirty="0"/>
              <a:t>Integration with Smart City Initiatives</a:t>
            </a:r>
            <a:r>
              <a:rPr lang="en-US" dirty="0"/>
              <a:t>: Collaborating with smart city initiatives to integrate bus reservation systems with broader urban planning efforts, facilitating seamless connectivity between public transportation, bike-sharing programs, and other mobility solutions.</a:t>
            </a:r>
          </a:p>
          <a:p>
            <a:pPr marL="285750" indent="-285750">
              <a:buFont typeface="Arial" pitchFamily="34" charset="0"/>
              <a:buChar char="•"/>
            </a:pPr>
            <a:r>
              <a:rPr lang="en-US" b="1" dirty="0"/>
              <a:t>Carbon Emission Tracking</a:t>
            </a:r>
            <a:r>
              <a:rPr lang="en-US" dirty="0"/>
              <a:t>: Incorporating carbon emission tracking features into the reservation system to provide passengers with insights into the environmental impact of their travels and incentivizing eco-friendly transportation choices.</a:t>
            </a:r>
          </a:p>
          <a:p>
            <a:pPr marL="285750" indent="-285750">
              <a:buFont typeface="Arial" pitchFamily="34" charset="0"/>
              <a:buChar char="•"/>
            </a:pPr>
            <a:r>
              <a:rPr lang="en-US" b="1" dirty="0"/>
              <a:t>Dynamic Routing for Electric Buses</a:t>
            </a:r>
            <a:r>
              <a:rPr lang="en-US" dirty="0"/>
              <a:t>: Developing dynamic routing algorithms specifically tailored for electric buses to optimize charging station utilization and minimize range anxiety, supporting the transition to sustainable energy solutions.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06263580-CC78-78E6-6080-FBF4560F8AF5}"/>
              </a:ext>
            </a:extLst>
          </p:cNvPr>
          <p:cNvSpPr txBox="1"/>
          <p:nvPr/>
        </p:nvSpPr>
        <p:spPr>
          <a:xfrm>
            <a:off x="138652" y="1041592"/>
            <a:ext cx="9012968" cy="3785652"/>
          </a:xfrm>
          <a:prstGeom prst="rect">
            <a:avLst/>
          </a:prstGeom>
          <a:noFill/>
        </p:spPr>
        <p:txBody>
          <a:bodyPr wrap="square">
            <a:spAutoFit/>
          </a:bodyPr>
          <a:lstStyle/>
          <a:p>
            <a:pPr marL="285750" indent="-285750">
              <a:buFont typeface="Arial" pitchFamily="34" charset="0"/>
              <a:buChar char="•"/>
            </a:pPr>
            <a:r>
              <a:rPr lang="en-US" sz="1600" dirty="0"/>
              <a:t>In conclusion, the development and implementation of an advanced bus reservation system represent a significant step forward in modernizing and optimizing public transportation services. Through this comprehensive solution, we aim to address the various inefficiencies and challenges that currently plague existing reservation systems, ultimately enhancing the overall quality and reliability of bus travel for passengers while optimizing operational performance for service providers.</a:t>
            </a:r>
          </a:p>
          <a:p>
            <a:r>
              <a:rPr lang="en-US" sz="1600" dirty="0"/>
              <a:t>By prioritizing user-centric design, real-time updates, dynamic resource allocation, revenue optimization, advanced analytics, and seamless integration, the proposed bus reservation system offers a holistic approach to improving the booking experience and maximizing efficiency across all aspects of bus operations.</a:t>
            </a:r>
          </a:p>
          <a:p>
            <a:r>
              <a:rPr lang="en-US" sz="1600" dirty="0"/>
              <a:t>Furthermore, the adoption of cutting-edge technologies and innovative approaches paves the way for continued innovation and adaptation to evolving customer needs and industry trends. With the proposed solution in place, stakeholders in the transportation industry can unlock new opportunities for growth, efficiency, and sustainability, ultimately contributing to a more connected, accessible, and efficient public transportation ecosystem.</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A91A16D-7A9F-E9B2-12CF-684B7DECC6C7}"/>
              </a:ext>
            </a:extLst>
          </p:cNvPr>
          <p:cNvSpPr txBox="1"/>
          <p:nvPr/>
        </p:nvSpPr>
        <p:spPr>
          <a:xfrm>
            <a:off x="138652" y="1074924"/>
            <a:ext cx="8881936" cy="3600986"/>
          </a:xfrm>
          <a:prstGeom prst="rect">
            <a:avLst/>
          </a:prstGeom>
          <a:noFill/>
        </p:spPr>
        <p:txBody>
          <a:bodyPr wrap="square">
            <a:spAutoFit/>
          </a:bodyPr>
          <a:lstStyle/>
          <a:p>
            <a:pPr marL="285750" indent="-285750" algn="l">
              <a:buFont typeface="Arial" panose="020B0604020202020204" pitchFamily="34" charset="0"/>
              <a:buChar char="•"/>
            </a:pPr>
            <a:r>
              <a:rPr lang="en-US" sz="1200" b="0" i="0" dirty="0">
                <a:solidFill>
                  <a:schemeClr val="tx1"/>
                </a:solidFill>
                <a:effectLst/>
                <a:highlight>
                  <a:srgbClr val="FFFFFF"/>
                </a:highlight>
                <a:latin typeface="Sitka Small" pitchFamily="2" charset="0"/>
              </a:rPr>
              <a:t>The Bus Reservation System (BRS) is a crucial component of modern transportation infrastructure, facilitating the efficient booking and management of bus tickets for passengers. In this abstract, we present an overview of our innovative approach to designing and implementing a user-centric BRS, aimed at enhancing the overall experience for both passengers and service providers.</a:t>
            </a:r>
          </a:p>
          <a:p>
            <a:pPr marL="285750" indent="-285750" algn="l">
              <a:buFont typeface="Arial" panose="020B0604020202020204" pitchFamily="34" charset="0"/>
              <a:buChar char="•"/>
            </a:pPr>
            <a:r>
              <a:rPr lang="en-US" sz="1200" b="0" i="0" dirty="0">
                <a:solidFill>
                  <a:schemeClr val="tx1"/>
                </a:solidFill>
                <a:effectLst/>
                <a:highlight>
                  <a:srgbClr val="FFFFFF"/>
                </a:highlight>
                <a:latin typeface="Sitka Small" pitchFamily="2" charset="0"/>
              </a:rPr>
              <a:t>Our BRS employs state-of-the-art technology to streamline the reservation process, offering users a seamless and intuitive interface accessible through various platforms including web and mobile applications. Utilizing advanced algorithms, the system optimizes seat allocation, ensuring maximum occupancy while maintaining passenger comfort and safety.</a:t>
            </a:r>
          </a:p>
          <a:p>
            <a:pPr marL="285750" indent="-285750" algn="l">
              <a:buFont typeface="Arial" panose="020B0604020202020204" pitchFamily="34" charset="0"/>
              <a:buChar char="•"/>
            </a:pPr>
            <a:r>
              <a:rPr lang="en-US" sz="1200" b="0" i="0" dirty="0">
                <a:solidFill>
                  <a:schemeClr val="tx1"/>
                </a:solidFill>
                <a:effectLst/>
                <a:highlight>
                  <a:srgbClr val="FFFFFF"/>
                </a:highlight>
                <a:latin typeface="Sitka Small" pitchFamily="2" charset="0"/>
              </a:rPr>
              <a:t>Key features of our BRS include real-time availability updates, flexible booking options, and secure payment processing. Passengers can easily search for routes, select preferred seats, and complete transactions with confidence. Additionally, the system provides timely notifications and reminders to keep users informed about their travel itinerary.</a:t>
            </a:r>
          </a:p>
          <a:p>
            <a:pPr marL="285750" indent="-285750" algn="l">
              <a:buFont typeface="Arial" panose="020B0604020202020204" pitchFamily="34" charset="0"/>
              <a:buChar char="•"/>
            </a:pPr>
            <a:r>
              <a:rPr lang="en-US" sz="1200" b="0" i="0" dirty="0">
                <a:solidFill>
                  <a:schemeClr val="tx1"/>
                </a:solidFill>
                <a:effectLst/>
                <a:highlight>
                  <a:srgbClr val="FFFFFF"/>
                </a:highlight>
                <a:latin typeface="Sitka Small" pitchFamily="2" charset="0"/>
              </a:rPr>
              <a:t>For bus operators, our BRS offers comprehensive management tools to monitor reservations, track bus schedules, and analyze performance metrics. This enables operators to make informed decisions, optimize fleet utilization, and enhance operational efficiency.</a:t>
            </a:r>
          </a:p>
          <a:p>
            <a:pPr marL="285750" indent="-285750" algn="l">
              <a:buFont typeface="Arial" panose="020B0604020202020204" pitchFamily="34" charset="0"/>
              <a:buChar char="•"/>
            </a:pPr>
            <a:r>
              <a:rPr lang="en-US" sz="1200" b="0" i="0" dirty="0">
                <a:solidFill>
                  <a:schemeClr val="tx1"/>
                </a:solidFill>
                <a:effectLst/>
                <a:highlight>
                  <a:srgbClr val="FFFFFF"/>
                </a:highlight>
                <a:latin typeface="Sitka Small" pitchFamily="2" charset="0"/>
              </a:rPr>
              <a:t>In summary, our user-centric BRS represents a significant advancement in bus reservation technology, offering a convenient and reliable solution for passengers and operators alike. Through continuous innovation and refinement, we are committed to delivering a superior travel experience while driving efficiency and profitability in the transportation industry.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295647F-B5FC-72F0-09D9-91A3F929118F}"/>
              </a:ext>
            </a:extLst>
          </p:cNvPr>
          <p:cNvSpPr txBox="1"/>
          <p:nvPr/>
        </p:nvSpPr>
        <p:spPr>
          <a:xfrm>
            <a:off x="337930" y="1136480"/>
            <a:ext cx="8468139" cy="3539430"/>
          </a:xfrm>
          <a:prstGeom prst="rect">
            <a:avLst/>
          </a:prstGeom>
          <a:noFill/>
        </p:spPr>
        <p:txBody>
          <a:bodyPr wrap="square">
            <a:spAutoFit/>
          </a:bodyPr>
          <a:lstStyle/>
          <a:p>
            <a:pPr algn="l">
              <a:buFont typeface="+mj-lt"/>
              <a:buAutoNum type="arabicPeriod"/>
            </a:pPr>
            <a:r>
              <a:rPr lang="en-US" b="0" i="0" dirty="0">
                <a:solidFill>
                  <a:schemeClr val="tx1"/>
                </a:solidFill>
                <a:effectLst/>
                <a:highlight>
                  <a:srgbClr val="FFFFFF"/>
                </a:highlight>
                <a:latin typeface="Söhne"/>
              </a:rPr>
              <a:t>Complexity and Inefficiency: Many existing BRS platforms are cumbersome and difficult to navigate, requiring users to go through multiple steps to complete a booking, leading to user frustration and potential abandonment of the reservation process.</a:t>
            </a:r>
          </a:p>
          <a:p>
            <a:pPr algn="l">
              <a:buFont typeface="+mj-lt"/>
              <a:buAutoNum type="arabicPeriod"/>
            </a:pPr>
            <a:r>
              <a:rPr lang="en-US" b="0" i="0" dirty="0">
                <a:solidFill>
                  <a:schemeClr val="tx1"/>
                </a:solidFill>
                <a:effectLst/>
                <a:highlight>
                  <a:srgbClr val="FFFFFF"/>
                </a:highlight>
                <a:latin typeface="Söhne"/>
              </a:rPr>
              <a:t>Limited Accessibility: Some BRS platforms lack compatibility with mobile devices or do not offer user-friendly mobile applications, restricting passengers' ability to book tickets on-the-go and limiting the overall reach of the system.</a:t>
            </a:r>
          </a:p>
          <a:p>
            <a:pPr algn="l">
              <a:buFont typeface="+mj-lt"/>
              <a:buAutoNum type="arabicPeriod"/>
            </a:pPr>
            <a:r>
              <a:rPr lang="en-US" b="0" i="0" dirty="0">
                <a:solidFill>
                  <a:schemeClr val="tx1"/>
                </a:solidFill>
                <a:effectLst/>
                <a:highlight>
                  <a:srgbClr val="FFFFFF"/>
                </a:highlight>
                <a:latin typeface="Söhne"/>
              </a:rPr>
              <a:t>Inaccurate Information and Availability: Outdated or inaccurate real-time updates on seat availability, bus schedules, and route information can lead to overbooking, double bookings, and customer dissatisfaction.</a:t>
            </a:r>
          </a:p>
          <a:p>
            <a:pPr algn="l">
              <a:buFont typeface="+mj-lt"/>
              <a:buAutoNum type="arabicPeriod"/>
            </a:pPr>
            <a:r>
              <a:rPr lang="en-US" b="0" i="0" dirty="0">
                <a:solidFill>
                  <a:schemeClr val="tx1"/>
                </a:solidFill>
                <a:effectLst/>
                <a:highlight>
                  <a:srgbClr val="FFFFFF"/>
                </a:highlight>
                <a:latin typeface="Söhne"/>
              </a:rPr>
              <a:t>Lack of Personalization: Current BRS often do not provide personalized recommendations or preferences based on users' travel history, preferences, or loyalty programs, missing opportunities to enhance the user experience and foster customer loyalty.</a:t>
            </a:r>
          </a:p>
          <a:p>
            <a:pPr algn="l">
              <a:buFont typeface="+mj-lt"/>
              <a:buAutoNum type="arabicPeriod"/>
            </a:pPr>
            <a:r>
              <a:rPr lang="en-US" b="0" i="0" dirty="0">
                <a:solidFill>
                  <a:schemeClr val="tx1"/>
                </a:solidFill>
                <a:effectLst/>
                <a:highlight>
                  <a:srgbClr val="FFFFFF"/>
                </a:highlight>
                <a:latin typeface="Söhne"/>
              </a:rPr>
              <a:t>Security Concerns: Inadequate security measures and vulnerabilities in payment processing can expose users to potential risks such as fraud and unauthorized access to personal and financial information.</a:t>
            </a:r>
          </a:p>
          <a:p>
            <a:pPr algn="l">
              <a:buFont typeface="+mj-lt"/>
              <a:buAutoNum type="arabicPeriod"/>
            </a:pPr>
            <a:r>
              <a:rPr lang="en-US" b="0" i="0" dirty="0">
                <a:solidFill>
                  <a:schemeClr val="tx1"/>
                </a:solidFill>
                <a:effectLst/>
                <a:highlight>
                  <a:srgbClr val="FFFFFF"/>
                </a:highlight>
                <a:latin typeface="Söhne"/>
              </a:rPr>
              <a:t>Inefficient Management Tools for Operators: Bus operators face challenges in efficiently managing reservations, optimizing seat allocation, and analyzing performance data due to limited or outdated management tools provided by existing BRS platforms.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7975C68C-436D-DA95-ED8F-405D16C2551D}"/>
              </a:ext>
            </a:extLst>
          </p:cNvPr>
          <p:cNvSpPr txBox="1"/>
          <p:nvPr/>
        </p:nvSpPr>
        <p:spPr>
          <a:xfrm>
            <a:off x="264796" y="1276050"/>
            <a:ext cx="8614408" cy="1815882"/>
          </a:xfrm>
          <a:prstGeom prst="rect">
            <a:avLst/>
          </a:prstGeom>
          <a:noFill/>
        </p:spPr>
        <p:txBody>
          <a:bodyPr wrap="square">
            <a:spAutoFit/>
          </a:bodyPr>
          <a:lstStyle/>
          <a:p>
            <a:pPr algn="l"/>
            <a:r>
              <a:rPr lang="en-US" b="0" i="0" dirty="0">
                <a:solidFill>
                  <a:schemeClr val="tx1"/>
                </a:solidFill>
                <a:effectLst/>
                <a:highlight>
                  <a:srgbClr val="FFFFFF"/>
                </a:highlight>
                <a:latin typeface="Söhne"/>
              </a:rPr>
              <a:t>Introduction: The Bus Reservation System (BRS) project aims to design, develop, and implement an efficient and user-friendly online platform for booking bus tickets. This system will cater to both passengers looking to book bus tickets and bus operators seeking effective management tools to streamline their operations.</a:t>
            </a:r>
          </a:p>
          <a:p>
            <a:pPr algn="l"/>
            <a:endParaRPr lang="en-US" b="0" i="0" dirty="0">
              <a:solidFill>
                <a:schemeClr val="tx1"/>
              </a:solidFill>
              <a:effectLst/>
              <a:highlight>
                <a:srgbClr val="FFFFFF"/>
              </a:highlight>
              <a:latin typeface="Söhne"/>
            </a:endParaRPr>
          </a:p>
          <a:p>
            <a:pPr algn="l"/>
            <a:r>
              <a:rPr lang="en-US" b="0" i="0" dirty="0">
                <a:solidFill>
                  <a:schemeClr val="tx1"/>
                </a:solidFill>
                <a:effectLst/>
                <a:highlight>
                  <a:srgbClr val="FFFFFF"/>
                </a:highlight>
                <a:latin typeface="Söhne"/>
              </a:rPr>
              <a:t>Objective: The primary objective of the BRS project is to create a comprehensive and user-centric reservation system that addresses the existing challenges in the transportation industry. The system will focus on enhancing the booking experience for passengers while providing bus operators with robust tools for managing reservations, optimizing seat allocation, and analyzing performance metrics.</a:t>
            </a:r>
          </a:p>
        </p:txBody>
      </p:sp>
      <p:sp>
        <p:nvSpPr>
          <p:cNvPr id="8" name="Rectangle 3">
            <a:extLst>
              <a:ext uri="{FF2B5EF4-FFF2-40B4-BE49-F238E27FC236}">
                <a16:creationId xmlns:a16="http://schemas.microsoft.com/office/drawing/2014/main" id="{542147F0-EB93-4E01-9086-35AE9EFC40AE}"/>
              </a:ext>
            </a:extLst>
          </p:cNvPr>
          <p:cNvSpPr>
            <a:spLocks noChangeArrowheads="1"/>
          </p:cNvSpPr>
          <p:nvPr/>
        </p:nvSpPr>
        <p:spPr bwMode="auto">
          <a:xfrm>
            <a:off x="264796" y="3181916"/>
            <a:ext cx="861440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highlight>
                  <a:srgbClr val="FFFFFF"/>
                </a:highlight>
                <a:latin typeface="Söhne"/>
              </a:rPr>
              <a:t>Conclusion: The Bus Reservation System (BRS) project aims to revolutionize the bus booking experience by offering a seamless, secure, and personalized platform for passengers while empowering bus operators with advanced management tools and analytics. By addressing the existing challenges and incorporating innovative features, the BRS project strives to enhance efficiency, profitability</a:t>
            </a:r>
            <a:r>
              <a:rPr kumimoji="0" lang="en-US" altLang="en-US"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highlight>
                  <a:srgbClr val="FFFFFF"/>
                </a:highlight>
                <a:latin typeface="Söhne"/>
              </a:rPr>
              <a:t>and customer satisfaction in the transportation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76D68BF-4E80-5C88-352B-1A0E76E2A64B}"/>
              </a:ext>
            </a:extLst>
          </p:cNvPr>
          <p:cNvSpPr>
            <a:spLocks noChangeArrowheads="1"/>
          </p:cNvSpPr>
          <p:nvPr/>
        </p:nvSpPr>
        <p:spPr bwMode="auto">
          <a:xfrm>
            <a:off x="0" y="307705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E07C603B-BD8C-E908-C1CC-595A0CED07B4}"/>
              </a:ext>
            </a:extLst>
          </p:cNvPr>
          <p:cNvSpPr txBox="1"/>
          <p:nvPr/>
        </p:nvSpPr>
        <p:spPr>
          <a:xfrm>
            <a:off x="546652" y="1137383"/>
            <a:ext cx="8050696" cy="3323987"/>
          </a:xfrm>
          <a:prstGeom prst="rect">
            <a:avLst/>
          </a:prstGeom>
          <a:noFill/>
        </p:spPr>
        <p:txBody>
          <a:bodyPr wrap="square">
            <a:spAutoFit/>
          </a:bodyPr>
          <a:lstStyle/>
          <a:p>
            <a:pPr marL="285750" indent="-285750">
              <a:buFont typeface="Arial" pitchFamily="34" charset="0"/>
              <a:buChar char="•"/>
            </a:pPr>
            <a:r>
              <a:rPr lang="en-US" dirty="0"/>
              <a:t>User-Centric Interface:</a:t>
            </a:r>
          </a:p>
          <a:p>
            <a:pPr lvl="1"/>
            <a:r>
              <a:rPr lang="en-US" dirty="0"/>
              <a:t>Intuitive and responsive user interfaces accessible via web and mobile platforms.</a:t>
            </a:r>
          </a:p>
          <a:p>
            <a:pPr marL="285750" lvl="1" indent="-285750">
              <a:buFont typeface="Arial" pitchFamily="34" charset="0"/>
              <a:buChar char="•"/>
            </a:pPr>
            <a:r>
              <a:rPr lang="en-US" dirty="0"/>
              <a:t>Easy-to-navigate booking process with interactive route maps, real-time seat availability, and secure payment options.</a:t>
            </a:r>
          </a:p>
          <a:p>
            <a:pPr lvl="1"/>
            <a:r>
              <a:rPr lang="en-US" dirty="0"/>
              <a:t>Personalized user profiles for managing bookings, preferences, and notifications.</a:t>
            </a:r>
          </a:p>
          <a:p>
            <a:pPr marL="285750" indent="-285750">
              <a:buFont typeface="Arial" pitchFamily="34" charset="0"/>
              <a:buChar char="•"/>
            </a:pPr>
            <a:r>
              <a:rPr lang="en-US" dirty="0"/>
              <a:t>Real-Time Updates and Notifications:</a:t>
            </a:r>
          </a:p>
          <a:p>
            <a:pPr lvl="1"/>
            <a:r>
              <a:rPr lang="en-US" dirty="0"/>
              <a:t>Integration with GPS and traffic data to provide accurate and real-time updates on bus schedules, arrivals, and delays.</a:t>
            </a:r>
          </a:p>
          <a:p>
            <a:pPr lvl="1"/>
            <a:r>
              <a:rPr lang="en-US" dirty="0"/>
              <a:t>Automated notifications to passengers regarding booking confirmations, schedule changes, and other relevant information.</a:t>
            </a:r>
          </a:p>
          <a:p>
            <a:pPr marL="285750" indent="-285750">
              <a:buFont typeface="Arial" pitchFamily="34" charset="0"/>
              <a:buChar char="•"/>
            </a:pPr>
            <a:r>
              <a:rPr lang="en-US" dirty="0"/>
              <a:t>Dynamic Routing and Scheduling:</a:t>
            </a:r>
          </a:p>
          <a:p>
            <a:pPr lvl="1"/>
            <a:r>
              <a:rPr lang="en-US" dirty="0"/>
              <a:t>Intelligent algorithms for dynamic route optimization and scheduling based on real-time demand, traffic conditions, and operational constraints.</a:t>
            </a:r>
          </a:p>
          <a:p>
            <a:pPr lvl="1"/>
            <a:r>
              <a:rPr lang="en-US" dirty="0"/>
              <a:t>Adaptive scheduling mechanisms to adjust routes and frequencies in response to changing passenger demand patterns.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754CC8C-FCDF-FE53-C13A-513D64D74008}"/>
              </a:ext>
            </a:extLst>
          </p:cNvPr>
          <p:cNvSpPr txBox="1"/>
          <p:nvPr/>
        </p:nvSpPr>
        <p:spPr>
          <a:xfrm>
            <a:off x="563033" y="826603"/>
            <a:ext cx="8017933" cy="3754874"/>
          </a:xfrm>
          <a:prstGeom prst="rect">
            <a:avLst/>
          </a:prstGeom>
          <a:noFill/>
        </p:spPr>
        <p:txBody>
          <a:bodyPr wrap="square">
            <a:spAutoFit/>
          </a:bodyPr>
          <a:lstStyle/>
          <a:p>
            <a:pPr lvl="1"/>
            <a:r>
              <a:rPr lang="en-US" dirty="0"/>
              <a:t>Adaptive scheduling mechanisms to adjust routes and frequencies in response to changing passenger demand patterns.</a:t>
            </a:r>
          </a:p>
          <a:p>
            <a:pPr marL="285750" indent="-285750">
              <a:buFont typeface="Arial" pitchFamily="34" charset="0"/>
              <a:buChar char="•"/>
            </a:pPr>
            <a:r>
              <a:rPr lang="en-US" dirty="0"/>
              <a:t>Flexible Ticketing Options:</a:t>
            </a:r>
          </a:p>
          <a:p>
            <a:pPr lvl="1"/>
            <a:r>
              <a:rPr lang="en-US" dirty="0"/>
              <a:t>Multiple ticketing options including single rides, multi-ride passes, and subscription-based models to cater to diverse passenger needs.</a:t>
            </a:r>
          </a:p>
          <a:p>
            <a:pPr lvl="1"/>
            <a:r>
              <a:rPr lang="en-US" dirty="0"/>
              <a:t>Integration with contactless payment systems and digital wallets for seamless and secure transactions.</a:t>
            </a:r>
          </a:p>
          <a:p>
            <a:pPr marL="285750" indent="-285750">
              <a:buFont typeface="Arial" pitchFamily="34" charset="0"/>
              <a:buChar char="•"/>
            </a:pPr>
            <a:r>
              <a:rPr lang="en-US" dirty="0"/>
              <a:t>Analytics and Performance Monitoring:</a:t>
            </a:r>
          </a:p>
          <a:p>
            <a:pPr lvl="1"/>
            <a:r>
              <a:rPr lang="en-US" dirty="0"/>
              <a:t>Comprehensive analytics dashboard for monitoring key performance indicators (KPIs) such as booking rates, occupancy levels, and on-time performance.</a:t>
            </a:r>
          </a:p>
          <a:p>
            <a:pPr lvl="1"/>
            <a:r>
              <a:rPr lang="en-US" dirty="0"/>
              <a:t>Advanced data analytics capabilities for predictive maintenance, demand forecasting, and route optimization.</a:t>
            </a:r>
          </a:p>
          <a:p>
            <a:pPr marL="285750" indent="-285750">
              <a:buFont typeface="Arial" pitchFamily="34" charset="0"/>
              <a:buChar char="•"/>
            </a:pPr>
            <a:r>
              <a:rPr lang="en-US" dirty="0"/>
              <a:t>Accessibility and Inclusivity:</a:t>
            </a:r>
          </a:p>
          <a:p>
            <a:r>
              <a:rPr lang="en-US" dirty="0"/>
              <a:t>Accessibility features such as screen reader support, language translation, and wheelchair-accessible seating options to ensure inclusivity for all passengers.</a:t>
            </a:r>
          </a:p>
          <a:p>
            <a:pPr lvl="1"/>
            <a:r>
              <a:rPr lang="en-US" dirty="0"/>
              <a:t>Integration with transportation accessibility standards and guidelines to enhance the overall accessibility of the system.</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DB0CB914-96D2-6710-3E78-E3B4B7D5D9CC}"/>
              </a:ext>
            </a:extLst>
          </p:cNvPr>
          <p:cNvSpPr txBox="1"/>
          <p:nvPr/>
        </p:nvSpPr>
        <p:spPr>
          <a:xfrm>
            <a:off x="326584" y="586591"/>
            <a:ext cx="8817416" cy="3970318"/>
          </a:xfrm>
          <a:prstGeom prst="rect">
            <a:avLst/>
          </a:prstGeom>
          <a:noFill/>
        </p:spPr>
        <p:txBody>
          <a:bodyPr wrap="square">
            <a:spAutoFit/>
          </a:bodyPr>
          <a:lstStyle/>
          <a:p>
            <a:pPr marL="285750" indent="-285750">
              <a:buFont typeface="Arial" pitchFamily="34" charset="0"/>
              <a:buChar char="•"/>
            </a:pPr>
            <a:r>
              <a:rPr lang="en-US" dirty="0"/>
              <a:t>Scalability and Interoperability:</a:t>
            </a:r>
          </a:p>
          <a:p>
            <a:pPr lvl="1"/>
            <a:r>
              <a:rPr lang="en-US" dirty="0"/>
              <a:t>Scalable architecture designed to accommodate future growth and expansion of services.</a:t>
            </a:r>
          </a:p>
          <a:p>
            <a:pPr lvl="1"/>
            <a:r>
              <a:rPr lang="en-US" dirty="0"/>
              <a:t>Open APIs and standards-based protocols for seamless integration with third-party applications, transit agencies, and mobility service providers.</a:t>
            </a:r>
          </a:p>
          <a:p>
            <a:pPr marL="285750" indent="-285750">
              <a:buFont typeface="Arial" pitchFamily="34" charset="0"/>
              <a:buChar char="•"/>
            </a:pPr>
            <a:r>
              <a:rPr lang="en-US" dirty="0"/>
              <a:t>Benefits of the Proposed Solution:</a:t>
            </a:r>
          </a:p>
          <a:p>
            <a:r>
              <a:rPr lang="en-US" dirty="0"/>
              <a:t>Enhanced passenger experience: The user-centric design and real-time updates ensure a seamless and convenient booking experience for passengers, leading to increased satisfaction and loyalty.</a:t>
            </a:r>
          </a:p>
          <a:p>
            <a:pPr marL="285750" indent="-285750">
              <a:buFont typeface="Arial" pitchFamily="34" charset="0"/>
              <a:buChar char="•"/>
            </a:pPr>
            <a:r>
              <a:rPr lang="en-US" dirty="0"/>
              <a:t>Improved operational efficiency: Dynamic routing, scheduling, and analytics enable better resource utilization, reduced operational costs, and optimized revenue generation for service providers.</a:t>
            </a:r>
          </a:p>
          <a:p>
            <a:r>
              <a:rPr lang="en-US" dirty="0"/>
              <a:t>Sustainability and environmental impact: By promoting public transportation usage and optimizing bus routes, the system contributes to reducing traffic congestion, carbon emissions, and environmental footprint.</a:t>
            </a:r>
          </a:p>
          <a:p>
            <a:pPr marL="285750" indent="-285750">
              <a:buFont typeface="Arial" pitchFamily="34" charset="0"/>
              <a:buChar char="•"/>
            </a:pPr>
            <a:r>
              <a:rPr lang="en-US" dirty="0"/>
              <a:t>Future-ready infrastructure: The scalable and interoperable architecture ensures adaptability to evolving technological trends and industry standards, future-proofing the system for long-term sustainability and growth.</a:t>
            </a:r>
          </a:p>
          <a:p>
            <a:r>
              <a:rPr lang="en-US" dirty="0"/>
              <a:t>In conclusion, the proposed next-generation bus reservation system represents a significant advancement in the realm of public transportation, offering a transformative solution to meet the evolving needs of passengers and service providers alike. With its user-centric design, real-time capabilities, and advanced analytics, the system sets a new standard for efficiency, reliability, and sustainability in the transportation.</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TotalTime>
  <Words>1805</Words>
  <Application>Microsoft Office PowerPoint</Application>
  <PresentationFormat>On-screen Show (16:9)</PresentationFormat>
  <Paragraphs>106</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Sitka Small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Saranya R</cp:lastModifiedBy>
  <cp:revision>7</cp:revision>
  <dcterms:modified xsi:type="dcterms:W3CDTF">2024-04-08T16:10:28Z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