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9"/>
  </p:notesMasterIdLst>
  <p:sldIdLst>
    <p:sldId id="256" r:id="rId2"/>
    <p:sldId id="297" r:id="rId3"/>
    <p:sldId id="296" r:id="rId4"/>
    <p:sldId id="294" r:id="rId5"/>
    <p:sldId id="257" r:id="rId6"/>
    <p:sldId id="295" r:id="rId7"/>
    <p:sldId id="298" r:id="rId8"/>
  </p:sldIdLst>
  <p:sldSz cx="9144000" cy="5143500" type="screen16x9"/>
  <p:notesSz cx="6858000" cy="9144000"/>
  <p:embeddedFontLst>
    <p:embeddedFont>
      <p:font typeface="Algerian" panose="04020705040A02060702" pitchFamily="82" charset="0"/>
      <p:regular r:id="rId10"/>
    </p:embeddedFont>
    <p:embeddedFont>
      <p:font typeface="Book Antiqua" panose="02040602050305030304" pitchFamily="18" charset="0"/>
      <p:regular r:id="rId11"/>
      <p:bold r:id="rId12"/>
      <p:italic r:id="rId13"/>
      <p:boldItalic r:id="rId14"/>
    </p:embeddedFont>
    <p:embeddedFont>
      <p:font typeface="Bookman Old Style" panose="02050604050505020204" pitchFamily="18" charset="0"/>
      <p:regular r:id="rId15"/>
      <p:bold r:id="rId16"/>
      <p:italic r:id="rId17"/>
      <p:boldItalic r:id="rId18"/>
    </p:embeddedFont>
    <p:embeddedFont>
      <p:font typeface="Bree Serif" panose="020B0604020202020204" charset="0"/>
      <p:regular r:id="rId19"/>
    </p:embeddedFont>
    <p:embeddedFont>
      <p:font typeface="Centaur" panose="02030504050205020304" pitchFamily="18" charset="0"/>
      <p:regular r:id="rId20"/>
    </p:embeddedFont>
    <p:embeddedFont>
      <p:font typeface="Gabriola" panose="04040605051002020D02" pitchFamily="82" charset="0"/>
      <p:regular r:id="rId21"/>
    </p:embeddedFont>
    <p:embeddedFont>
      <p:font typeface="Roboto" panose="02000000000000000000" pitchFamily="2" charset="0"/>
      <p:regular r:id="rId22"/>
      <p:bold r:id="rId23"/>
      <p:italic r:id="rId24"/>
      <p:boldItalic r:id="rId25"/>
    </p:embeddedFont>
    <p:embeddedFont>
      <p:font typeface="Roboto Black" panose="02000000000000000000" pitchFamily="2" charset="0"/>
      <p:bold r:id="rId26"/>
      <p:boldItalic r:id="rId27"/>
    </p:embeddedFont>
    <p:embeddedFont>
      <p:font typeface="Roboto Light"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F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font" Target="fonts/font19.fntdata"/><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font" Target="fonts/font2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672956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6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www.javatpoint.com/expressjs-tutorial" TargetMode="External"/><Relationship Id="rId3" Type="http://schemas.openxmlformats.org/officeDocument/2006/relationships/hyperlink" Target="https://codeshack.io/basic-login-system-nodejs-express-mysql/" TargetMode="External"/><Relationship Id="rId7" Type="http://schemas.openxmlformats.org/officeDocument/2006/relationships/hyperlink" Target="https://codingstatus.com/how-to-display-data-from-mysql-database-table-in-node-js" TargetMode="External"/><Relationship Id="rId2" Type="http://schemas.openxmlformats.org/officeDocument/2006/relationships/hyperlink" Target="https://www.tutsmake.com/create-registration-and-login-form-in-node-js-mysql/" TargetMode="External"/><Relationship Id="rId1" Type="http://schemas.openxmlformats.org/officeDocument/2006/relationships/slideLayout" Target="../slideLayouts/slideLayout2.xml"/><Relationship Id="rId6" Type="http://schemas.openxmlformats.org/officeDocument/2006/relationships/hyperlink" Target="https://www.w3schools.com/html/html_css.asp" TargetMode="External"/><Relationship Id="rId5" Type="http://schemas.openxmlformats.org/officeDocument/2006/relationships/hyperlink" Target="https://developer.mozilla.org/en-US/docs/Learn/HTML/Tables/Basics" TargetMode="External"/><Relationship Id="rId4" Type="http://schemas.openxmlformats.org/officeDocument/2006/relationships/hyperlink" Target="http://www.w3big.com/nodejs/node-js-get-pos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9368" y="1021071"/>
            <a:ext cx="9153368"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solidFill>
                  <a:schemeClr val="accent1"/>
                </a:solidFill>
                <a:latin typeface="Algerian" panose="04020705040A02060702" pitchFamily="82" charset="0"/>
              </a:rPr>
              <a:t>FOOD WASTE MANAGEMENT SYSTEM </a:t>
            </a:r>
            <a:endParaRPr sz="4000" dirty="0">
              <a:solidFill>
                <a:schemeClr val="accent1"/>
              </a:solidFill>
              <a:latin typeface="Algerian" panose="04020705040A02060702" pitchFamily="82" charset="0"/>
            </a:endParaRPr>
          </a:p>
        </p:txBody>
      </p:sp>
      <p:sp>
        <p:nvSpPr>
          <p:cNvPr id="106" name="Google Shape;106;p20"/>
          <p:cNvSpPr txBox="1">
            <a:spLocks noGrp="1"/>
          </p:cNvSpPr>
          <p:nvPr>
            <p:ph type="subTitle" idx="1"/>
          </p:nvPr>
        </p:nvSpPr>
        <p:spPr>
          <a:xfrm>
            <a:off x="4958666" y="2413550"/>
            <a:ext cx="3730839"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rgbClr val="48FFD5"/>
                </a:solidFill>
              </a:rPr>
              <a:t>TEAM MEMBERS:</a:t>
            </a:r>
          </a:p>
          <a:p>
            <a:pPr marL="0" lvl="0" indent="0" algn="l" rtl="0">
              <a:spcBef>
                <a:spcPts val="0"/>
              </a:spcBef>
              <a:spcAft>
                <a:spcPts val="0"/>
              </a:spcAft>
              <a:buNone/>
            </a:pPr>
            <a:endParaRPr lang="en-US" dirty="0"/>
          </a:p>
          <a:p>
            <a:pPr marL="0" lvl="0" indent="0" algn="l" rtl="0">
              <a:spcBef>
                <a:spcPts val="0"/>
              </a:spcBef>
              <a:spcAft>
                <a:spcPts val="0"/>
              </a:spcAft>
              <a:buNone/>
            </a:pPr>
            <a:r>
              <a:rPr lang="en-IN" sz="2000" dirty="0"/>
              <a:t>19Z3</a:t>
            </a:r>
            <a:r>
              <a:rPr lang="en-IN" sz="2000" dirty="0">
                <a:solidFill>
                  <a:srgbClr val="48FFD5"/>
                </a:solidFill>
              </a:rPr>
              <a:t>05</a:t>
            </a:r>
            <a:r>
              <a:rPr lang="en-IN" sz="2000" dirty="0"/>
              <a:t> – Akshara P</a:t>
            </a:r>
          </a:p>
          <a:p>
            <a:pPr marL="0" lvl="0" indent="0" algn="l" rtl="0">
              <a:spcBef>
                <a:spcPts val="0"/>
              </a:spcBef>
              <a:spcAft>
                <a:spcPts val="0"/>
              </a:spcAft>
              <a:buNone/>
            </a:pPr>
            <a:r>
              <a:rPr lang="en-IN" sz="2000" dirty="0"/>
              <a:t>19Z3</a:t>
            </a:r>
            <a:r>
              <a:rPr lang="en-IN" sz="2000" dirty="0">
                <a:solidFill>
                  <a:srgbClr val="48FFD5"/>
                </a:solidFill>
              </a:rPr>
              <a:t>14</a:t>
            </a:r>
            <a:r>
              <a:rPr lang="en-IN" sz="2000" dirty="0"/>
              <a:t> – Gokul R</a:t>
            </a:r>
          </a:p>
          <a:p>
            <a:pPr marL="0" lvl="0" indent="0" algn="l" rtl="0">
              <a:spcBef>
                <a:spcPts val="0"/>
              </a:spcBef>
              <a:spcAft>
                <a:spcPts val="0"/>
              </a:spcAft>
              <a:buNone/>
            </a:pPr>
            <a:r>
              <a:rPr lang="en-IN" sz="2000" dirty="0"/>
              <a:t>19Z3</a:t>
            </a:r>
            <a:r>
              <a:rPr lang="en-IN" sz="2000" dirty="0">
                <a:solidFill>
                  <a:srgbClr val="48FFD5"/>
                </a:solidFill>
              </a:rPr>
              <a:t>17</a:t>
            </a:r>
            <a:r>
              <a:rPr lang="en-IN" sz="2000" dirty="0"/>
              <a:t> – Harini S</a:t>
            </a:r>
          </a:p>
          <a:p>
            <a:pPr marL="0" lvl="0" indent="0" algn="l" rtl="0">
              <a:spcBef>
                <a:spcPts val="0"/>
              </a:spcBef>
              <a:spcAft>
                <a:spcPts val="0"/>
              </a:spcAft>
              <a:buNone/>
            </a:pPr>
            <a:r>
              <a:rPr lang="en-IN" sz="2000" dirty="0"/>
              <a:t>19Z3</a:t>
            </a:r>
            <a:r>
              <a:rPr lang="en-IN" sz="2000" dirty="0">
                <a:solidFill>
                  <a:srgbClr val="48FFD5"/>
                </a:solidFill>
              </a:rPr>
              <a:t>37</a:t>
            </a:r>
            <a:r>
              <a:rPr lang="en-IN" sz="2000" dirty="0"/>
              <a:t> – Pavithra </a:t>
            </a:r>
            <a:r>
              <a:rPr lang="en-IN" sz="2000" dirty="0" err="1"/>
              <a:t>Yazhini</a:t>
            </a:r>
            <a:r>
              <a:rPr lang="en-IN" sz="2000" dirty="0"/>
              <a:t> GK</a:t>
            </a:r>
          </a:p>
          <a:p>
            <a:pPr marL="0" lvl="0" indent="0" algn="l" rtl="0">
              <a:spcBef>
                <a:spcPts val="0"/>
              </a:spcBef>
              <a:spcAft>
                <a:spcPts val="0"/>
              </a:spcAft>
              <a:buNone/>
            </a:pPr>
            <a:r>
              <a:rPr lang="en-IN" sz="2000" dirty="0"/>
              <a:t>19Z3</a:t>
            </a:r>
            <a:r>
              <a:rPr lang="en-IN" sz="2000" dirty="0">
                <a:solidFill>
                  <a:srgbClr val="48FFD5"/>
                </a:solidFill>
              </a:rPr>
              <a:t>43</a:t>
            </a:r>
            <a:r>
              <a:rPr lang="en-IN" sz="2000" dirty="0"/>
              <a:t> – </a:t>
            </a:r>
            <a:r>
              <a:rPr lang="en-IN" sz="2000" dirty="0" err="1"/>
              <a:t>Samyuktha</a:t>
            </a:r>
            <a:r>
              <a:rPr lang="en-IN" sz="2000" dirty="0"/>
              <a:t> ASK</a:t>
            </a:r>
          </a:p>
          <a:p>
            <a:pPr marL="0" lvl="0" indent="0" algn="l" rtl="0">
              <a:spcBef>
                <a:spcPts val="0"/>
              </a:spcBef>
              <a:spcAft>
                <a:spcPts val="0"/>
              </a:spcAft>
              <a:buNone/>
            </a:pPr>
            <a:r>
              <a:rPr lang="en-IN" sz="2000" dirty="0"/>
              <a:t>19Z3</a:t>
            </a:r>
            <a:r>
              <a:rPr lang="en-IN" sz="2000" dirty="0">
                <a:solidFill>
                  <a:srgbClr val="48FFD5"/>
                </a:solidFill>
              </a:rPr>
              <a:t>45</a:t>
            </a:r>
            <a:r>
              <a:rPr lang="en-IN" sz="2000" dirty="0"/>
              <a:t> – Saranya K</a:t>
            </a:r>
          </a:p>
        </p:txBody>
      </p:sp>
      <p:sp>
        <p:nvSpPr>
          <p:cNvPr id="137" name="Google Shape;137;p20"/>
          <p:cNvSpPr/>
          <p:nvPr/>
        </p:nvSpPr>
        <p:spPr>
          <a:xfrm>
            <a:off x="4820549" y="3154204"/>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37;p20">
            <a:extLst>
              <a:ext uri="{FF2B5EF4-FFF2-40B4-BE49-F238E27FC236}">
                <a16:creationId xmlns:a16="http://schemas.microsoft.com/office/drawing/2014/main" id="{DDAECE92-D693-44AB-848A-31CB2B31B9C2}"/>
              </a:ext>
            </a:extLst>
          </p:cNvPr>
          <p:cNvSpPr/>
          <p:nvPr/>
        </p:nvSpPr>
        <p:spPr>
          <a:xfrm>
            <a:off x="4820553" y="347596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37;p20">
            <a:extLst>
              <a:ext uri="{FF2B5EF4-FFF2-40B4-BE49-F238E27FC236}">
                <a16:creationId xmlns:a16="http://schemas.microsoft.com/office/drawing/2014/main" id="{D9A3ED91-64B1-43B5-B84F-9DFC1F1AD1C0}"/>
              </a:ext>
            </a:extLst>
          </p:cNvPr>
          <p:cNvSpPr/>
          <p:nvPr/>
        </p:nvSpPr>
        <p:spPr>
          <a:xfrm>
            <a:off x="4820550" y="3773726"/>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37;p20">
            <a:extLst>
              <a:ext uri="{FF2B5EF4-FFF2-40B4-BE49-F238E27FC236}">
                <a16:creationId xmlns:a16="http://schemas.microsoft.com/office/drawing/2014/main" id="{D6DDA41F-3BB9-43C6-B215-ADEDB4A0008E}"/>
              </a:ext>
            </a:extLst>
          </p:cNvPr>
          <p:cNvSpPr/>
          <p:nvPr/>
        </p:nvSpPr>
        <p:spPr>
          <a:xfrm>
            <a:off x="4820551" y="4051230"/>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37;p20">
            <a:extLst>
              <a:ext uri="{FF2B5EF4-FFF2-40B4-BE49-F238E27FC236}">
                <a16:creationId xmlns:a16="http://schemas.microsoft.com/office/drawing/2014/main" id="{972A8CAB-6E49-4B9D-B3D1-9E19295A4829}"/>
              </a:ext>
            </a:extLst>
          </p:cNvPr>
          <p:cNvSpPr/>
          <p:nvPr/>
        </p:nvSpPr>
        <p:spPr>
          <a:xfrm>
            <a:off x="4820552" y="4353760"/>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37;p20">
            <a:extLst>
              <a:ext uri="{FF2B5EF4-FFF2-40B4-BE49-F238E27FC236}">
                <a16:creationId xmlns:a16="http://schemas.microsoft.com/office/drawing/2014/main" id="{9ED407CB-E170-42A6-BE8C-AA0D4A4C841B}"/>
              </a:ext>
            </a:extLst>
          </p:cNvPr>
          <p:cNvSpPr/>
          <p:nvPr/>
        </p:nvSpPr>
        <p:spPr>
          <a:xfrm>
            <a:off x="4820553" y="4634482"/>
            <a:ext cx="189513" cy="164348"/>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2F22B-C078-42B7-BFDB-0824055491D7}"/>
              </a:ext>
            </a:extLst>
          </p:cNvPr>
          <p:cNvSpPr>
            <a:spLocks noGrp="1"/>
          </p:cNvSpPr>
          <p:nvPr>
            <p:ph type="ctrTitle"/>
          </p:nvPr>
        </p:nvSpPr>
        <p:spPr>
          <a:xfrm>
            <a:off x="481078" y="230325"/>
            <a:ext cx="4580020" cy="606600"/>
          </a:xfrm>
        </p:spPr>
        <p:txBody>
          <a:bodyPr/>
          <a:lstStyle/>
          <a:p>
            <a:r>
              <a:rPr lang="en-IN" dirty="0"/>
              <a:t>Introduction</a:t>
            </a:r>
          </a:p>
        </p:txBody>
      </p:sp>
      <p:cxnSp>
        <p:nvCxnSpPr>
          <p:cNvPr id="4" name="Google Shape;253;p21">
            <a:extLst>
              <a:ext uri="{FF2B5EF4-FFF2-40B4-BE49-F238E27FC236}">
                <a16:creationId xmlns:a16="http://schemas.microsoft.com/office/drawing/2014/main" id="{19BAB013-4F0D-42BD-99F3-E397A9F237C2}"/>
              </a:ext>
            </a:extLst>
          </p:cNvPr>
          <p:cNvCxnSpPr/>
          <p:nvPr/>
        </p:nvCxnSpPr>
        <p:spPr>
          <a:xfrm>
            <a:off x="262081" y="836925"/>
            <a:ext cx="8520600" cy="0"/>
          </a:xfrm>
          <a:prstGeom prst="straightConnector1">
            <a:avLst/>
          </a:prstGeom>
          <a:noFill/>
          <a:ln w="9525" cap="flat" cmpd="sng">
            <a:solidFill>
              <a:srgbClr val="48FFD5"/>
            </a:solidFill>
            <a:prstDash val="solid"/>
            <a:round/>
            <a:headEnd type="none" w="med" len="med"/>
            <a:tailEnd type="none" w="med" len="med"/>
          </a:ln>
        </p:spPr>
      </p:cxnSp>
      <p:sp>
        <p:nvSpPr>
          <p:cNvPr id="5" name="TextBox 4">
            <a:extLst>
              <a:ext uri="{FF2B5EF4-FFF2-40B4-BE49-F238E27FC236}">
                <a16:creationId xmlns:a16="http://schemas.microsoft.com/office/drawing/2014/main" id="{B0A377AE-8CE2-4567-A419-2C431452D62B}"/>
              </a:ext>
            </a:extLst>
          </p:cNvPr>
          <p:cNvSpPr txBox="1"/>
          <p:nvPr/>
        </p:nvSpPr>
        <p:spPr>
          <a:xfrm>
            <a:off x="481078" y="1757916"/>
            <a:ext cx="8414829" cy="2308324"/>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Food Waste Management System is designed to reduce the wastage of food in family functions, private events and during festive time.</a:t>
            </a:r>
          </a:p>
          <a:p>
            <a:pPr marL="285750" indent="-285750">
              <a:buClr>
                <a:schemeClr val="accent1"/>
              </a:buClr>
              <a:buFont typeface="Wingdings" panose="05000000000000000000" pitchFamily="2" charset="2"/>
              <a:buChar char="Ø"/>
            </a:pPr>
            <a:endParaRPr lang="en-US" sz="1600"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Ø"/>
            </a:pPr>
            <a:r>
              <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The remaining foods during the functions can be donated to the needy people through NGOs with the help of this system. </a:t>
            </a:r>
          </a:p>
          <a:p>
            <a:pPr>
              <a:buClr>
                <a:schemeClr val="accent1"/>
              </a:buClr>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Ø"/>
            </a:pPr>
            <a:r>
              <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In this system donors and receivers can have their own account. From their account donors can request for food donation, receivers can accept the food and admin will verify donor’s and receiver’s verification request and approve them. </a:t>
            </a:r>
          </a:p>
        </p:txBody>
      </p:sp>
    </p:spTree>
    <p:extLst>
      <p:ext uri="{BB962C8B-B14F-4D97-AF65-F5344CB8AC3E}">
        <p14:creationId xmlns:p14="http://schemas.microsoft.com/office/powerpoint/2010/main" val="2071270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Google Shape;253;p21">
            <a:extLst>
              <a:ext uri="{FF2B5EF4-FFF2-40B4-BE49-F238E27FC236}">
                <a16:creationId xmlns:a16="http://schemas.microsoft.com/office/drawing/2014/main" id="{C9219E6B-D882-4B7A-B127-11A47A855359}"/>
              </a:ext>
            </a:extLst>
          </p:cNvPr>
          <p:cNvCxnSpPr/>
          <p:nvPr/>
        </p:nvCxnSpPr>
        <p:spPr>
          <a:xfrm>
            <a:off x="262081" y="836925"/>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TextBox 23"/>
          <p:cNvSpPr txBox="1"/>
          <p:nvPr/>
        </p:nvSpPr>
        <p:spPr>
          <a:xfrm>
            <a:off x="1299817" y="252150"/>
            <a:ext cx="6740948" cy="584775"/>
          </a:xfrm>
          <a:prstGeom prst="rect">
            <a:avLst/>
          </a:prstGeom>
          <a:noFill/>
        </p:spPr>
        <p:txBody>
          <a:bodyPr wrap="none" rtlCol="0">
            <a:spAutoFit/>
          </a:bodyPr>
          <a:lstStyle/>
          <a:p>
            <a:r>
              <a:rPr lang="en-US" sz="3200" b="1" dirty="0">
                <a:solidFill>
                  <a:schemeClr val="accent1">
                    <a:lumMod val="60000"/>
                    <a:lumOff val="40000"/>
                  </a:schemeClr>
                </a:solidFill>
                <a:latin typeface="Roboto" panose="02000000000000000000" pitchFamily="2" charset="0"/>
              </a:rPr>
              <a:t>Architecture Diagram of the Project</a:t>
            </a:r>
            <a:endParaRPr lang="en-IN" sz="3200" b="1" dirty="0">
              <a:solidFill>
                <a:schemeClr val="accent1">
                  <a:lumMod val="60000"/>
                  <a:lumOff val="40000"/>
                </a:schemeClr>
              </a:solidFill>
            </a:endParaRPr>
          </a:p>
        </p:txBody>
      </p:sp>
      <p:pic>
        <p:nvPicPr>
          <p:cNvPr id="3" name="Picture 2">
            <a:extLst>
              <a:ext uri="{FF2B5EF4-FFF2-40B4-BE49-F238E27FC236}">
                <a16:creationId xmlns:a16="http://schemas.microsoft.com/office/drawing/2014/main" id="{E2B50A21-037C-45D5-AB8C-42278F48DC1F}"/>
              </a:ext>
            </a:extLst>
          </p:cNvPr>
          <p:cNvPicPr>
            <a:picLocks noChangeAspect="1"/>
          </p:cNvPicPr>
          <p:nvPr/>
        </p:nvPicPr>
        <p:blipFill>
          <a:blip r:embed="rId2"/>
          <a:stretch>
            <a:fillRect/>
          </a:stretch>
        </p:blipFill>
        <p:spPr>
          <a:xfrm>
            <a:off x="1538714" y="1103868"/>
            <a:ext cx="6419037" cy="3787478"/>
          </a:xfrm>
          <a:prstGeom prst="rect">
            <a:avLst/>
          </a:prstGeom>
        </p:spPr>
      </p:pic>
    </p:spTree>
    <p:extLst>
      <p:ext uri="{BB962C8B-B14F-4D97-AF65-F5344CB8AC3E}">
        <p14:creationId xmlns:p14="http://schemas.microsoft.com/office/powerpoint/2010/main" val="14614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BCD0C4-8663-4407-9302-86681F412768}"/>
              </a:ext>
            </a:extLst>
          </p:cNvPr>
          <p:cNvSpPr txBox="1"/>
          <p:nvPr/>
        </p:nvSpPr>
        <p:spPr>
          <a:xfrm>
            <a:off x="2200040" y="27345"/>
            <a:ext cx="3530134" cy="584775"/>
          </a:xfrm>
          <a:prstGeom prst="rect">
            <a:avLst/>
          </a:prstGeom>
          <a:noFill/>
        </p:spPr>
        <p:txBody>
          <a:bodyPr wrap="none" rtlCol="0">
            <a:spAutoFit/>
          </a:bodyPr>
          <a:lstStyle/>
          <a:p>
            <a:r>
              <a:rPr lang="en-US" sz="3200" b="1" dirty="0">
                <a:solidFill>
                  <a:schemeClr val="accent1">
                    <a:lumMod val="60000"/>
                    <a:lumOff val="40000"/>
                  </a:schemeClr>
                </a:solidFill>
                <a:latin typeface="Roboto" panose="02000000000000000000" pitchFamily="2" charset="0"/>
              </a:rPr>
              <a:t>Available features</a:t>
            </a:r>
            <a:endParaRPr lang="en-IN" sz="3200" b="1" dirty="0">
              <a:solidFill>
                <a:schemeClr val="accent1">
                  <a:lumMod val="60000"/>
                  <a:lumOff val="40000"/>
                </a:schemeClr>
              </a:solidFill>
            </a:endParaRPr>
          </a:p>
        </p:txBody>
      </p:sp>
      <p:cxnSp>
        <p:nvCxnSpPr>
          <p:cNvPr id="4" name="Google Shape;253;p21">
            <a:extLst>
              <a:ext uri="{FF2B5EF4-FFF2-40B4-BE49-F238E27FC236}">
                <a16:creationId xmlns:a16="http://schemas.microsoft.com/office/drawing/2014/main" id="{D4992B6D-7408-4214-B736-EF7C4F039D3E}"/>
              </a:ext>
            </a:extLst>
          </p:cNvPr>
          <p:cNvCxnSpPr/>
          <p:nvPr/>
        </p:nvCxnSpPr>
        <p:spPr>
          <a:xfrm>
            <a:off x="262081" y="612120"/>
            <a:ext cx="8520600" cy="0"/>
          </a:xfrm>
          <a:prstGeom prst="straightConnector1">
            <a:avLst/>
          </a:prstGeom>
          <a:noFill/>
          <a:ln w="9525" cap="flat" cmpd="sng">
            <a:solidFill>
              <a:srgbClr val="48FFD5"/>
            </a:solidFill>
            <a:prstDash val="solid"/>
            <a:round/>
            <a:headEnd type="none" w="med" len="med"/>
            <a:tailEnd type="none" w="med" len="med"/>
          </a:ln>
        </p:spPr>
      </p:cxnSp>
      <p:sp>
        <p:nvSpPr>
          <p:cNvPr id="6" name="TextBox 5">
            <a:extLst>
              <a:ext uri="{FF2B5EF4-FFF2-40B4-BE49-F238E27FC236}">
                <a16:creationId xmlns:a16="http://schemas.microsoft.com/office/drawing/2014/main" id="{3B94C40D-7DB3-445D-B9DC-039B8C9CE259}"/>
              </a:ext>
            </a:extLst>
          </p:cNvPr>
          <p:cNvSpPr txBox="1"/>
          <p:nvPr/>
        </p:nvSpPr>
        <p:spPr>
          <a:xfrm>
            <a:off x="262081" y="627279"/>
            <a:ext cx="4572000" cy="4308872"/>
          </a:xfrm>
          <a:prstGeom prst="rect">
            <a:avLst/>
          </a:prstGeom>
          <a:noFill/>
        </p:spPr>
        <p:txBody>
          <a:bodyPr wrap="square">
            <a:spAutoFit/>
          </a:bodyPr>
          <a:lstStyle/>
          <a:p>
            <a:r>
              <a:rPr lang="en-US" b="1" dirty="0">
                <a:solidFill>
                  <a:schemeClr val="accent1"/>
                </a:solidFill>
                <a:latin typeface="Bookman Old Style" panose="02050604050505020204" pitchFamily="18" charset="0"/>
              </a:rPr>
              <a:t>Admin </a:t>
            </a:r>
          </a:p>
          <a:p>
            <a:pPr marL="285750" indent="-285750">
              <a:buClr>
                <a:schemeClr val="accent1"/>
              </a:buClr>
              <a:buFont typeface="Wingdings" panose="05000000000000000000" pitchFamily="2" charset="2"/>
              <a:buChar char="ü"/>
            </a:pPr>
            <a:r>
              <a:rPr lang="en-US" sz="1200" dirty="0">
                <a:solidFill>
                  <a:schemeClr val="bg1"/>
                </a:solidFill>
                <a:latin typeface="Bookman Old Style" panose="02050604050505020204" pitchFamily="18" charset="0"/>
              </a:rPr>
              <a:t>Login</a:t>
            </a:r>
            <a:endParaRPr lang="en-US" sz="1200" dirty="0">
              <a:solidFill>
                <a:schemeClr val="bg1"/>
              </a:solidFill>
            </a:endParaRPr>
          </a:p>
          <a:p>
            <a:pPr marL="285750" indent="-285750">
              <a:buClr>
                <a:schemeClr val="accent3">
                  <a:lumMod val="60000"/>
                  <a:lumOff val="40000"/>
                </a:schemeClr>
              </a:buClr>
              <a:buFont typeface="Wingdings" panose="05000000000000000000" pitchFamily="2" charset="2"/>
              <a:buChar char="ü"/>
            </a:pPr>
            <a:r>
              <a:rPr lang="en-US" sz="1200" dirty="0">
                <a:solidFill>
                  <a:schemeClr val="bg1"/>
                </a:solidFill>
                <a:latin typeface="+mj-lt"/>
              </a:rPr>
              <a:t>View the verification requests sent by donor/receiver</a:t>
            </a:r>
          </a:p>
          <a:p>
            <a:pPr marL="285750" indent="-285750">
              <a:buClr>
                <a:schemeClr val="accent3">
                  <a:lumMod val="60000"/>
                  <a:lumOff val="40000"/>
                </a:schemeClr>
              </a:buClr>
              <a:buFont typeface="Wingdings" panose="05000000000000000000" pitchFamily="2" charset="2"/>
              <a:buChar char="ü"/>
            </a:pPr>
            <a:r>
              <a:rPr lang="en-US" sz="1200" dirty="0">
                <a:solidFill>
                  <a:schemeClr val="bg1"/>
                </a:solidFill>
                <a:latin typeface="+mj-lt"/>
              </a:rPr>
              <a:t>Accept/Decline the verification requests sent by donor/receiver.</a:t>
            </a:r>
          </a:p>
          <a:p>
            <a:pPr marL="285750" indent="-285750">
              <a:buClr>
                <a:schemeClr val="accent3">
                  <a:lumMod val="60000"/>
                  <a:lumOff val="40000"/>
                </a:schemeClr>
              </a:buClr>
              <a:buFont typeface="Wingdings" panose="05000000000000000000" pitchFamily="2" charset="2"/>
              <a:buChar char="ü"/>
            </a:pPr>
            <a:r>
              <a:rPr lang="en-US" sz="1200" dirty="0">
                <a:solidFill>
                  <a:schemeClr val="bg1"/>
                </a:solidFill>
                <a:latin typeface="+mj-lt"/>
              </a:rPr>
              <a:t>Log out</a:t>
            </a:r>
            <a:endParaRPr lang="en-IN" sz="1200" dirty="0">
              <a:solidFill>
                <a:schemeClr val="bg1"/>
              </a:solidFill>
              <a:latin typeface="+mj-lt"/>
            </a:endParaRPr>
          </a:p>
          <a:p>
            <a:pPr>
              <a:buClr>
                <a:schemeClr val="accent1"/>
              </a:buClr>
            </a:pPr>
            <a:endParaRPr lang="en-US" b="1" dirty="0">
              <a:solidFill>
                <a:schemeClr val="bg1"/>
              </a:solidFill>
              <a:latin typeface="Bookman Old Style" panose="02050604050505020204" pitchFamily="18" charset="0"/>
            </a:endParaRPr>
          </a:p>
          <a:p>
            <a:r>
              <a:rPr lang="en-US" b="1" dirty="0">
                <a:solidFill>
                  <a:schemeClr val="accent1"/>
                </a:solidFill>
                <a:latin typeface="Bookman Old Style" panose="02050604050505020204" pitchFamily="18" charset="0"/>
              </a:rPr>
              <a:t>Donor</a:t>
            </a:r>
            <a:endParaRPr lang="en-US" dirty="0">
              <a:solidFill>
                <a:schemeClr val="accent1"/>
              </a:solidFill>
            </a:endParaRPr>
          </a:p>
          <a:p>
            <a:pPr marL="285750" indent="-285750">
              <a:buClr>
                <a:schemeClr val="accent3">
                  <a:lumMod val="60000"/>
                  <a:lumOff val="40000"/>
                </a:schemeClr>
              </a:buClr>
              <a:buFont typeface="Wingdings" panose="05000000000000000000" pitchFamily="2" charset="2"/>
              <a:buChar char="ü"/>
            </a:pPr>
            <a:r>
              <a:rPr lang="en-US" sz="1200" dirty="0">
                <a:solidFill>
                  <a:schemeClr val="bg1"/>
                </a:solidFill>
                <a:latin typeface="+mj-lt"/>
              </a:rPr>
              <a:t>Login</a:t>
            </a:r>
          </a:p>
          <a:p>
            <a:pPr marL="285750" indent="-285750">
              <a:buClr>
                <a:schemeClr val="accent3">
                  <a:lumMod val="60000"/>
                  <a:lumOff val="40000"/>
                </a:schemeClr>
              </a:buClr>
              <a:buFont typeface="Wingdings" panose="05000000000000000000" pitchFamily="2" charset="2"/>
              <a:buChar char="ü"/>
            </a:pPr>
            <a:r>
              <a:rPr lang="en-US" sz="1200" dirty="0">
                <a:solidFill>
                  <a:schemeClr val="bg1"/>
                </a:solidFill>
                <a:latin typeface="+mj-lt"/>
              </a:rPr>
              <a:t>Sending food </a:t>
            </a:r>
            <a:r>
              <a:rPr lang="en-US" sz="1200" dirty="0" err="1">
                <a:solidFill>
                  <a:schemeClr val="bg1"/>
                </a:solidFill>
                <a:latin typeface="+mj-lt"/>
              </a:rPr>
              <a:t>takeup</a:t>
            </a:r>
            <a:r>
              <a:rPr lang="en-US" sz="1200" dirty="0">
                <a:solidFill>
                  <a:schemeClr val="bg1"/>
                </a:solidFill>
                <a:latin typeface="+mj-lt"/>
              </a:rPr>
              <a:t> request</a:t>
            </a:r>
            <a:endParaRPr lang="en-US" sz="1200" b="0" i="0" dirty="0">
              <a:solidFill>
                <a:schemeClr val="bg1"/>
              </a:solidFill>
              <a:latin typeface="+mj-lt"/>
            </a:endParaRPr>
          </a:p>
          <a:p>
            <a:pPr marL="285750" indent="-285750">
              <a:buClr>
                <a:schemeClr val="accent3">
                  <a:lumMod val="60000"/>
                  <a:lumOff val="40000"/>
                </a:schemeClr>
              </a:buClr>
              <a:buFont typeface="Wingdings" panose="05000000000000000000" pitchFamily="2" charset="2"/>
              <a:buChar char="ü"/>
            </a:pPr>
            <a:r>
              <a:rPr lang="en-US" sz="1200" b="0" i="0" dirty="0">
                <a:solidFill>
                  <a:schemeClr val="bg1"/>
                </a:solidFill>
                <a:latin typeface="+mj-lt"/>
              </a:rPr>
              <a:t>View and edit profile</a:t>
            </a:r>
          </a:p>
          <a:p>
            <a:pPr marL="285750" indent="-285750">
              <a:buClr>
                <a:schemeClr val="accent3">
                  <a:lumMod val="60000"/>
                  <a:lumOff val="40000"/>
                </a:schemeClr>
              </a:buClr>
              <a:buFont typeface="Wingdings" panose="05000000000000000000" pitchFamily="2" charset="2"/>
              <a:buChar char="ü"/>
            </a:pPr>
            <a:r>
              <a:rPr lang="en-US" sz="1200" b="0" i="0" dirty="0">
                <a:solidFill>
                  <a:schemeClr val="bg1"/>
                </a:solidFill>
                <a:latin typeface="+mj-lt"/>
              </a:rPr>
              <a:t>View Request history</a:t>
            </a:r>
          </a:p>
          <a:p>
            <a:pPr marL="285750" indent="-285750">
              <a:buClr>
                <a:schemeClr val="accent3">
                  <a:lumMod val="60000"/>
                  <a:lumOff val="40000"/>
                </a:schemeClr>
              </a:buClr>
              <a:buFont typeface="Wingdings" panose="05000000000000000000" pitchFamily="2" charset="2"/>
              <a:buChar char="ü"/>
            </a:pPr>
            <a:r>
              <a:rPr lang="en-US" sz="1200" b="0" i="0" dirty="0">
                <a:solidFill>
                  <a:schemeClr val="bg1"/>
                </a:solidFill>
                <a:latin typeface="+mj-lt"/>
              </a:rPr>
              <a:t>Sending Verification request to admin </a:t>
            </a:r>
          </a:p>
          <a:p>
            <a:pPr marL="285750" indent="-285750">
              <a:buClr>
                <a:schemeClr val="accent3">
                  <a:lumMod val="60000"/>
                  <a:lumOff val="40000"/>
                </a:schemeClr>
              </a:buClr>
              <a:buFont typeface="Wingdings" panose="05000000000000000000" pitchFamily="2" charset="2"/>
              <a:buChar char="ü"/>
            </a:pPr>
            <a:r>
              <a:rPr lang="en-US" sz="1200" b="0" i="0" dirty="0">
                <a:solidFill>
                  <a:schemeClr val="bg1"/>
                </a:solidFill>
                <a:latin typeface="+mj-lt"/>
              </a:rPr>
              <a:t>Logout</a:t>
            </a:r>
          </a:p>
          <a:p>
            <a:pPr marL="0" indent="0">
              <a:buFont typeface="Wingdings" panose="05000000000000000000" pitchFamily="2" charset="2"/>
              <a:buNone/>
            </a:pPr>
            <a:endParaRPr lang="en-US" dirty="0">
              <a:solidFill>
                <a:schemeClr val="bg1"/>
              </a:solidFill>
            </a:endParaRPr>
          </a:p>
          <a:p>
            <a:r>
              <a:rPr lang="en-US" b="1" dirty="0">
                <a:solidFill>
                  <a:schemeClr val="accent1"/>
                </a:solidFill>
                <a:latin typeface="Bookman Old Style" panose="02050604050505020204" pitchFamily="18" charset="0"/>
              </a:rPr>
              <a:t>Receiver</a:t>
            </a:r>
            <a:endParaRPr lang="en-US" b="1" dirty="0">
              <a:solidFill>
                <a:schemeClr val="accent1"/>
              </a:solidFill>
            </a:endParaRPr>
          </a:p>
          <a:p>
            <a:pPr marL="285750" indent="-285750">
              <a:buClr>
                <a:schemeClr val="accent3">
                  <a:lumMod val="60000"/>
                  <a:lumOff val="40000"/>
                </a:schemeClr>
              </a:buClr>
              <a:buFont typeface="Wingdings" panose="05000000000000000000" pitchFamily="2" charset="2"/>
              <a:buChar char="ü"/>
            </a:pPr>
            <a:r>
              <a:rPr lang="en-US" sz="1200" dirty="0">
                <a:solidFill>
                  <a:schemeClr val="bg1"/>
                </a:solidFill>
                <a:latin typeface="+mj-lt"/>
              </a:rPr>
              <a:t>Login</a:t>
            </a:r>
          </a:p>
          <a:p>
            <a:pPr marL="285750" indent="-285750">
              <a:buClr>
                <a:schemeClr val="accent3">
                  <a:lumMod val="60000"/>
                  <a:lumOff val="40000"/>
                </a:schemeClr>
              </a:buClr>
              <a:buFont typeface="Wingdings" panose="05000000000000000000" pitchFamily="2" charset="2"/>
              <a:buChar char="ü"/>
            </a:pPr>
            <a:r>
              <a:rPr lang="en-US" sz="1200" dirty="0">
                <a:solidFill>
                  <a:schemeClr val="bg1"/>
                </a:solidFill>
                <a:latin typeface="+mj-lt"/>
              </a:rPr>
              <a:t>Accept food take up request </a:t>
            </a:r>
          </a:p>
          <a:p>
            <a:pPr marL="285750" indent="-285750">
              <a:buClr>
                <a:schemeClr val="accent3">
                  <a:lumMod val="60000"/>
                  <a:lumOff val="40000"/>
                </a:schemeClr>
              </a:buClr>
              <a:buFont typeface="Wingdings" panose="05000000000000000000" pitchFamily="2" charset="2"/>
              <a:buChar char="ü"/>
            </a:pPr>
            <a:r>
              <a:rPr lang="en-US" sz="1200" dirty="0">
                <a:solidFill>
                  <a:schemeClr val="bg1"/>
                </a:solidFill>
                <a:latin typeface="+mj-lt"/>
              </a:rPr>
              <a:t>View and edit profile</a:t>
            </a:r>
          </a:p>
          <a:p>
            <a:pPr marL="285750" indent="-285750">
              <a:buClr>
                <a:schemeClr val="accent3">
                  <a:lumMod val="60000"/>
                  <a:lumOff val="40000"/>
                </a:schemeClr>
              </a:buClr>
              <a:buFont typeface="Wingdings" panose="05000000000000000000" pitchFamily="2" charset="2"/>
              <a:buChar char="ü"/>
            </a:pPr>
            <a:r>
              <a:rPr lang="en-US" sz="1200" dirty="0">
                <a:solidFill>
                  <a:schemeClr val="bg1"/>
                </a:solidFill>
                <a:latin typeface="+mj-lt"/>
              </a:rPr>
              <a:t>View Accept history </a:t>
            </a:r>
          </a:p>
          <a:p>
            <a:pPr marL="285750" indent="-285750">
              <a:buClr>
                <a:schemeClr val="accent3">
                  <a:lumMod val="60000"/>
                  <a:lumOff val="40000"/>
                </a:schemeClr>
              </a:buClr>
              <a:buFont typeface="Wingdings" panose="05000000000000000000" pitchFamily="2" charset="2"/>
              <a:buChar char="ü"/>
            </a:pPr>
            <a:r>
              <a:rPr lang="en-US" sz="1200" dirty="0">
                <a:solidFill>
                  <a:schemeClr val="bg1"/>
                </a:solidFill>
                <a:latin typeface="+mj-lt"/>
              </a:rPr>
              <a:t>Sending Verification request to admin</a:t>
            </a:r>
          </a:p>
          <a:p>
            <a:pPr marL="285750" indent="-285750">
              <a:buClr>
                <a:schemeClr val="accent3">
                  <a:lumMod val="60000"/>
                  <a:lumOff val="40000"/>
                </a:schemeClr>
              </a:buClr>
              <a:buFont typeface="Wingdings" panose="05000000000000000000" pitchFamily="2" charset="2"/>
              <a:buChar char="ü"/>
            </a:pPr>
            <a:r>
              <a:rPr lang="en-US" sz="1200" dirty="0">
                <a:solidFill>
                  <a:schemeClr val="bg1"/>
                </a:solidFill>
                <a:latin typeface="+mj-lt"/>
              </a:rPr>
              <a:t>Log out </a:t>
            </a:r>
          </a:p>
        </p:txBody>
      </p:sp>
      <p:sp>
        <p:nvSpPr>
          <p:cNvPr id="8" name="TextBox 7">
            <a:extLst>
              <a:ext uri="{FF2B5EF4-FFF2-40B4-BE49-F238E27FC236}">
                <a16:creationId xmlns:a16="http://schemas.microsoft.com/office/drawing/2014/main" id="{9DC0924D-51B8-44C5-80F9-8190B2E7BDF1}"/>
              </a:ext>
            </a:extLst>
          </p:cNvPr>
          <p:cNvSpPr txBox="1"/>
          <p:nvPr/>
        </p:nvSpPr>
        <p:spPr>
          <a:xfrm>
            <a:off x="4834081" y="752350"/>
            <a:ext cx="4572000" cy="738664"/>
          </a:xfrm>
          <a:prstGeom prst="rect">
            <a:avLst/>
          </a:prstGeom>
          <a:noFill/>
        </p:spPr>
        <p:txBody>
          <a:bodyPr wrap="square">
            <a:spAutoFit/>
          </a:bodyPr>
          <a:lstStyle/>
          <a:p>
            <a:r>
              <a:rPr lang="en-IN" b="1" dirty="0">
                <a:solidFill>
                  <a:schemeClr val="accent1"/>
                </a:solidFill>
                <a:latin typeface="Bookman Old Style" panose="02050604050505020204" pitchFamily="18" charset="0"/>
              </a:rPr>
              <a:t>Achiever of the day</a:t>
            </a:r>
          </a:p>
          <a:p>
            <a:pPr marL="285750" indent="-285750">
              <a:buClr>
                <a:schemeClr val="accent3">
                  <a:lumMod val="60000"/>
                  <a:lumOff val="40000"/>
                </a:schemeClr>
              </a:buClr>
              <a:buFont typeface="Wingdings" panose="05000000000000000000" pitchFamily="2" charset="2"/>
              <a:buChar char="ü"/>
            </a:pPr>
            <a:r>
              <a:rPr lang="en-US" b="0" dirty="0">
                <a:solidFill>
                  <a:schemeClr val="bg1"/>
                </a:solidFill>
                <a:latin typeface="Centaur" panose="02030504050205020304" pitchFamily="18" charset="0"/>
              </a:rPr>
              <a:t>Donor who donates more people in a particular </a:t>
            </a:r>
            <a:r>
              <a:rPr lang="en-US" dirty="0">
                <a:solidFill>
                  <a:schemeClr val="bg1"/>
                </a:solidFill>
                <a:latin typeface="Centaur" panose="02030504050205020304" pitchFamily="18" charset="0"/>
              </a:rPr>
              <a:t>day </a:t>
            </a:r>
            <a:r>
              <a:rPr lang="en-US" b="0" dirty="0">
                <a:solidFill>
                  <a:schemeClr val="bg1"/>
                </a:solidFill>
                <a:latin typeface="Centaur" panose="02030504050205020304" pitchFamily="18" charset="0"/>
              </a:rPr>
              <a:t>is the achiever of the </a:t>
            </a:r>
            <a:r>
              <a:rPr lang="en-US" dirty="0">
                <a:solidFill>
                  <a:schemeClr val="bg1"/>
                </a:solidFill>
                <a:latin typeface="Centaur" panose="02030504050205020304" pitchFamily="18" charset="0"/>
              </a:rPr>
              <a:t>day</a:t>
            </a:r>
            <a:endParaRPr lang="en-US" b="0" dirty="0">
              <a:solidFill>
                <a:schemeClr val="bg1"/>
              </a:solidFill>
              <a:latin typeface="Centaur" panose="02030504050205020304" pitchFamily="18" charset="0"/>
            </a:endParaRPr>
          </a:p>
        </p:txBody>
      </p:sp>
    </p:spTree>
    <p:extLst>
      <p:ext uri="{BB962C8B-B14F-4D97-AF65-F5344CB8AC3E}">
        <p14:creationId xmlns:p14="http://schemas.microsoft.com/office/powerpoint/2010/main" val="1399103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TOOLS USED IN FRONT-END &amp; BACK-END</a:t>
            </a:r>
            <a:endParaRPr dirty="0"/>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34" name="TextBox 33">
            <a:extLst>
              <a:ext uri="{FF2B5EF4-FFF2-40B4-BE49-F238E27FC236}">
                <a16:creationId xmlns:a16="http://schemas.microsoft.com/office/drawing/2014/main" id="{D5500031-5DD5-4B86-B643-28AD6B8B6BD2}"/>
              </a:ext>
            </a:extLst>
          </p:cNvPr>
          <p:cNvSpPr txBox="1"/>
          <p:nvPr/>
        </p:nvSpPr>
        <p:spPr>
          <a:xfrm>
            <a:off x="645042" y="1609060"/>
            <a:ext cx="7605823" cy="3170099"/>
          </a:xfrm>
          <a:prstGeom prst="rect">
            <a:avLst/>
          </a:prstGeom>
          <a:noFill/>
        </p:spPr>
        <p:txBody>
          <a:bodyPr wrap="square" rtlCol="0">
            <a:spAutoFit/>
          </a:bodyPr>
          <a:lstStyle/>
          <a:p>
            <a:r>
              <a:rPr lang="en-IN" sz="2000" dirty="0">
                <a:solidFill>
                  <a:schemeClr val="bg1"/>
                </a:solidFill>
              </a:rPr>
              <a:t>1.  </a:t>
            </a:r>
            <a:r>
              <a:rPr lang="en-IN" sz="2000" dirty="0">
                <a:solidFill>
                  <a:schemeClr val="accent1"/>
                </a:solidFill>
              </a:rPr>
              <a:t>Visual studio </a:t>
            </a:r>
            <a:endParaRPr lang="en-US" sz="2000" dirty="0">
              <a:solidFill>
                <a:schemeClr val="accent1"/>
              </a:solidFill>
            </a:endParaRPr>
          </a:p>
          <a:p>
            <a:r>
              <a:rPr lang="en-US" sz="2000" dirty="0">
                <a:solidFill>
                  <a:schemeClr val="bg1"/>
                </a:solidFill>
              </a:rPr>
              <a:t>2.</a:t>
            </a:r>
            <a:r>
              <a:rPr lang="en-US" sz="2000" dirty="0">
                <a:solidFill>
                  <a:schemeClr val="accent1"/>
                </a:solidFill>
              </a:rPr>
              <a:t>  My SQL Workbench</a:t>
            </a:r>
          </a:p>
          <a:p>
            <a:r>
              <a:rPr lang="en-US" sz="2000" dirty="0">
                <a:solidFill>
                  <a:schemeClr val="bg1"/>
                </a:solidFill>
              </a:rPr>
              <a:t>3.  </a:t>
            </a:r>
            <a:r>
              <a:rPr lang="en-US" sz="2000" dirty="0">
                <a:solidFill>
                  <a:schemeClr val="accent1"/>
                </a:solidFill>
              </a:rPr>
              <a:t>Sublime text editor</a:t>
            </a:r>
          </a:p>
          <a:p>
            <a:r>
              <a:rPr lang="en-US" sz="2000" dirty="0">
                <a:solidFill>
                  <a:schemeClr val="bg1"/>
                </a:solidFill>
              </a:rPr>
              <a:t>4.  </a:t>
            </a:r>
            <a:r>
              <a:rPr lang="en-US" sz="2000" dirty="0">
                <a:solidFill>
                  <a:schemeClr val="accent1"/>
                </a:solidFill>
              </a:rPr>
              <a:t>Nodejs </a:t>
            </a:r>
          </a:p>
          <a:p>
            <a:r>
              <a:rPr lang="en-US" sz="2000" dirty="0">
                <a:solidFill>
                  <a:schemeClr val="bg1"/>
                </a:solidFill>
              </a:rPr>
              <a:t>5.  </a:t>
            </a:r>
            <a:r>
              <a:rPr lang="en-US" sz="2000" dirty="0">
                <a:solidFill>
                  <a:schemeClr val="accent1"/>
                </a:solidFill>
              </a:rPr>
              <a:t>Express framework</a:t>
            </a:r>
          </a:p>
          <a:p>
            <a:r>
              <a:rPr lang="en-US" sz="2000" dirty="0">
                <a:solidFill>
                  <a:schemeClr val="bg1"/>
                </a:solidFill>
              </a:rPr>
              <a:t>6. </a:t>
            </a:r>
            <a:r>
              <a:rPr lang="en-US" sz="2000" dirty="0">
                <a:solidFill>
                  <a:schemeClr val="accent1"/>
                </a:solidFill>
              </a:rPr>
              <a:t> Notepad ++ </a:t>
            </a:r>
          </a:p>
          <a:p>
            <a:endParaRPr lang="en-US" sz="2000" dirty="0">
              <a:solidFill>
                <a:schemeClr val="accent1"/>
              </a:solidFill>
            </a:endParaRPr>
          </a:p>
          <a:p>
            <a:r>
              <a:rPr lang="en-US" sz="2000" dirty="0">
                <a:solidFill>
                  <a:schemeClr val="bg1"/>
                </a:solidFill>
              </a:rPr>
              <a:t>Languages used:</a:t>
            </a:r>
          </a:p>
          <a:p>
            <a:r>
              <a:rPr lang="en-US" sz="2000" dirty="0">
                <a:solidFill>
                  <a:schemeClr val="bg1"/>
                </a:solidFill>
              </a:rPr>
              <a:t>Frontend – </a:t>
            </a:r>
            <a:r>
              <a:rPr lang="en-US" sz="2000" dirty="0">
                <a:solidFill>
                  <a:schemeClr val="accent1"/>
                </a:solidFill>
              </a:rPr>
              <a:t>Html, CSS </a:t>
            </a:r>
          </a:p>
          <a:p>
            <a:r>
              <a:rPr lang="en-US" sz="2000" dirty="0">
                <a:solidFill>
                  <a:schemeClr val="bg1"/>
                </a:solidFill>
              </a:rPr>
              <a:t>Backend – </a:t>
            </a:r>
            <a:r>
              <a:rPr lang="en-US" sz="2000" dirty="0" err="1">
                <a:solidFill>
                  <a:schemeClr val="accent1"/>
                </a:solidFill>
              </a:rPr>
              <a:t>Mysql</a:t>
            </a:r>
            <a:r>
              <a:rPr lang="en-US" sz="2000" dirty="0">
                <a:solidFill>
                  <a:schemeClr val="accent1"/>
                </a:solidFill>
              </a:rPr>
              <a:t>, </a:t>
            </a:r>
            <a:r>
              <a:rPr lang="en-US" sz="2000" dirty="0" err="1">
                <a:solidFill>
                  <a:schemeClr val="accent1"/>
                </a:solidFill>
              </a:rPr>
              <a:t>javascript</a:t>
            </a:r>
            <a:r>
              <a:rPr lang="en-US" sz="2000" dirty="0">
                <a:solidFill>
                  <a:schemeClr val="accent1"/>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a:xfrm>
            <a:off x="100898" y="50262"/>
            <a:ext cx="5757568" cy="712789"/>
          </a:xfrm>
        </p:spPr>
        <p:txBody>
          <a:bodyPr/>
          <a:lstStyle/>
          <a:p>
            <a:pPr algn="l"/>
            <a:r>
              <a:rPr lang="en-IN" sz="2000" dirty="0"/>
              <a:t>1.Contribution </a:t>
            </a:r>
            <a:br>
              <a:rPr lang="en-IN" sz="2000" dirty="0"/>
            </a:br>
            <a:r>
              <a:rPr lang="en-IN" sz="2000" dirty="0"/>
              <a:t>2.Challenges faced</a:t>
            </a:r>
          </a:p>
        </p:txBody>
      </p:sp>
      <p:graphicFrame>
        <p:nvGraphicFramePr>
          <p:cNvPr id="8" name="Table 7">
            <a:extLst>
              <a:ext uri="{FF2B5EF4-FFF2-40B4-BE49-F238E27FC236}">
                <a16:creationId xmlns:a16="http://schemas.microsoft.com/office/drawing/2014/main" id="{D5072CFA-9384-46D9-AB0E-2A7B5F00D85C}"/>
              </a:ext>
            </a:extLst>
          </p:cNvPr>
          <p:cNvGraphicFramePr>
            <a:graphicFrameLocks noGrp="1"/>
          </p:cNvGraphicFramePr>
          <p:nvPr>
            <p:extLst>
              <p:ext uri="{D42A27DB-BD31-4B8C-83A1-F6EECF244321}">
                <p14:modId xmlns:p14="http://schemas.microsoft.com/office/powerpoint/2010/main" val="4252249014"/>
              </p:ext>
            </p:extLst>
          </p:nvPr>
        </p:nvGraphicFramePr>
        <p:xfrm>
          <a:off x="493305" y="691577"/>
          <a:ext cx="7844921" cy="4373880"/>
        </p:xfrm>
        <a:graphic>
          <a:graphicData uri="http://schemas.openxmlformats.org/drawingml/2006/table">
            <a:tbl>
              <a:tblPr firstRow="1" bandRow="1">
                <a:tableStyleId>{D7AC3CCA-C797-4891-BE02-D94E43425B78}</a:tableStyleId>
              </a:tblPr>
              <a:tblGrid>
                <a:gridCol w="2024293">
                  <a:extLst>
                    <a:ext uri="{9D8B030D-6E8A-4147-A177-3AD203B41FA5}">
                      <a16:colId xmlns:a16="http://schemas.microsoft.com/office/drawing/2014/main" val="20000"/>
                    </a:ext>
                  </a:extLst>
                </a:gridCol>
                <a:gridCol w="5820628">
                  <a:extLst>
                    <a:ext uri="{9D8B030D-6E8A-4147-A177-3AD203B41FA5}">
                      <a16:colId xmlns:a16="http://schemas.microsoft.com/office/drawing/2014/main" val="20001"/>
                    </a:ext>
                  </a:extLst>
                </a:gridCol>
              </a:tblGrid>
              <a:tr h="398927">
                <a:tc>
                  <a:txBody>
                    <a:bodyPr/>
                    <a:lstStyle/>
                    <a:p>
                      <a:r>
                        <a:rPr lang="en-IN" sz="2000" i="0" dirty="0" err="1">
                          <a:solidFill>
                            <a:srgbClr val="C00000"/>
                          </a:solidFill>
                          <a:latin typeface="Gabriola" panose="04040605051002020D02" pitchFamily="82" charset="0"/>
                        </a:rPr>
                        <a:t>Akshara</a:t>
                      </a:r>
                      <a:r>
                        <a:rPr lang="en-IN" sz="2000" i="0" dirty="0">
                          <a:solidFill>
                            <a:srgbClr val="C00000"/>
                          </a:solidFill>
                          <a:latin typeface="Gabriola" panose="04040605051002020D02" pitchFamily="82" charset="0"/>
                        </a:rPr>
                        <a:t> P</a:t>
                      </a:r>
                    </a:p>
                  </a:txBody>
                  <a:tcPr/>
                </a:tc>
                <a:tc>
                  <a:txBody>
                    <a:bodyPr/>
                    <a:lstStyle/>
                    <a:p>
                      <a:pPr marL="228600" indent="-228600">
                        <a:buAutoNum type="arabicPeriod"/>
                      </a:pPr>
                      <a:r>
                        <a:rPr lang="en-IN" sz="1100" dirty="0">
                          <a:solidFill>
                            <a:srgbClr val="002060"/>
                          </a:solidFill>
                          <a:latin typeface="Book Antiqua" panose="02040602050305030304" pitchFamily="18" charset="0"/>
                        </a:rPr>
                        <a:t>login page (front end), donor request history(front end and back end)</a:t>
                      </a:r>
                    </a:p>
                    <a:p>
                      <a:pPr marL="0" indent="0">
                        <a:buNone/>
                      </a:pPr>
                      <a:r>
                        <a:rPr lang="en-US" sz="1100" dirty="0">
                          <a:solidFill>
                            <a:srgbClr val="FF0000"/>
                          </a:solidFill>
                          <a:latin typeface="Book Antiqua" panose="02040602050305030304" pitchFamily="18" charset="0"/>
                        </a:rPr>
                        <a:t>2.    connecting front end and back end</a:t>
                      </a:r>
                      <a:endParaRPr lang="en-IN" sz="1100" dirty="0">
                        <a:solidFill>
                          <a:srgbClr val="FF0000"/>
                        </a:solidFill>
                        <a:latin typeface="Book Antiqua" panose="02040602050305030304" pitchFamily="18" charset="0"/>
                      </a:endParaRPr>
                    </a:p>
                  </a:txBody>
                  <a:tcPr/>
                </a:tc>
                <a:extLst>
                  <a:ext uri="{0D108BD9-81ED-4DB2-BD59-A6C34878D82A}">
                    <a16:rowId xmlns:a16="http://schemas.microsoft.com/office/drawing/2014/main" val="10000"/>
                  </a:ext>
                </a:extLst>
              </a:tr>
              <a:tr h="1025811">
                <a:tc>
                  <a:txBody>
                    <a:bodyPr/>
                    <a:lstStyle/>
                    <a:p>
                      <a:r>
                        <a:rPr lang="en-IN" sz="2000" b="1" i="0" dirty="0" err="1">
                          <a:solidFill>
                            <a:srgbClr val="C00000"/>
                          </a:solidFill>
                          <a:latin typeface="Gabriola" panose="04040605051002020D02" pitchFamily="82" charset="0"/>
                        </a:rPr>
                        <a:t>Harini</a:t>
                      </a:r>
                      <a:r>
                        <a:rPr lang="en-IN" sz="2000" b="1" i="0" dirty="0">
                          <a:solidFill>
                            <a:srgbClr val="C00000"/>
                          </a:solidFill>
                          <a:latin typeface="Gabriola" panose="04040605051002020D02" pitchFamily="82" charset="0"/>
                        </a:rPr>
                        <a:t> S</a:t>
                      </a:r>
                    </a:p>
                  </a:txBody>
                  <a:tcPr/>
                </a:tc>
                <a:tc>
                  <a:txBody>
                    <a:bodyPr/>
                    <a:lstStyle/>
                    <a:p>
                      <a:pPr marL="228600" indent="-228600">
                        <a:buAutoNum type="arabicPeriod"/>
                      </a:pPr>
                      <a:r>
                        <a:rPr lang="en-US" sz="1100" b="1" dirty="0">
                          <a:solidFill>
                            <a:srgbClr val="002060"/>
                          </a:solidFill>
                          <a:latin typeface="Book Antiqua" panose="02040602050305030304" pitchFamily="18" charset="0"/>
                        </a:rPr>
                        <a:t>Worked on the receiver side features</a:t>
                      </a:r>
                    </a:p>
                    <a:p>
                      <a:pPr marL="171450" indent="-171450">
                        <a:buFont typeface="Wingdings" panose="05000000000000000000" pitchFamily="2" charset="2"/>
                        <a:buChar char="§"/>
                      </a:pPr>
                      <a:r>
                        <a:rPr lang="en-US" sz="1100" b="1" dirty="0">
                          <a:solidFill>
                            <a:srgbClr val="002060"/>
                          </a:solidFill>
                          <a:latin typeface="Book Antiqua" panose="02040602050305030304" pitchFamily="18" charset="0"/>
                        </a:rPr>
                        <a:t>displaying the request of the donors and calculate the distance between donor and receiver using </a:t>
                      </a:r>
                      <a:r>
                        <a:rPr lang="en-US" sz="1100" b="1" dirty="0" err="1">
                          <a:solidFill>
                            <a:srgbClr val="002060"/>
                          </a:solidFill>
                          <a:latin typeface="Book Antiqua" panose="02040602050305030304" pitchFamily="18" charset="0"/>
                        </a:rPr>
                        <a:t>opencage</a:t>
                      </a:r>
                      <a:r>
                        <a:rPr lang="en-US" sz="1100" b="1" dirty="0">
                          <a:solidFill>
                            <a:srgbClr val="002060"/>
                          </a:solidFill>
                          <a:latin typeface="Book Antiqua" panose="02040602050305030304" pitchFamily="18" charset="0"/>
                        </a:rPr>
                        <a:t> </a:t>
                      </a:r>
                      <a:r>
                        <a:rPr lang="en-US" sz="1100" b="1" dirty="0" err="1">
                          <a:solidFill>
                            <a:srgbClr val="002060"/>
                          </a:solidFill>
                          <a:latin typeface="Book Antiqua" panose="02040602050305030304" pitchFamily="18" charset="0"/>
                        </a:rPr>
                        <a:t>api</a:t>
                      </a:r>
                      <a:r>
                        <a:rPr lang="en-US" sz="1100" b="1" dirty="0">
                          <a:solidFill>
                            <a:srgbClr val="002060"/>
                          </a:solidFill>
                          <a:latin typeface="Book Antiqua" panose="02040602050305030304" pitchFamily="18" charset="0"/>
                        </a:rPr>
                        <a:t>.</a:t>
                      </a:r>
                    </a:p>
                    <a:p>
                      <a:pPr marL="171450" indent="-171450">
                        <a:buFont typeface="Wingdings" panose="05000000000000000000" pitchFamily="2" charset="2"/>
                        <a:buChar char="§"/>
                      </a:pPr>
                      <a:r>
                        <a:rPr lang="en-US" sz="1100" b="1" dirty="0">
                          <a:solidFill>
                            <a:srgbClr val="002060"/>
                          </a:solidFill>
                          <a:latin typeface="Book Antiqua" panose="02040602050305030304" pitchFamily="18" charset="0"/>
                        </a:rPr>
                        <a:t>displaying the accept history of the receiver</a:t>
                      </a:r>
                    </a:p>
                    <a:p>
                      <a:pPr marL="171450" indent="-171450">
                        <a:buFont typeface="Wingdings" panose="05000000000000000000" pitchFamily="2" charset="2"/>
                        <a:buChar char="§"/>
                      </a:pPr>
                      <a:r>
                        <a:rPr lang="en-US" sz="1100" b="1" dirty="0">
                          <a:solidFill>
                            <a:srgbClr val="002060"/>
                          </a:solidFill>
                          <a:latin typeface="Book Antiqua" panose="02040602050305030304" pitchFamily="18" charset="0"/>
                        </a:rPr>
                        <a:t>Worked on the backend of login and register</a:t>
                      </a:r>
                    </a:p>
                    <a:p>
                      <a:pPr marL="171450" indent="-171450">
                        <a:buFont typeface="Wingdings" panose="05000000000000000000" pitchFamily="2" charset="2"/>
                        <a:buChar char="§"/>
                      </a:pPr>
                      <a:r>
                        <a:rPr lang="en-US" sz="1100" b="1" dirty="0">
                          <a:solidFill>
                            <a:srgbClr val="002060"/>
                          </a:solidFill>
                          <a:latin typeface="Book Antiqua" panose="02040602050305030304" pitchFamily="18" charset="0"/>
                        </a:rPr>
                        <a:t>Worked on the overall integration of all the features. </a:t>
                      </a:r>
                    </a:p>
                    <a:p>
                      <a:pPr marL="0" indent="0">
                        <a:buFont typeface="Wingdings" panose="05000000000000000000" pitchFamily="2" charset="2"/>
                        <a:buNone/>
                      </a:pPr>
                      <a:r>
                        <a:rPr lang="en-US" sz="1100" b="1" dirty="0">
                          <a:solidFill>
                            <a:srgbClr val="FF0000"/>
                          </a:solidFill>
                          <a:latin typeface="Book Antiqua" panose="02040602050305030304" pitchFamily="18" charset="0"/>
                        </a:rPr>
                        <a:t>2. Found difficult to integrate the </a:t>
                      </a:r>
                      <a:r>
                        <a:rPr lang="en-US" sz="1100" b="1" dirty="0" err="1">
                          <a:solidFill>
                            <a:srgbClr val="FF0000"/>
                          </a:solidFill>
                          <a:latin typeface="Book Antiqua" panose="02040602050305030304" pitchFamily="18" charset="0"/>
                        </a:rPr>
                        <a:t>OpenCage</a:t>
                      </a:r>
                      <a:r>
                        <a:rPr lang="en-US" sz="1100" b="1" dirty="0">
                          <a:solidFill>
                            <a:srgbClr val="FF0000"/>
                          </a:solidFill>
                          <a:latin typeface="Book Antiqua" panose="02040602050305030304" pitchFamily="18" charset="0"/>
                        </a:rPr>
                        <a:t>, Geocoding API to find the distance between two places</a:t>
                      </a:r>
                      <a:endParaRPr lang="en-IN" sz="1100" b="1" dirty="0">
                        <a:solidFill>
                          <a:srgbClr val="FF0000"/>
                        </a:solidFill>
                        <a:latin typeface="Book Antiqua" panose="02040602050305030304" pitchFamily="18" charset="0"/>
                      </a:endParaRPr>
                    </a:p>
                  </a:txBody>
                  <a:tcPr/>
                </a:tc>
                <a:extLst>
                  <a:ext uri="{0D108BD9-81ED-4DB2-BD59-A6C34878D82A}">
                    <a16:rowId xmlns:a16="http://schemas.microsoft.com/office/drawing/2014/main" val="10001"/>
                  </a:ext>
                </a:extLst>
              </a:tr>
              <a:tr h="346686">
                <a:tc>
                  <a:txBody>
                    <a:bodyPr/>
                    <a:lstStyle/>
                    <a:p>
                      <a:r>
                        <a:rPr lang="en-IN" sz="2000" b="1" i="0" dirty="0" err="1">
                          <a:solidFill>
                            <a:srgbClr val="C00000"/>
                          </a:solidFill>
                          <a:latin typeface="Gabriola" panose="04040605051002020D02" pitchFamily="82" charset="0"/>
                        </a:rPr>
                        <a:t>Gokul</a:t>
                      </a:r>
                      <a:r>
                        <a:rPr lang="en-IN" sz="2000" b="1" i="0" dirty="0">
                          <a:solidFill>
                            <a:srgbClr val="C00000"/>
                          </a:solidFill>
                          <a:latin typeface="Gabriola" panose="04040605051002020D02" pitchFamily="82" charset="0"/>
                        </a:rPr>
                        <a:t> R</a:t>
                      </a:r>
                    </a:p>
                  </a:txBody>
                  <a:tcPr/>
                </a:tc>
                <a:tc>
                  <a:txBody>
                    <a:bodyPr/>
                    <a:lstStyle/>
                    <a:p>
                      <a:r>
                        <a:rPr lang="en-IN" sz="1100" b="1" dirty="0">
                          <a:solidFill>
                            <a:srgbClr val="002060"/>
                          </a:solidFill>
                          <a:latin typeface="Book Antiqua" panose="02040602050305030304" pitchFamily="18" charset="0"/>
                        </a:rPr>
                        <a:t>1.Created </a:t>
                      </a:r>
                      <a:r>
                        <a:rPr lang="en-IN" sz="1100" b="1">
                          <a:solidFill>
                            <a:srgbClr val="002060"/>
                          </a:solidFill>
                          <a:latin typeface="Book Antiqua" panose="02040602050305030304" pitchFamily="18" charset="0"/>
                        </a:rPr>
                        <a:t>the database </a:t>
                      </a:r>
                      <a:r>
                        <a:rPr lang="en-IN" sz="1100" b="1" dirty="0">
                          <a:solidFill>
                            <a:srgbClr val="002060"/>
                          </a:solidFill>
                          <a:latin typeface="Book Antiqua" panose="02040602050305030304" pitchFamily="18" charset="0"/>
                        </a:rPr>
                        <a:t>tables</a:t>
                      </a:r>
                    </a:p>
                  </a:txBody>
                  <a:tcPr/>
                </a:tc>
                <a:extLst>
                  <a:ext uri="{0D108BD9-81ED-4DB2-BD59-A6C34878D82A}">
                    <a16:rowId xmlns:a16="http://schemas.microsoft.com/office/drawing/2014/main" val="10002"/>
                  </a:ext>
                </a:extLst>
              </a:tr>
              <a:tr h="34668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000" b="1" i="0" dirty="0" err="1">
                          <a:solidFill>
                            <a:srgbClr val="C00000"/>
                          </a:solidFill>
                          <a:latin typeface="Gabriola" panose="04040605051002020D02" pitchFamily="82" charset="0"/>
                        </a:rPr>
                        <a:t>Pavithra</a:t>
                      </a:r>
                      <a:r>
                        <a:rPr lang="en-IN" sz="2000" b="1" i="0" dirty="0">
                          <a:solidFill>
                            <a:srgbClr val="C00000"/>
                          </a:solidFill>
                          <a:latin typeface="Gabriola" panose="04040605051002020D02" pitchFamily="82" charset="0"/>
                        </a:rPr>
                        <a:t> </a:t>
                      </a:r>
                      <a:r>
                        <a:rPr lang="en-IN" sz="2000" b="1" i="0" dirty="0" err="1">
                          <a:solidFill>
                            <a:srgbClr val="C00000"/>
                          </a:solidFill>
                          <a:latin typeface="Gabriola" panose="04040605051002020D02" pitchFamily="82" charset="0"/>
                        </a:rPr>
                        <a:t>Yazhini</a:t>
                      </a:r>
                      <a:r>
                        <a:rPr lang="en-IN" sz="2000" b="1" i="0" dirty="0">
                          <a:solidFill>
                            <a:srgbClr val="C00000"/>
                          </a:solidFill>
                          <a:latin typeface="Gabriola" panose="04040605051002020D02" pitchFamily="82" charset="0"/>
                        </a:rPr>
                        <a:t> G K</a:t>
                      </a:r>
                    </a:p>
                  </a:txBody>
                  <a:tcPr/>
                </a:tc>
                <a:tc>
                  <a:txBody>
                    <a:bodyPr/>
                    <a:lstStyle/>
                    <a:p>
                      <a:pPr marL="0" indent="0">
                        <a:buNone/>
                      </a:pPr>
                      <a:r>
                        <a:rPr lang="en-US" sz="1100" b="1" dirty="0">
                          <a:solidFill>
                            <a:srgbClr val="002060"/>
                          </a:solidFill>
                          <a:latin typeface="Book Antiqua" panose="02040602050305030304" pitchFamily="18" charset="0"/>
                        </a:rPr>
                        <a:t>1.donor and receiver side - frontend and backend ( to give verification request for verified account )</a:t>
                      </a:r>
                      <a:endParaRPr lang="en-IN" sz="1100" b="1" dirty="0">
                        <a:solidFill>
                          <a:srgbClr val="002060"/>
                        </a:solidFill>
                        <a:latin typeface="Book Antiqua" panose="02040602050305030304" pitchFamily="18" charset="0"/>
                      </a:endParaRPr>
                    </a:p>
                  </a:txBody>
                  <a:tcPr/>
                </a:tc>
                <a:extLst>
                  <a:ext uri="{0D108BD9-81ED-4DB2-BD59-A6C34878D82A}">
                    <a16:rowId xmlns:a16="http://schemas.microsoft.com/office/drawing/2014/main" val="10003"/>
                  </a:ext>
                </a:extLst>
              </a:tr>
              <a:tr h="869090">
                <a:tc>
                  <a:txBody>
                    <a:bodyPr/>
                    <a:lstStyle/>
                    <a:p>
                      <a:r>
                        <a:rPr lang="en-IN" sz="2000" b="1" i="0" dirty="0" err="1">
                          <a:solidFill>
                            <a:srgbClr val="C00000"/>
                          </a:solidFill>
                          <a:latin typeface="Gabriola" panose="04040605051002020D02" pitchFamily="82" charset="0"/>
                        </a:rPr>
                        <a:t>Samyuktha</a:t>
                      </a:r>
                      <a:r>
                        <a:rPr lang="en-IN" sz="2000" b="1" i="0" baseline="0" dirty="0">
                          <a:solidFill>
                            <a:srgbClr val="C00000"/>
                          </a:solidFill>
                          <a:latin typeface="Gabriola" panose="04040605051002020D02" pitchFamily="82" charset="0"/>
                        </a:rPr>
                        <a:t> A S K</a:t>
                      </a:r>
                      <a:endParaRPr lang="en-IN" sz="2000" b="1" i="0" dirty="0">
                        <a:solidFill>
                          <a:srgbClr val="C00000"/>
                        </a:solidFill>
                        <a:latin typeface="Gabriola" panose="04040605051002020D02" pitchFamily="82" charset="0"/>
                      </a:endParaRPr>
                    </a:p>
                  </a:txBody>
                  <a:tcPr/>
                </a:tc>
                <a:tc>
                  <a:txBody>
                    <a:bodyPr/>
                    <a:lstStyle/>
                    <a:p>
                      <a:r>
                        <a:rPr lang="en-US" sz="1100" b="1" dirty="0">
                          <a:solidFill>
                            <a:srgbClr val="002060"/>
                          </a:solidFill>
                          <a:latin typeface="Book Antiqua" panose="02040602050305030304" pitchFamily="18" charset="0"/>
                        </a:rPr>
                        <a:t>1.Admin features </a:t>
                      </a:r>
                    </a:p>
                    <a:p>
                      <a:r>
                        <a:rPr lang="en-US" sz="1100" b="1" dirty="0">
                          <a:solidFill>
                            <a:srgbClr val="002060"/>
                          </a:solidFill>
                          <a:latin typeface="Book Antiqua" panose="02040602050305030304" pitchFamily="18" charset="0"/>
                        </a:rPr>
                        <a:t>(Admin dashboard, Viewing donor/receiver</a:t>
                      </a:r>
                      <a:r>
                        <a:rPr lang="en-US" sz="1100" b="1" baseline="0" dirty="0">
                          <a:solidFill>
                            <a:srgbClr val="002060"/>
                          </a:solidFill>
                          <a:latin typeface="Book Antiqua" panose="02040602050305030304" pitchFamily="18" charset="0"/>
                        </a:rPr>
                        <a:t> </a:t>
                      </a:r>
                      <a:r>
                        <a:rPr lang="en-US" sz="1100" b="1" dirty="0">
                          <a:solidFill>
                            <a:srgbClr val="002060"/>
                          </a:solidFill>
                          <a:latin typeface="Book Antiqua" panose="02040602050305030304" pitchFamily="18" charset="0"/>
                        </a:rPr>
                        <a:t>verification requests, Accepting/declining donor/receiver verification requests) - </a:t>
                      </a:r>
                      <a:r>
                        <a:rPr lang="en-IN" sz="1100" b="1" baseline="0" dirty="0">
                          <a:solidFill>
                            <a:srgbClr val="002060"/>
                          </a:solidFill>
                          <a:latin typeface="Book Antiqua" panose="02040602050305030304" pitchFamily="18" charset="0"/>
                        </a:rPr>
                        <a:t>front end and back end.</a:t>
                      </a:r>
                      <a:endParaRPr lang="en-US" sz="1100" b="1" dirty="0">
                        <a:solidFill>
                          <a:srgbClr val="002060"/>
                        </a:solidFill>
                        <a:latin typeface="Book Antiqua" panose="02040602050305030304" pitchFamily="18" charset="0"/>
                      </a:endParaRPr>
                    </a:p>
                    <a:p>
                      <a:pPr marL="171450" indent="-171450">
                        <a:buFont typeface="Wingdings" panose="05000000000000000000" pitchFamily="2" charset="2"/>
                        <a:buChar char="§"/>
                      </a:pPr>
                      <a:r>
                        <a:rPr lang="en-US" sz="1100" b="1" dirty="0">
                          <a:solidFill>
                            <a:srgbClr val="002060"/>
                          </a:solidFill>
                          <a:latin typeface="Book Antiqua" panose="02040602050305030304" pitchFamily="18" charset="0"/>
                        </a:rPr>
                        <a:t>Integrated all other's code.</a:t>
                      </a:r>
                    </a:p>
                    <a:p>
                      <a:pPr marL="171450" indent="-171450">
                        <a:buFont typeface="Wingdings" panose="05000000000000000000" pitchFamily="2" charset="2"/>
                        <a:buChar char="§"/>
                      </a:pPr>
                      <a:r>
                        <a:rPr lang="en-US" sz="1100" b="1" dirty="0">
                          <a:solidFill>
                            <a:srgbClr val="002060"/>
                          </a:solidFill>
                          <a:latin typeface="Book Antiqua" panose="02040602050305030304" pitchFamily="18" charset="0"/>
                        </a:rPr>
                        <a:t>Home page.</a:t>
                      </a:r>
                    </a:p>
                    <a:p>
                      <a:pPr marL="0" indent="0">
                        <a:buFont typeface="Wingdings" panose="05000000000000000000" pitchFamily="2" charset="2"/>
                        <a:buNone/>
                      </a:pPr>
                      <a:r>
                        <a:rPr lang="en-US" sz="1100" b="1">
                          <a:solidFill>
                            <a:srgbClr val="FF0000"/>
                          </a:solidFill>
                          <a:latin typeface="Book Antiqua" panose="02040602050305030304" pitchFamily="18" charset="0"/>
                        </a:rPr>
                        <a:t>2</a:t>
                      </a:r>
                      <a:r>
                        <a:rPr lang="en-US" sz="1100" b="1" dirty="0">
                          <a:solidFill>
                            <a:srgbClr val="FF0000"/>
                          </a:solidFill>
                          <a:latin typeface="Book Antiqua" panose="02040602050305030304" pitchFamily="18" charset="0"/>
                        </a:rPr>
                        <a:t>.Found difficult while</a:t>
                      </a:r>
                      <a:r>
                        <a:rPr lang="en-US" sz="1100" b="1" baseline="0" dirty="0">
                          <a:solidFill>
                            <a:srgbClr val="FF0000"/>
                          </a:solidFill>
                          <a:latin typeface="Book Antiqua" panose="02040602050305030304" pitchFamily="18" charset="0"/>
                        </a:rPr>
                        <a:t> integrating all other’s code</a:t>
                      </a:r>
                      <a:r>
                        <a:rPr lang="en-US" sz="1100" b="1" dirty="0">
                          <a:solidFill>
                            <a:srgbClr val="FF0000"/>
                          </a:solidFill>
                          <a:latin typeface="Book Antiqua" panose="02040602050305030304" pitchFamily="18" charset="0"/>
                        </a:rPr>
                        <a:t> </a:t>
                      </a:r>
                    </a:p>
                  </a:txBody>
                  <a:tcPr/>
                </a:tc>
                <a:extLst>
                  <a:ext uri="{0D108BD9-81ED-4DB2-BD59-A6C34878D82A}">
                    <a16:rowId xmlns:a16="http://schemas.microsoft.com/office/drawing/2014/main" val="10004"/>
                  </a:ext>
                </a:extLst>
              </a:tr>
              <a:tr h="398927">
                <a:tc>
                  <a:txBody>
                    <a:bodyPr/>
                    <a:lstStyle/>
                    <a:p>
                      <a:r>
                        <a:rPr lang="en-IN" sz="2000" b="1" i="0" dirty="0" err="1">
                          <a:solidFill>
                            <a:srgbClr val="C00000"/>
                          </a:solidFill>
                          <a:latin typeface="Gabriola" panose="04040605051002020D02" pitchFamily="82" charset="0"/>
                        </a:rPr>
                        <a:t>Saranya</a:t>
                      </a:r>
                      <a:r>
                        <a:rPr lang="en-IN" sz="2000" b="1" i="0" dirty="0">
                          <a:solidFill>
                            <a:srgbClr val="C00000"/>
                          </a:solidFill>
                          <a:latin typeface="Gabriola" panose="04040605051002020D02" pitchFamily="82" charset="0"/>
                        </a:rPr>
                        <a:t> K</a:t>
                      </a:r>
                    </a:p>
                  </a:txBody>
                  <a:tcPr/>
                </a:tc>
                <a:tc>
                  <a:txBody>
                    <a:bodyPr/>
                    <a:lstStyle/>
                    <a:p>
                      <a:r>
                        <a:rPr lang="en-IN" sz="1100" b="1" dirty="0">
                          <a:solidFill>
                            <a:srgbClr val="002060"/>
                          </a:solidFill>
                          <a:latin typeface="Book Antiqua" panose="02040602050305030304" pitchFamily="18" charset="0"/>
                        </a:rPr>
                        <a:t>1.Edit Profile</a:t>
                      </a:r>
                      <a:r>
                        <a:rPr lang="en-IN" sz="1100" b="1" baseline="0" dirty="0">
                          <a:solidFill>
                            <a:srgbClr val="002060"/>
                          </a:solidFill>
                          <a:latin typeface="Book Antiqua" panose="02040602050305030304" pitchFamily="18" charset="0"/>
                        </a:rPr>
                        <a:t> feature(front end and back end) for donor and receiver</a:t>
                      </a:r>
                    </a:p>
                    <a:p>
                      <a:pPr marL="171450" indent="-171450">
                        <a:buFont typeface="Wingdings" panose="05000000000000000000" pitchFamily="2" charset="2"/>
                        <a:buChar char="§"/>
                      </a:pPr>
                      <a:r>
                        <a:rPr lang="en-IN" sz="1100" b="1" baseline="0" dirty="0">
                          <a:solidFill>
                            <a:srgbClr val="002060"/>
                          </a:solidFill>
                          <a:latin typeface="Book Antiqua" panose="02040602050305030304" pitchFamily="18" charset="0"/>
                        </a:rPr>
                        <a:t>Sign-up &amp; donor food take-up request page(front end)</a:t>
                      </a:r>
                    </a:p>
                    <a:p>
                      <a:pPr marL="0" indent="0">
                        <a:buFont typeface="Wingdings" panose="05000000000000000000" pitchFamily="2" charset="2"/>
                        <a:buNone/>
                      </a:pPr>
                      <a:r>
                        <a:rPr lang="en-IN" sz="1100" b="1" baseline="0" dirty="0">
                          <a:solidFill>
                            <a:srgbClr val="FF0000"/>
                          </a:solidFill>
                          <a:latin typeface="Book Antiqua" panose="02040602050305030304" pitchFamily="18" charset="0"/>
                        </a:rPr>
                        <a:t>2.Faced some issues while doing back end</a:t>
                      </a:r>
                      <a:endParaRPr lang="en-IN" sz="1100" b="1" dirty="0">
                        <a:solidFill>
                          <a:srgbClr val="FF0000"/>
                        </a:solidFill>
                        <a:latin typeface="Book Antiqua" panose="020406020503050303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519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8CD2-E1A6-4A21-A507-838D333B9DDF}"/>
              </a:ext>
            </a:extLst>
          </p:cNvPr>
          <p:cNvSpPr>
            <a:spLocks noGrp="1"/>
          </p:cNvSpPr>
          <p:nvPr>
            <p:ph type="ctrTitle"/>
          </p:nvPr>
        </p:nvSpPr>
        <p:spPr>
          <a:xfrm>
            <a:off x="566056" y="235600"/>
            <a:ext cx="2432325" cy="606600"/>
          </a:xfrm>
        </p:spPr>
        <p:txBody>
          <a:bodyPr/>
          <a:lstStyle/>
          <a:p>
            <a:r>
              <a:rPr lang="en-IN" dirty="0"/>
              <a:t>References:</a:t>
            </a:r>
          </a:p>
        </p:txBody>
      </p:sp>
      <p:sp>
        <p:nvSpPr>
          <p:cNvPr id="4" name="TextBox 3">
            <a:extLst>
              <a:ext uri="{FF2B5EF4-FFF2-40B4-BE49-F238E27FC236}">
                <a16:creationId xmlns:a16="http://schemas.microsoft.com/office/drawing/2014/main" id="{EB0EB3F9-F00C-4736-82BB-77AC8A7F0DF6}"/>
              </a:ext>
            </a:extLst>
          </p:cNvPr>
          <p:cNvSpPr txBox="1"/>
          <p:nvPr/>
        </p:nvSpPr>
        <p:spPr>
          <a:xfrm>
            <a:off x="847060" y="929236"/>
            <a:ext cx="7729870" cy="3754874"/>
          </a:xfrm>
          <a:prstGeom prst="rect">
            <a:avLst/>
          </a:prstGeom>
          <a:noFill/>
        </p:spPr>
        <p:txBody>
          <a:bodyPr wrap="square">
            <a:spAutoFit/>
          </a:bodyPr>
          <a:lstStyle/>
          <a:p>
            <a:pPr marL="285750" indent="-285750">
              <a:buClr>
                <a:schemeClr val="accent3">
                  <a:lumMod val="60000"/>
                  <a:lumOff val="40000"/>
                </a:schemeClr>
              </a:buClr>
              <a:buFont typeface="Arial" panose="020B0604020202020204" pitchFamily="34" charset="0"/>
              <a:buChar char="•"/>
            </a:pPr>
            <a:r>
              <a:rPr lang="en-IN" dirty="0">
                <a:solidFill>
                  <a:schemeClr val="accent1"/>
                </a:solidFill>
                <a:hlinkClick r:id="rId2"/>
              </a:rPr>
              <a:t>https://www.tutsmake.com/create-registration-and-login-form-in-node-js-mysql/</a:t>
            </a:r>
            <a:endParaRPr lang="en-IN" dirty="0">
              <a:solidFill>
                <a:schemeClr val="accent1"/>
              </a:solidFill>
            </a:endParaRPr>
          </a:p>
          <a:p>
            <a:pPr marL="285750" indent="-285750">
              <a:buClr>
                <a:schemeClr val="accent3">
                  <a:lumMod val="60000"/>
                  <a:lumOff val="40000"/>
                </a:schemeClr>
              </a:buClr>
              <a:buFont typeface="Arial" panose="020B0604020202020204" pitchFamily="34" charset="0"/>
              <a:buChar char="•"/>
            </a:pPr>
            <a:endParaRPr lang="en-IN" dirty="0">
              <a:solidFill>
                <a:schemeClr val="accent1"/>
              </a:solidFill>
            </a:endParaRPr>
          </a:p>
          <a:p>
            <a:pPr marL="285750" indent="-285750">
              <a:buClr>
                <a:schemeClr val="accent3">
                  <a:lumMod val="60000"/>
                  <a:lumOff val="40000"/>
                </a:schemeClr>
              </a:buClr>
              <a:buFont typeface="Arial" panose="020B0604020202020204" pitchFamily="34" charset="0"/>
              <a:buChar char="•"/>
            </a:pPr>
            <a:r>
              <a:rPr lang="en-IN" dirty="0">
                <a:solidFill>
                  <a:schemeClr val="accent1"/>
                </a:solidFill>
                <a:hlinkClick r:id="rId3"/>
              </a:rPr>
              <a:t>https://codeshack.io/basic-login-system-nodejs-express-mysql/</a:t>
            </a:r>
            <a:endParaRPr lang="en-IN" dirty="0">
              <a:solidFill>
                <a:schemeClr val="accent1"/>
              </a:solidFill>
            </a:endParaRPr>
          </a:p>
          <a:p>
            <a:pPr marL="285750" indent="-285750">
              <a:buClr>
                <a:schemeClr val="accent3">
                  <a:lumMod val="60000"/>
                  <a:lumOff val="40000"/>
                </a:schemeClr>
              </a:buClr>
              <a:buFont typeface="Arial" panose="020B0604020202020204" pitchFamily="34" charset="0"/>
              <a:buChar char="•"/>
            </a:pPr>
            <a:endParaRPr lang="en-IN" dirty="0">
              <a:solidFill>
                <a:schemeClr val="accent1"/>
              </a:solidFill>
            </a:endParaRPr>
          </a:p>
          <a:p>
            <a:pPr marL="285750" indent="-285750">
              <a:buClr>
                <a:schemeClr val="accent3">
                  <a:lumMod val="60000"/>
                  <a:lumOff val="40000"/>
                </a:schemeClr>
              </a:buClr>
              <a:buFont typeface="Arial" panose="020B0604020202020204" pitchFamily="34" charset="0"/>
              <a:buChar char="•"/>
            </a:pPr>
            <a:r>
              <a:rPr lang="en-IN" dirty="0">
                <a:solidFill>
                  <a:schemeClr val="accent1"/>
                </a:solidFill>
                <a:hlinkClick r:id="rId4"/>
              </a:rPr>
              <a:t>http://www.w3big.com/nodejs/node-js-get-post.html</a:t>
            </a:r>
            <a:endParaRPr lang="en-IN" dirty="0">
              <a:solidFill>
                <a:schemeClr val="accent1"/>
              </a:solidFill>
            </a:endParaRPr>
          </a:p>
          <a:p>
            <a:pPr marL="285750" indent="-285750">
              <a:buClr>
                <a:schemeClr val="accent3">
                  <a:lumMod val="60000"/>
                  <a:lumOff val="40000"/>
                </a:schemeClr>
              </a:buClr>
              <a:buFont typeface="Arial" panose="020B0604020202020204" pitchFamily="34" charset="0"/>
              <a:buChar char="•"/>
            </a:pPr>
            <a:endParaRPr lang="en-IN" dirty="0">
              <a:solidFill>
                <a:schemeClr val="accent1"/>
              </a:solidFill>
            </a:endParaRPr>
          </a:p>
          <a:p>
            <a:pPr marL="285750" indent="-285750">
              <a:buClr>
                <a:schemeClr val="accent3">
                  <a:lumMod val="60000"/>
                  <a:lumOff val="40000"/>
                </a:schemeClr>
              </a:buClr>
              <a:buFont typeface="Arial" panose="020B0604020202020204" pitchFamily="34" charset="0"/>
              <a:buChar char="•"/>
            </a:pPr>
            <a:r>
              <a:rPr lang="en-IN" dirty="0">
                <a:solidFill>
                  <a:schemeClr val="accent1"/>
                </a:solidFill>
                <a:hlinkClick r:id="rId5"/>
              </a:rPr>
              <a:t>https://developer.mozilla.org/en-US/docs/Learn/HTML/Tables/Basics</a:t>
            </a:r>
            <a:endParaRPr lang="en-IN" dirty="0">
              <a:solidFill>
                <a:schemeClr val="accent1"/>
              </a:solidFill>
            </a:endParaRPr>
          </a:p>
          <a:p>
            <a:pPr marL="285750" indent="-285750">
              <a:buClr>
                <a:schemeClr val="accent3">
                  <a:lumMod val="60000"/>
                  <a:lumOff val="40000"/>
                </a:schemeClr>
              </a:buClr>
              <a:buFont typeface="Arial" panose="020B0604020202020204" pitchFamily="34" charset="0"/>
              <a:buChar char="•"/>
            </a:pPr>
            <a:endParaRPr lang="en-IN" dirty="0">
              <a:solidFill>
                <a:schemeClr val="accent1"/>
              </a:solidFill>
            </a:endParaRPr>
          </a:p>
          <a:p>
            <a:pPr marL="285750" indent="-285750">
              <a:buClr>
                <a:schemeClr val="accent3">
                  <a:lumMod val="60000"/>
                  <a:lumOff val="40000"/>
                </a:schemeClr>
              </a:buClr>
              <a:buFont typeface="Arial" panose="020B0604020202020204" pitchFamily="34" charset="0"/>
              <a:buChar char="•"/>
            </a:pPr>
            <a:r>
              <a:rPr lang="en-IN" dirty="0">
                <a:solidFill>
                  <a:schemeClr val="accent1"/>
                </a:solidFill>
                <a:hlinkClick r:id="rId6"/>
              </a:rPr>
              <a:t>https://www.w3schools.com/html/html_css.asp</a:t>
            </a:r>
            <a:endParaRPr lang="en-IN" dirty="0">
              <a:solidFill>
                <a:schemeClr val="accent1"/>
              </a:solidFill>
            </a:endParaRPr>
          </a:p>
          <a:p>
            <a:pPr marL="285750" indent="-285750">
              <a:buClr>
                <a:schemeClr val="accent3">
                  <a:lumMod val="60000"/>
                  <a:lumOff val="40000"/>
                </a:schemeClr>
              </a:buClr>
              <a:buFont typeface="Arial" panose="020B0604020202020204" pitchFamily="34" charset="0"/>
              <a:buChar char="•"/>
            </a:pPr>
            <a:endParaRPr lang="en-IN" dirty="0">
              <a:solidFill>
                <a:schemeClr val="accent1"/>
              </a:solidFill>
            </a:endParaRPr>
          </a:p>
          <a:p>
            <a:pPr marL="285750" indent="-285750">
              <a:buClr>
                <a:schemeClr val="accent3">
                  <a:lumMod val="60000"/>
                  <a:lumOff val="40000"/>
                </a:schemeClr>
              </a:buClr>
              <a:buFont typeface="Arial" panose="020B0604020202020204" pitchFamily="34" charset="0"/>
              <a:buChar char="•"/>
            </a:pPr>
            <a:r>
              <a:rPr lang="en-IN" dirty="0">
                <a:solidFill>
                  <a:schemeClr val="accent1"/>
                </a:solidFill>
                <a:hlinkClick r:id="rId7"/>
              </a:rPr>
              <a:t>https://codingstatus.com/how-to-display-data-from-mysql-database-table-in-node-js</a:t>
            </a:r>
            <a:r>
              <a:rPr lang="en-IN" dirty="0">
                <a:solidFill>
                  <a:schemeClr val="accent1"/>
                </a:solidFill>
              </a:rPr>
              <a:t>/</a:t>
            </a:r>
          </a:p>
          <a:p>
            <a:pPr marL="285750" indent="-285750">
              <a:buClr>
                <a:schemeClr val="accent3">
                  <a:lumMod val="60000"/>
                  <a:lumOff val="40000"/>
                </a:schemeClr>
              </a:buClr>
              <a:buFont typeface="Arial" panose="020B0604020202020204" pitchFamily="34" charset="0"/>
              <a:buChar char="•"/>
            </a:pPr>
            <a:endParaRPr lang="en-IN" dirty="0">
              <a:solidFill>
                <a:schemeClr val="accent1"/>
              </a:solidFill>
            </a:endParaRPr>
          </a:p>
          <a:p>
            <a:pPr marL="285750" indent="-285750">
              <a:buClr>
                <a:schemeClr val="accent3">
                  <a:lumMod val="60000"/>
                  <a:lumOff val="40000"/>
                </a:schemeClr>
              </a:buClr>
              <a:buFont typeface="Arial" panose="020B0604020202020204" pitchFamily="34" charset="0"/>
              <a:buChar char="•"/>
            </a:pPr>
            <a:r>
              <a:rPr lang="en-IN" dirty="0">
                <a:solidFill>
                  <a:schemeClr val="accent1"/>
                </a:solidFill>
              </a:rPr>
              <a:t>https://opencagedata.com/tutorials/geocode-in-nodejs</a:t>
            </a:r>
          </a:p>
          <a:p>
            <a:pPr marL="285750" indent="-285750">
              <a:buClr>
                <a:schemeClr val="accent3">
                  <a:lumMod val="60000"/>
                  <a:lumOff val="40000"/>
                </a:schemeClr>
              </a:buClr>
              <a:buFont typeface="Arial" panose="020B0604020202020204" pitchFamily="34" charset="0"/>
              <a:buChar char="•"/>
            </a:pPr>
            <a:endParaRPr lang="en-IN" dirty="0">
              <a:solidFill>
                <a:schemeClr val="accent1"/>
              </a:solidFill>
            </a:endParaRPr>
          </a:p>
          <a:p>
            <a:pPr marL="285750" indent="-285750">
              <a:buClr>
                <a:schemeClr val="accent3">
                  <a:lumMod val="60000"/>
                  <a:lumOff val="40000"/>
                </a:schemeClr>
              </a:buClr>
              <a:buFont typeface="Arial" panose="020B0604020202020204" pitchFamily="34" charset="0"/>
              <a:buChar char="•"/>
            </a:pPr>
            <a:r>
              <a:rPr lang="en-IN" dirty="0">
                <a:solidFill>
                  <a:schemeClr val="accent1"/>
                </a:solidFill>
                <a:hlinkClick r:id="rId8"/>
              </a:rPr>
              <a:t>https://www.javatpoint.com/expressjs-tutorial</a:t>
            </a:r>
            <a:endParaRPr lang="en-IN" dirty="0">
              <a:solidFill>
                <a:schemeClr val="accent1"/>
              </a:solidFill>
            </a:endParaRPr>
          </a:p>
          <a:p>
            <a:pPr>
              <a:buClr>
                <a:schemeClr val="accent3">
                  <a:lumMod val="60000"/>
                  <a:lumOff val="40000"/>
                </a:schemeClr>
              </a:buClr>
            </a:pPr>
            <a:endParaRPr lang="en-IN" dirty="0">
              <a:solidFill>
                <a:schemeClr val="accent1"/>
              </a:solidFill>
            </a:endParaRPr>
          </a:p>
          <a:p>
            <a:pPr marL="285750" indent="-285750">
              <a:buClr>
                <a:schemeClr val="accent3">
                  <a:lumMod val="60000"/>
                  <a:lumOff val="40000"/>
                </a:schemeClr>
              </a:buClr>
              <a:buFont typeface="Arial" panose="020B0604020202020204" pitchFamily="34" charset="0"/>
              <a:buChar char="•"/>
            </a:pPr>
            <a:r>
              <a:rPr lang="en-IN" dirty="0">
                <a:solidFill>
                  <a:schemeClr val="accent1"/>
                </a:solidFill>
              </a:rPr>
              <a:t>https://www.geeksforgeeks.org/html-tutorials/</a:t>
            </a:r>
          </a:p>
        </p:txBody>
      </p:sp>
    </p:spTree>
    <p:extLst>
      <p:ext uri="{BB962C8B-B14F-4D97-AF65-F5344CB8AC3E}">
        <p14:creationId xmlns:p14="http://schemas.microsoft.com/office/powerpoint/2010/main" val="946582980"/>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TotalTime>
  <Words>580</Words>
  <Application>Microsoft Office PowerPoint</Application>
  <PresentationFormat>On-screen Show (16:9)</PresentationFormat>
  <Paragraphs>94</Paragraphs>
  <Slides>7</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Arial</vt:lpstr>
      <vt:lpstr>Roboto Black</vt:lpstr>
      <vt:lpstr>Wingdings</vt:lpstr>
      <vt:lpstr>Book Antiqua</vt:lpstr>
      <vt:lpstr>Bree Serif</vt:lpstr>
      <vt:lpstr>Algerian</vt:lpstr>
      <vt:lpstr>Roboto</vt:lpstr>
      <vt:lpstr>Centaur</vt:lpstr>
      <vt:lpstr>Bookman Old Style</vt:lpstr>
      <vt:lpstr>Gabriola</vt:lpstr>
      <vt:lpstr>Roboto Light</vt:lpstr>
      <vt:lpstr>WEB PROPOSAL</vt:lpstr>
      <vt:lpstr>FOOD WASTE MANAGEMENT SYSTEM </vt:lpstr>
      <vt:lpstr>Introduction</vt:lpstr>
      <vt:lpstr>PowerPoint Presentation</vt:lpstr>
      <vt:lpstr>PowerPoint Presentation</vt:lpstr>
      <vt:lpstr>TOOLS USED IN FRONT-END &amp; BACK-END</vt:lpstr>
      <vt:lpstr>1.Contribution  2.Challenges faced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dc:creator>Yazhini</dc:creator>
  <cp:lastModifiedBy>samyuktha A S K</cp:lastModifiedBy>
  <cp:revision>38</cp:revision>
  <dcterms:modified xsi:type="dcterms:W3CDTF">2021-11-11T13:20:36Z</dcterms:modified>
</cp:coreProperties>
</file>