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306" r:id="rId17"/>
    <p:sldId id="1307" r:id="rId18"/>
    <p:sldId id="1297" r:id="rId19"/>
    <p:sldId id="1288" r:id="rId20"/>
    <p:sldId id="1249" r:id="rId21"/>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2" d="100"/>
          <a:sy n="102" d="100"/>
        </p:scale>
        <p:origin x="-456" y="24"/>
      </p:cViewPr>
      <p:guideLst>
        <p:guide orient="horz" pos="612"/>
        <p:guide orient="horz" pos="876"/>
        <p:guide pos="14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4/14/2024</a:t>
            </a:fld>
            <a:endParaRPr lang="en-US"/>
          </a:p>
        </p:txBody>
      </p:sp>
      <p:sp>
        <p:nvSpPr>
          <p:cNvPr id="5" name="Footer Placeholder 4">
            <a:extLst>
              <a:ext uri="{FF2B5EF4-FFF2-40B4-BE49-F238E27FC236}">
                <a16:creationId xmlns=""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pPr/>
              <a:t>4/14/2024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 xmlns:a16="http://schemas.microsoft.com/office/drawing/2014/main" id="{43DEA4E5-E1F9-7C2B-5D82-B9EBDB357F79}"/>
              </a:ext>
            </a:extLst>
          </p:cNvPr>
          <p:cNvSpPr txBox="1"/>
          <p:nvPr/>
        </p:nvSpPr>
        <p:spPr>
          <a:xfrm>
            <a:off x="1095095" y="3956068"/>
            <a:ext cx="2832572"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a:t>
            </a:r>
            <a:r>
              <a:rPr lang="en-US" sz="1100" dirty="0" err="1" smtClean="0">
                <a:solidFill>
                  <a:schemeClr val="tx1"/>
                </a:solidFill>
              </a:rPr>
              <a:t>Saranya</a:t>
            </a:r>
            <a:r>
              <a:rPr lang="en-US" sz="1100" dirty="0" smtClean="0">
                <a:solidFill>
                  <a:schemeClr val="tx1"/>
                </a:solidFill>
              </a:rPr>
              <a:t> A</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dirty="0" smtClean="0">
                <a:solidFill>
                  <a:schemeClr val="tx1"/>
                </a:solidFill>
                <a:latin typeface="Arial"/>
                <a:ea typeface="Arial"/>
                <a:cs typeface="Arial"/>
                <a:sym typeface="Arial"/>
              </a:rPr>
              <a:t>:</a:t>
            </a:r>
            <a:r>
              <a:rPr lang="en-US" sz="1100" b="0" i="0" u="none" strike="noStrike" cap="none" dirty="0" smtClean="0">
                <a:solidFill>
                  <a:schemeClr val="tx1"/>
                </a:solidFill>
                <a:latin typeface="Arial"/>
                <a:ea typeface="Arial"/>
                <a:cs typeface="Arial"/>
                <a:sym typeface="Arial"/>
              </a:rPr>
              <a:t>422721104044</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smtClean="0">
                <a:solidFill>
                  <a:schemeClr val="tx1"/>
                </a:solidFill>
              </a:rPr>
              <a:t>V.R.S College of Engineering And </a:t>
            </a:r>
            <a:r>
              <a:rPr lang="en-US" sz="1100" dirty="0" err="1" smtClean="0">
                <a:solidFill>
                  <a:schemeClr val="tx1"/>
                </a:solidFill>
              </a:rPr>
              <a:t>Techonology</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Rectangle 5"/>
          <p:cNvSpPr/>
          <p:nvPr/>
        </p:nvSpPr>
        <p:spPr>
          <a:xfrm>
            <a:off x="1360841" y="1242953"/>
            <a:ext cx="6890273" cy="3108543"/>
          </a:xfrm>
          <a:prstGeom prst="rect">
            <a:avLst/>
          </a:prstGeom>
        </p:spPr>
        <p:txBody>
          <a:bodyPr wrap="square">
            <a:spAutoFit/>
          </a:bodyPr>
          <a:lstStyle/>
          <a:p>
            <a:r>
              <a:rPr lang="en-US" dirty="0" smtClean="0"/>
              <a:t>Using </a:t>
            </a:r>
            <a:r>
              <a:rPr lang="en-US" dirty="0" err="1" smtClean="0"/>
              <a:t>Django</a:t>
            </a:r>
            <a:r>
              <a:rPr lang="en-US" dirty="0" smtClean="0"/>
              <a:t> Framework, we designed a comprehensive model for our car rentals application. This included defining entities such as cars, customers, rentals, and transactions, ensuring data integrity and efficient management.</a:t>
            </a:r>
          </a:p>
          <a:p>
            <a:endParaRPr lang="en-US" dirty="0" smtClean="0"/>
          </a:p>
          <a:p>
            <a:r>
              <a:rPr lang="en-US" dirty="0" smtClean="0"/>
              <a:t>Results:-  </a:t>
            </a:r>
          </a:p>
          <a:p>
            <a:pPr>
              <a:buFont typeface="Wingdings" pitchFamily="2" charset="2"/>
              <a:buChar char="Ø"/>
            </a:pPr>
            <a:r>
              <a:rPr lang="en-US" dirty="0" smtClean="0"/>
              <a:t>Successfully implemented user authentication and authorization for secure                   access.- </a:t>
            </a:r>
          </a:p>
          <a:p>
            <a:pPr>
              <a:buFont typeface="Wingdings" pitchFamily="2" charset="2"/>
              <a:buChar char="Ø"/>
            </a:pPr>
            <a:r>
              <a:rPr lang="en-US" dirty="0" smtClean="0"/>
              <a:t> Developed dynamic inventory management allowing rental agencies to manage vehicles effectively.- </a:t>
            </a:r>
          </a:p>
          <a:p>
            <a:pPr>
              <a:buFont typeface="Wingdings" pitchFamily="2" charset="2"/>
              <a:buChar char="Ø"/>
            </a:pPr>
            <a:r>
              <a:rPr lang="en-US" dirty="0" smtClean="0"/>
              <a:t>Created a user-friendly booking system enabling customers to book rentals seamlessly.- </a:t>
            </a:r>
          </a:p>
          <a:p>
            <a:endParaRPr lang="en-US" dirty="0" smtClean="0"/>
          </a:p>
          <a:p>
            <a:r>
              <a:rPr lang="en-US" dirty="0" smtClean="0"/>
              <a:t>Overall, the application achieved its goal of streamlining the car rental process, enhancing user experience, and improving operational efficiency.</a:t>
            </a:r>
            <a:endParaRPr lang="en-US" dirty="0"/>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endParaRPr lang="en-US" dirty="0"/>
          </a:p>
        </p:txBody>
      </p:sp>
      <p:pic>
        <p:nvPicPr>
          <p:cNvPr id="1026" name="Picture 2"/>
          <p:cNvPicPr>
            <a:picLocks noChangeAspect="1" noChangeArrowheads="1"/>
          </p:cNvPicPr>
          <p:nvPr/>
        </p:nvPicPr>
        <p:blipFill>
          <a:blip r:embed="rId2"/>
          <a:srcRect/>
          <a:stretch>
            <a:fillRect/>
          </a:stretch>
        </p:blipFill>
        <p:spPr bwMode="auto">
          <a:xfrm>
            <a:off x="326098" y="1227149"/>
            <a:ext cx="8645779" cy="3764399"/>
          </a:xfrm>
          <a:prstGeom prst="rect">
            <a:avLst/>
          </a:prstGeom>
          <a:noFill/>
          <a:ln w="9525">
            <a:noFill/>
            <a:miter lim="800000"/>
            <a:headEnd/>
            <a:tailEnd/>
          </a:ln>
          <a:effectLst/>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2050" name="Picture 2"/>
          <p:cNvPicPr>
            <a:picLocks noChangeAspect="1" noChangeArrowheads="1"/>
          </p:cNvPicPr>
          <p:nvPr/>
        </p:nvPicPr>
        <p:blipFill>
          <a:blip r:embed="rId2"/>
          <a:srcRect/>
          <a:stretch>
            <a:fillRect/>
          </a:stretch>
        </p:blipFill>
        <p:spPr bwMode="auto">
          <a:xfrm>
            <a:off x="0" y="1148639"/>
            <a:ext cx="9144000" cy="3994861"/>
          </a:xfrm>
          <a:prstGeom prst="rect">
            <a:avLst/>
          </a:prstGeom>
          <a:noFill/>
          <a:ln w="9525">
            <a:noFill/>
            <a:miter lim="800000"/>
            <a:headEnd/>
            <a:tailEnd/>
          </a:ln>
          <a:effectLst/>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8052" y="645458"/>
            <a:ext cx="979755" cy="307777"/>
          </a:xfrm>
          <a:prstGeom prst="rect">
            <a:avLst/>
          </a:prstGeom>
          <a:noFill/>
        </p:spPr>
        <p:txBody>
          <a:bodyPr wrap="none" rtlCol="0">
            <a:spAutoFit/>
          </a:bodyPr>
          <a:lstStyle/>
          <a:p>
            <a:r>
              <a:rPr lang="en-US" dirty="0" smtClean="0"/>
              <a:t>Car -page</a:t>
            </a:r>
            <a:endParaRPr lang="en-US" dirty="0"/>
          </a:p>
        </p:txBody>
      </p:sp>
      <p:pic>
        <p:nvPicPr>
          <p:cNvPr id="3074" name="Picture 2"/>
          <p:cNvPicPr>
            <a:picLocks noChangeAspect="1" noChangeArrowheads="1"/>
          </p:cNvPicPr>
          <p:nvPr/>
        </p:nvPicPr>
        <p:blipFill>
          <a:blip r:embed="rId2"/>
          <a:srcRect/>
          <a:stretch>
            <a:fillRect/>
          </a:stretch>
        </p:blipFill>
        <p:spPr bwMode="auto">
          <a:xfrm>
            <a:off x="215154" y="968189"/>
            <a:ext cx="8638390" cy="3948056"/>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34219" y="710883"/>
            <a:ext cx="1258678" cy="307777"/>
          </a:xfrm>
          <a:prstGeom prst="rect">
            <a:avLst/>
          </a:prstGeom>
          <a:noFill/>
        </p:spPr>
        <p:txBody>
          <a:bodyPr wrap="none" rtlCol="0">
            <a:spAutoFit/>
          </a:bodyPr>
          <a:lstStyle/>
          <a:p>
            <a:r>
              <a:rPr lang="en-US" dirty="0" smtClean="0"/>
              <a:t>Contact-page</a:t>
            </a:r>
            <a:endParaRPr lang="en-US" dirty="0"/>
          </a:p>
        </p:txBody>
      </p:sp>
      <p:pic>
        <p:nvPicPr>
          <p:cNvPr id="1026" name="Picture 2" descr="C:\Users\Dell\Downloads\dijango\dijango\Screenshot-Car Rentals Application with Django Framework- Dharshini S ( 422721104012- VRSCET)\Untitled.png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23054"/>
            <a:ext cx="9143999" cy="38434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4" name="Rectangle 3"/>
          <p:cNvSpPr/>
          <p:nvPr/>
        </p:nvSpPr>
        <p:spPr>
          <a:xfrm>
            <a:off x="1468418" y="1404463"/>
            <a:ext cx="6277087" cy="2554545"/>
          </a:xfrm>
          <a:prstGeom prst="rect">
            <a:avLst/>
          </a:prstGeom>
        </p:spPr>
        <p:txBody>
          <a:bodyPr wrap="square">
            <a:spAutoFit/>
          </a:bodyPr>
          <a:lstStyle/>
          <a:p>
            <a:pPr marL="342900" indent="-342900">
              <a:buAutoNum type="arabicPeriod"/>
            </a:pPr>
            <a:r>
              <a:rPr lang="en-US" sz="1600" b="1" dirty="0" smtClean="0">
                <a:latin typeface="Times New Roman" pitchFamily="18" charset="0"/>
                <a:cs typeface="Times New Roman" pitchFamily="18" charset="0"/>
              </a:rPr>
              <a:t>*Integration with External APIs*: </a:t>
            </a:r>
            <a:r>
              <a:rPr lang="en-US" sz="1600" dirty="0" smtClean="0">
                <a:latin typeface="Times New Roman" pitchFamily="18" charset="0"/>
                <a:cs typeface="Times New Roman" pitchFamily="18" charset="0"/>
              </a:rPr>
              <a:t>Incorporate APIs for additional features like location-based services, vehicle tracking, or weather updates to enhance user experience.</a:t>
            </a:r>
          </a:p>
          <a:p>
            <a:pPr marL="342900" indent="-342900">
              <a:buAutoNum type="arabicPeriod"/>
            </a:pPr>
            <a:r>
              <a:rPr lang="en-US" sz="1600" b="1" dirty="0" smtClean="0">
                <a:latin typeface="Times New Roman" pitchFamily="18" charset="0"/>
                <a:cs typeface="Times New Roman" pitchFamily="18" charset="0"/>
              </a:rPr>
              <a:t>*Advanced Analytics*: </a:t>
            </a:r>
            <a:r>
              <a:rPr lang="en-US" sz="1600" dirty="0" smtClean="0">
                <a:latin typeface="Times New Roman" pitchFamily="18" charset="0"/>
                <a:cs typeface="Times New Roman" pitchFamily="18" charset="0"/>
              </a:rPr>
              <a:t>Implement advanced analytics tools to provide insights into rental trends, customer behavior, and inventory management, enabling data-driven decision-making.</a:t>
            </a:r>
          </a:p>
          <a:p>
            <a:pPr marL="342900" indent="-342900">
              <a:buAutoNum type="arabicPeriod"/>
            </a:pPr>
            <a:r>
              <a:rPr lang="en-US" sz="1600"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*AI-Powered Recommendations*: </a:t>
            </a:r>
            <a:r>
              <a:rPr lang="en-US" sz="1600" dirty="0" smtClean="0">
                <a:latin typeface="Times New Roman" pitchFamily="18" charset="0"/>
                <a:cs typeface="Times New Roman" pitchFamily="18" charset="0"/>
              </a:rPr>
              <a:t>Utilize artificial intelligence to provide personalized recommendations for customers based on their past bookings and preferences.</a:t>
            </a:r>
          </a:p>
          <a:p>
            <a:pPr marL="342900" indent="-342900"/>
            <a:r>
              <a:rPr lang="en-US" sz="1600" dirty="0" smtClean="0">
                <a:latin typeface="Times New Roman" pitchFamily="18" charset="0"/>
                <a:cs typeface="Times New Roman" pitchFamily="18" charset="0"/>
              </a:rPr>
              <a:t>       </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Rectangle 5"/>
          <p:cNvSpPr/>
          <p:nvPr/>
        </p:nvSpPr>
        <p:spPr>
          <a:xfrm>
            <a:off x="1188719" y="1264032"/>
            <a:ext cx="6987093" cy="2062103"/>
          </a:xfrm>
          <a:prstGeom prst="rect">
            <a:avLst/>
          </a:prstGeom>
        </p:spPr>
        <p:txBody>
          <a:bodyPr wrap="square">
            <a:spAutoFit/>
          </a:bodyPr>
          <a:lstStyle/>
          <a:p>
            <a:r>
              <a:rPr lang="en-US" sz="1600" dirty="0" smtClean="0">
                <a:latin typeface="Times New Roman" pitchFamily="18" charset="0"/>
                <a:cs typeface="Times New Roman" pitchFamily="18" charset="0"/>
              </a:rPr>
              <a:t>In conclusion, the car rentals application developed with </a:t>
            </a:r>
            <a:r>
              <a:rPr lang="en-US" sz="1600" dirty="0" err="1" smtClean="0">
                <a:latin typeface="Times New Roman" pitchFamily="18" charset="0"/>
                <a:cs typeface="Times New Roman" pitchFamily="18" charset="0"/>
              </a:rPr>
              <a:t>Django</a:t>
            </a:r>
            <a:r>
              <a:rPr lang="en-US" sz="1600" dirty="0" smtClean="0">
                <a:latin typeface="Times New Roman" pitchFamily="18" charset="0"/>
                <a:cs typeface="Times New Roman" pitchFamily="18" charset="0"/>
              </a:rPr>
              <a:t> Framework presents a robust and efficient solution for managing the rental process. By leveraging </a:t>
            </a:r>
            <a:r>
              <a:rPr lang="en-US" sz="1600" dirty="0" err="1" smtClean="0">
                <a:latin typeface="Times New Roman" pitchFamily="18" charset="0"/>
                <a:cs typeface="Times New Roman" pitchFamily="18" charset="0"/>
              </a:rPr>
              <a:t>Django's</a:t>
            </a:r>
            <a:r>
              <a:rPr lang="en-US" sz="1600" dirty="0" smtClean="0">
                <a:latin typeface="Times New Roman" pitchFamily="18" charset="0"/>
                <a:cs typeface="Times New Roman" pitchFamily="18" charset="0"/>
              </a:rPr>
              <a:t> powerful features, we have created a user-friendly platform that streamlines booking, enhances user experience, and improves operational efficiency for rental </a:t>
            </a:r>
            <a:r>
              <a:rPr lang="en-US" sz="1600" dirty="0" err="1" smtClean="0">
                <a:latin typeface="Times New Roman" pitchFamily="18" charset="0"/>
                <a:cs typeface="Times New Roman" pitchFamily="18" charset="0"/>
              </a:rPr>
              <a:t>agencies.Through</a:t>
            </a:r>
            <a:r>
              <a:rPr lang="en-US" sz="1600" dirty="0" smtClean="0">
                <a:latin typeface="Times New Roman" pitchFamily="18" charset="0"/>
                <a:cs typeface="Times New Roman" pitchFamily="18" charset="0"/>
              </a:rPr>
              <a:t> secure authentication, dynamic inventory management, seamless booking capabilities, and integration with payment gateways, the application provides a comprehensive solution for both customers and rental agencies. </a:t>
            </a:r>
            <a:endParaRPr lang="en-US" dirty="0"/>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 xmlns:a16="http://schemas.microsoft.com/office/drawing/2014/main" id="{5EA4B0C5-E33A-D592-C106-2AB96DBFDD04}"/>
              </a:ext>
            </a:extLst>
          </p:cNvPr>
          <p:cNvSpPr txBox="1"/>
          <p:nvPr/>
        </p:nvSpPr>
        <p:spPr>
          <a:xfrm>
            <a:off x="2129473"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t>Car Rentals Application with Django Framework</a:t>
            </a:r>
            <a:r>
              <a:rPr lang="en-US" sz="1600" b="1" dirty="0">
                <a:latin typeface="+mj-lt"/>
              </a:rPr>
              <a:t> </a:t>
            </a:r>
            <a:endParaRPr lang="en-US" sz="1600" b="1" dirty="0">
              <a:latin typeface="+mj-lt"/>
              <a:cs typeface="Poppins"/>
            </a:endParaRPr>
          </a:p>
        </p:txBody>
      </p:sp>
      <p:sp>
        <p:nvSpPr>
          <p:cNvPr id="19" name="TextBox 10">
            <a:extLst>
              <a:ext uri="{FF2B5EF4-FFF2-40B4-BE49-F238E27FC236}">
                <a16:creationId xmlns=""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
        <p:nvSpPr>
          <p:cNvPr id="5" name="Rectangle 4"/>
          <p:cNvSpPr/>
          <p:nvPr/>
        </p:nvSpPr>
        <p:spPr>
          <a:xfrm>
            <a:off x="1086521" y="1383383"/>
            <a:ext cx="6734288" cy="2308324"/>
          </a:xfrm>
          <a:prstGeom prst="rect">
            <a:avLst/>
          </a:prstGeom>
        </p:spPr>
        <p:txBody>
          <a:bodyPr wrap="square">
            <a:spAutoFit/>
          </a:bodyPr>
          <a:lstStyle/>
          <a:p>
            <a:r>
              <a:rPr lang="en-US" sz="1600" dirty="0" smtClean="0">
                <a:latin typeface="Times New Roman" pitchFamily="18" charset="0"/>
                <a:cs typeface="Times New Roman" pitchFamily="18" charset="0"/>
              </a:rPr>
              <a:t>Our project involves the development of a car rental application using the </a:t>
            </a:r>
            <a:r>
              <a:rPr lang="en-US" sz="1600" dirty="0" err="1" smtClean="0">
                <a:latin typeface="Times New Roman" pitchFamily="18" charset="0"/>
                <a:cs typeface="Times New Roman" pitchFamily="18" charset="0"/>
              </a:rPr>
              <a:t>Django</a:t>
            </a:r>
            <a:r>
              <a:rPr lang="en-US" sz="1600" dirty="0" smtClean="0">
                <a:latin typeface="Times New Roman" pitchFamily="18" charset="0"/>
                <a:cs typeface="Times New Roman" pitchFamily="18" charset="0"/>
              </a:rPr>
              <a:t> framework. The application provides a user-friendly platform for customers to browse available vehicles, make reservations, and manage bookings. Features include user authentication, dynamic inventory management, integration with payment gateways, and an administrative dashboard for rental agencies to monitor activity and manage resources efficiently. Through the utilization of </a:t>
            </a:r>
            <a:r>
              <a:rPr lang="en-US" sz="1600" dirty="0" err="1" smtClean="0">
                <a:latin typeface="Times New Roman" pitchFamily="18" charset="0"/>
                <a:cs typeface="Times New Roman" pitchFamily="18" charset="0"/>
              </a:rPr>
              <a:t>Django's</a:t>
            </a:r>
            <a:r>
              <a:rPr lang="en-US" sz="1600" dirty="0" smtClean="0">
                <a:latin typeface="Times New Roman" pitchFamily="18" charset="0"/>
                <a:cs typeface="Times New Roman" pitchFamily="18" charset="0"/>
              </a:rPr>
              <a:t> robust features and scalability, our application aims to streamline the car rental process, enhance customer satisfaction, and optimize rental agency operations.</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p:cNvSpPr/>
          <p:nvPr/>
        </p:nvSpPr>
        <p:spPr>
          <a:xfrm>
            <a:off x="1748116" y="1426414"/>
            <a:ext cx="6040419" cy="2554545"/>
          </a:xfrm>
          <a:prstGeom prst="rect">
            <a:avLst/>
          </a:prstGeom>
        </p:spPr>
        <p:txBody>
          <a:bodyPr wrap="square">
            <a:spAutoFit/>
          </a:bodyPr>
          <a:lstStyle/>
          <a:p>
            <a:r>
              <a:rPr lang="en-US" sz="1600" dirty="0" smtClean="0">
                <a:latin typeface="Times New Roman" pitchFamily="18" charset="0"/>
                <a:cs typeface="Times New Roman" pitchFamily="18" charset="0"/>
              </a:rPr>
              <a:t>The car rental industry faces efficiency and user experience challenges due to outdated systems lacking user-friendly interfaces, real-time inventory management, and secure payment processing. This project aims to develop a </a:t>
            </a:r>
            <a:r>
              <a:rPr lang="en-US" sz="1600" dirty="0" err="1" smtClean="0">
                <a:latin typeface="Times New Roman" pitchFamily="18" charset="0"/>
                <a:cs typeface="Times New Roman" pitchFamily="18" charset="0"/>
              </a:rPr>
              <a:t>Django</a:t>
            </a:r>
            <a:r>
              <a:rPr lang="en-US" sz="1600" dirty="0" smtClean="0">
                <a:latin typeface="Times New Roman" pitchFamily="18" charset="0"/>
                <a:cs typeface="Times New Roman" pitchFamily="18" charset="0"/>
              </a:rPr>
              <a:t>-based car rental application to tackle these issues. The application will offer customers a seamless platform to browse, book, and pay for vehicles securely, while providing rental agencies with inventory management tools and booking monitoring capabilities. Leveraging </a:t>
            </a:r>
            <a:r>
              <a:rPr lang="en-US" sz="1600" dirty="0" err="1" smtClean="0">
                <a:latin typeface="Times New Roman" pitchFamily="18" charset="0"/>
                <a:cs typeface="Times New Roman" pitchFamily="18" charset="0"/>
              </a:rPr>
              <a:t>Django's</a:t>
            </a:r>
            <a:r>
              <a:rPr lang="en-US" sz="1600" dirty="0" smtClean="0">
                <a:latin typeface="Times New Roman" pitchFamily="18" charset="0"/>
                <a:cs typeface="Times New Roman" pitchFamily="18" charset="0"/>
              </a:rPr>
              <a:t> robust features, this solution seeks to streamline the rental process, enhance customer satisfaction, and boost operational efficiency for rental agencies.</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p:cNvSpPr/>
          <p:nvPr/>
        </p:nvSpPr>
        <p:spPr>
          <a:xfrm>
            <a:off x="1726602" y="1470027"/>
            <a:ext cx="6147996" cy="1569660"/>
          </a:xfrm>
          <a:prstGeom prst="rect">
            <a:avLst/>
          </a:prstGeom>
        </p:spPr>
        <p:txBody>
          <a:bodyPr wrap="square">
            <a:spAutoFit/>
          </a:bodyPr>
          <a:lstStyle/>
          <a:p>
            <a:r>
              <a:rPr lang="en-US" sz="1600" dirty="0" smtClean="0">
                <a:latin typeface="Times New Roman" pitchFamily="18" charset="0"/>
                <a:cs typeface="Times New Roman" pitchFamily="18" charset="0"/>
              </a:rPr>
              <a:t>Our project involves developing a car rentals application using </a:t>
            </a:r>
            <a:r>
              <a:rPr lang="en-US" sz="1600" dirty="0" err="1" smtClean="0">
                <a:latin typeface="Times New Roman" pitchFamily="18" charset="0"/>
                <a:cs typeface="Times New Roman" pitchFamily="18" charset="0"/>
              </a:rPr>
              <a:t>Django</a:t>
            </a:r>
            <a:r>
              <a:rPr lang="en-US" sz="1600" dirty="0" smtClean="0">
                <a:latin typeface="Times New Roman" pitchFamily="18" charset="0"/>
                <a:cs typeface="Times New Roman" pitchFamily="18" charset="0"/>
              </a:rPr>
              <a:t> framework. It will offer customers an intuitive platform to browse, book, and pay for vehicles securely. For rental agencies, it provides inventory management tools and booking monitoring capabilities. By leveraging </a:t>
            </a:r>
            <a:r>
              <a:rPr lang="en-US" sz="1600" dirty="0" err="1" smtClean="0">
                <a:latin typeface="Times New Roman" pitchFamily="18" charset="0"/>
                <a:cs typeface="Times New Roman" pitchFamily="18" charset="0"/>
              </a:rPr>
              <a:t>Django's</a:t>
            </a:r>
            <a:r>
              <a:rPr lang="en-US" sz="1600" dirty="0" smtClean="0">
                <a:latin typeface="Times New Roman" pitchFamily="18" charset="0"/>
                <a:cs typeface="Times New Roman" pitchFamily="18" charset="0"/>
              </a:rPr>
              <a:t> robust features, our solution aims to streamline the rental process, enhance customer satisfaction, and boost operational efficiency</a:t>
            </a:r>
            <a:r>
              <a:rPr lang="en-US" dirty="0" smtClean="0"/>
              <a:t>.</a:t>
            </a:r>
            <a:endParaRPr lang="en-US" dirty="0"/>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 xmlns:a16="http://schemas.microsoft.com/office/drawing/2014/main" id="{B46B7C3C-D3E3-FF07-EEDD-95F0B593D118}"/>
              </a:ext>
            </a:extLst>
          </p:cNvPr>
          <p:cNvSpPr txBox="1"/>
          <p:nvPr/>
        </p:nvSpPr>
        <p:spPr>
          <a:xfrm>
            <a:off x="891568" y="1403434"/>
            <a:ext cx="8252432" cy="1894749"/>
          </a:xfrm>
          <a:prstGeom prst="rect">
            <a:avLst/>
          </a:prstGeom>
          <a:noFill/>
        </p:spPr>
        <p:txBody>
          <a:bodyPr wrap="square">
            <a:spAutoFit/>
          </a:bodyPr>
          <a:lstStyle/>
          <a:p>
            <a:pPr>
              <a:lnSpc>
                <a:spcPct val="150000"/>
              </a:lnSpc>
            </a:pPr>
            <a:r>
              <a:rPr lang="en-US" sz="1600" dirty="0" smtClean="0">
                <a:solidFill>
                  <a:srgbClr val="374151"/>
                </a:solidFill>
                <a:latin typeface="Times New Roman" pitchFamily="18" charset="0"/>
                <a:cs typeface="Times New Roman" pitchFamily="18" charset="0"/>
              </a:rPr>
              <a:t>Our solution for the car rentals application involves using </a:t>
            </a:r>
            <a:r>
              <a:rPr lang="en-US" sz="1600" dirty="0" err="1" smtClean="0">
                <a:solidFill>
                  <a:srgbClr val="374151"/>
                </a:solidFill>
                <a:latin typeface="Times New Roman" pitchFamily="18" charset="0"/>
                <a:cs typeface="Times New Roman" pitchFamily="18" charset="0"/>
              </a:rPr>
              <a:t>Django</a:t>
            </a:r>
            <a:r>
              <a:rPr lang="en-US" sz="1600" dirty="0" smtClean="0">
                <a:solidFill>
                  <a:srgbClr val="374151"/>
                </a:solidFill>
                <a:latin typeface="Times New Roman" pitchFamily="18" charset="0"/>
                <a:cs typeface="Times New Roman" pitchFamily="18" charset="0"/>
              </a:rPr>
              <a:t> framework to create a user-friendly platform. It includes features like secure user authentication, dynamic inventory management, reservation booking, payment gateway integration, administrative dashboard, and responsive user interface. By leveraging </a:t>
            </a:r>
            <a:r>
              <a:rPr lang="en-US" sz="1600" dirty="0" err="1" smtClean="0">
                <a:solidFill>
                  <a:srgbClr val="374151"/>
                </a:solidFill>
                <a:latin typeface="Times New Roman" pitchFamily="18" charset="0"/>
                <a:cs typeface="Times New Roman" pitchFamily="18" charset="0"/>
              </a:rPr>
              <a:t>Django's</a:t>
            </a:r>
            <a:r>
              <a:rPr lang="en-US" sz="1600" dirty="0" smtClean="0">
                <a:solidFill>
                  <a:srgbClr val="374151"/>
                </a:solidFill>
                <a:latin typeface="Times New Roman" pitchFamily="18" charset="0"/>
                <a:cs typeface="Times New Roman" pitchFamily="18" charset="0"/>
              </a:rPr>
              <a:t> capabilities, our solution aims to streamline the rental process, enhance user experience, and improve operational efficiency for rental agencies.</a:t>
            </a:r>
            <a:endParaRPr lang="en-US" sz="1600" b="0" i="0" dirty="0">
              <a:solidFill>
                <a:srgbClr val="374151"/>
              </a:solidFill>
              <a:effectLst/>
              <a:latin typeface="Times New Roman" pitchFamily="18" charset="0"/>
              <a:cs typeface="Times New Roman" pitchFamily="18" charset="0"/>
            </a:endParaRPr>
          </a:p>
        </p:txBody>
      </p:sp>
      <p:cxnSp>
        <p:nvCxnSpPr>
          <p:cNvPr id="2" name="Straight Connector 1">
            <a:extLst>
              <a:ext uri="{FF2B5EF4-FFF2-40B4-BE49-F238E27FC236}">
                <a16:creationId xmlns=""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0AB2285-16B6-67AB-39F2-7E03D6821A2A}"/>
              </a:ext>
            </a:extLst>
          </p:cNvPr>
          <p:cNvSpPr txBox="1"/>
          <p:nvPr/>
        </p:nvSpPr>
        <p:spPr>
          <a:xfrm>
            <a:off x="473336" y="1000462"/>
            <a:ext cx="8530814" cy="3046988"/>
          </a:xfrm>
          <a:prstGeom prst="rect">
            <a:avLst/>
          </a:prstGeom>
          <a:noFill/>
        </p:spPr>
        <p:txBody>
          <a:bodyPr wrap="square">
            <a:spAutoFit/>
          </a:bodyPr>
          <a:lstStyle/>
          <a:p>
            <a:pPr marL="457200" lvl="1">
              <a:lnSpc>
                <a:spcPct val="150000"/>
              </a:lnSpc>
            </a:pPr>
            <a:r>
              <a:rPr lang="en-US" sz="1600" dirty="0" smtClean="0">
                <a:solidFill>
                  <a:srgbClr val="374151"/>
                </a:solidFill>
                <a:latin typeface="Times New Roman" pitchFamily="18" charset="0"/>
                <a:cs typeface="Times New Roman" pitchFamily="18" charset="0"/>
              </a:rPr>
              <a:t>Our proposed solution for the car rentals application involves leveraging the </a:t>
            </a:r>
            <a:r>
              <a:rPr lang="en-US" sz="1600" dirty="0" err="1" smtClean="0">
                <a:solidFill>
                  <a:srgbClr val="374151"/>
                </a:solidFill>
                <a:latin typeface="Times New Roman" pitchFamily="18" charset="0"/>
                <a:cs typeface="Times New Roman" pitchFamily="18" charset="0"/>
              </a:rPr>
              <a:t>Django</a:t>
            </a:r>
            <a:r>
              <a:rPr lang="en-US" sz="1600" dirty="0" smtClean="0">
                <a:solidFill>
                  <a:srgbClr val="374151"/>
                </a:solidFill>
                <a:latin typeface="Times New Roman" pitchFamily="18" charset="0"/>
                <a:cs typeface="Times New Roman" pitchFamily="18" charset="0"/>
              </a:rPr>
              <a:t> framework to develop a robust and user-friendly platform. Here's an overview of our approach:</a:t>
            </a:r>
          </a:p>
          <a:p>
            <a:pPr marL="457200" lvl="1">
              <a:lnSpc>
                <a:spcPct val="150000"/>
              </a:lnSpc>
            </a:pPr>
            <a:r>
              <a:rPr lang="en-US" sz="1600" b="1" dirty="0" smtClean="0">
                <a:solidFill>
                  <a:srgbClr val="374151"/>
                </a:solidFill>
                <a:latin typeface="Times New Roman" pitchFamily="18" charset="0"/>
                <a:cs typeface="Times New Roman" pitchFamily="18" charset="0"/>
              </a:rPr>
              <a:t>1. *User Authentication and Authorization*: </a:t>
            </a:r>
            <a:r>
              <a:rPr lang="en-US" sz="1600" dirty="0" smtClean="0">
                <a:solidFill>
                  <a:srgbClr val="374151"/>
                </a:solidFill>
                <a:latin typeface="Times New Roman" pitchFamily="18" charset="0"/>
                <a:cs typeface="Times New Roman" pitchFamily="18" charset="0"/>
              </a:rPr>
              <a:t>Implement secure user authentication for customers and rental agencies, allowing them to access relevant features based on their roles. This ensures data security and privacy.</a:t>
            </a:r>
          </a:p>
          <a:p>
            <a:pPr marL="457200" lvl="1">
              <a:lnSpc>
                <a:spcPct val="150000"/>
              </a:lnSpc>
            </a:pPr>
            <a:r>
              <a:rPr lang="en-US" sz="1600" b="1" dirty="0" smtClean="0">
                <a:solidFill>
                  <a:srgbClr val="374151"/>
                </a:solidFill>
                <a:latin typeface="Times New Roman" pitchFamily="18" charset="0"/>
                <a:cs typeface="Times New Roman" pitchFamily="18" charset="0"/>
              </a:rPr>
              <a:t>2. *Dynamic Inventory Management*: </a:t>
            </a:r>
            <a:r>
              <a:rPr lang="en-US" sz="1600" dirty="0" smtClean="0">
                <a:solidFill>
                  <a:srgbClr val="374151"/>
                </a:solidFill>
                <a:latin typeface="Times New Roman" pitchFamily="18" charset="0"/>
                <a:cs typeface="Times New Roman" pitchFamily="18" charset="0"/>
              </a:rPr>
              <a:t>Develop a system for rental agencies to add, update, and manage their vehicle inventory dynamically. This includes features for adding new vehicles, updating availability status, and removing rented vehicles from the inventory.</a:t>
            </a:r>
          </a:p>
        </p:txBody>
      </p:sp>
      <p:cxnSp>
        <p:nvCxnSpPr>
          <p:cNvPr id="2" name="Straight Connector 1">
            <a:extLst>
              <a:ext uri="{FF2B5EF4-FFF2-40B4-BE49-F238E27FC236}">
                <a16:creationId xmlns=""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0AB2285-16B6-67AB-39F2-7E03D6821A2A}"/>
              </a:ext>
            </a:extLst>
          </p:cNvPr>
          <p:cNvSpPr txBox="1"/>
          <p:nvPr/>
        </p:nvSpPr>
        <p:spPr>
          <a:xfrm>
            <a:off x="435685" y="1161623"/>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Rectangle 5"/>
          <p:cNvSpPr/>
          <p:nvPr/>
        </p:nvSpPr>
        <p:spPr>
          <a:xfrm>
            <a:off x="845820" y="1424477"/>
            <a:ext cx="7094670" cy="2062103"/>
          </a:xfrm>
          <a:prstGeom prst="rect">
            <a:avLst/>
          </a:prstGeom>
        </p:spPr>
        <p:txBody>
          <a:bodyPr wrap="square">
            <a:spAutoFit/>
          </a:bodyPr>
          <a:lstStyle/>
          <a:p>
            <a:r>
              <a:rPr lang="en-US" sz="1600" b="1" dirty="0" smtClean="0">
                <a:latin typeface="Times New Roman" pitchFamily="18" charset="0"/>
                <a:cs typeface="Times New Roman" pitchFamily="18" charset="0"/>
              </a:rPr>
              <a:t>3. *Payment Gateway Integration*: </a:t>
            </a:r>
            <a:r>
              <a:rPr lang="en-US" sz="1600" dirty="0" smtClean="0">
                <a:latin typeface="Times New Roman" pitchFamily="18" charset="0"/>
                <a:cs typeface="Times New Roman" pitchFamily="18" charset="0"/>
              </a:rPr>
              <a:t>Integrate a secure payment gateway to </a:t>
            </a:r>
          </a:p>
          <a:p>
            <a:r>
              <a:rPr lang="en-US" sz="1600" dirty="0" smtClean="0">
                <a:latin typeface="Times New Roman" pitchFamily="18" charset="0"/>
                <a:cs typeface="Times New Roman" pitchFamily="18" charset="0"/>
              </a:rPr>
              <a:t>facilitate online payments for rental bookings. Support multiple payment methods to accommodate customer preferences and ensure seamless transactions.</a:t>
            </a:r>
          </a:p>
          <a:p>
            <a:r>
              <a:rPr lang="en-US" sz="1600" b="1" dirty="0" smtClean="0">
                <a:latin typeface="Times New Roman" pitchFamily="18" charset="0"/>
                <a:cs typeface="Times New Roman" pitchFamily="18" charset="0"/>
              </a:rPr>
              <a:t>4. *Administrative Dashboard*: </a:t>
            </a:r>
            <a:r>
              <a:rPr lang="en-US" sz="1600" dirty="0" smtClean="0">
                <a:latin typeface="Times New Roman" pitchFamily="18" charset="0"/>
                <a:cs typeface="Times New Roman" pitchFamily="18" charset="0"/>
              </a:rPr>
              <a:t>Develop an administrative dashboard for rental agencies to manage their inventory, monitor bookings, and generate reports. This dashboard provides insights into rental performance, facilitates inventory optimization, and enables efficient management of resources.</a:t>
            </a:r>
          </a:p>
          <a:p>
            <a:endParaRPr lang="en-US" sz="16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c0fa2617-96bd-425d-8578-e93563fe37c5"/>
    <ds:schemaRef ds:uri="9162bd5b-4ed9-4da3-b376-05204580ba3f"/>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482</TotalTime>
  <Words>865</Words>
  <Application>Microsoft Office PowerPoint</Application>
  <PresentationFormat>On-screen Show (16:9)</PresentationFormat>
  <Paragraphs>61</Paragraphs>
  <Slides>17</Slides>
  <Notes>10</Notes>
  <HiddenSlides>0</HiddenSlides>
  <MMClips>0</MMClips>
  <ScaleCrop>false</ScaleCrop>
  <HeadingPairs>
    <vt:vector size="6" baseType="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19" baseType="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Homepage</vt:lpstr>
      <vt:lpstr>About-Us-Page</vt:lpstr>
      <vt:lpstr>PowerPoint Presentation</vt:lpstr>
      <vt:lpstr>PowerPoint Presentation</vt:lpstr>
      <vt:lpstr>Future Enhancements: </vt:lpstr>
      <vt:lpstr>Conclusion</vt:lpstr>
      <vt:lpstr>Thank You!</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ismail - [2010]</cp:lastModifiedBy>
  <cp:revision>29</cp:revision>
  <dcterms:modified xsi:type="dcterms:W3CDTF">2024-04-14T02:37:58Z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