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1" r:id="rId13"/>
    <p:sldId id="272" r:id="rId14"/>
    <p:sldId id="273" r:id="rId15"/>
    <p:sldId id="270" r:id="rId16"/>
    <p:sldId id="269"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3/11/2024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3/11/2024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3/11/2024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3/11/2024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Pawandeep-prog/yog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527" y="218941"/>
            <a:ext cx="8950817" cy="2607530"/>
          </a:xfrm>
        </p:spPr>
        <p:txBody>
          <a:bodyPr>
            <a:normAutofit/>
          </a:bodyPr>
          <a:lstStyle/>
          <a:p>
            <a:pPr algn="ctr">
              <a:lnSpc>
                <a:spcPct val="100000"/>
              </a:lnSpc>
            </a:pPr>
            <a:r>
              <a:rPr lang="en-US" dirty="0" smtClean="0">
                <a:solidFill>
                  <a:schemeClr val="accent4">
                    <a:lumMod val="50000"/>
                  </a:schemeClr>
                </a:solidFill>
              </a:rPr>
              <a:t> </a:t>
            </a:r>
            <a:r>
              <a:rPr lang="en-US" sz="4400" b="1" dirty="0" smtClean="0">
                <a:latin typeface="Times New Roman" panose="02020603050405020304" pitchFamily="18" charset="0"/>
                <a:cs typeface="Times New Roman" panose="02020603050405020304" pitchFamily="18" charset="0"/>
              </a:rPr>
              <a:t>MAJOR PROJECT</a:t>
            </a:r>
            <a:br>
              <a:rPr lang="en-US" sz="44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YOGA POSE </a:t>
            </a:r>
            <a:r>
              <a:rPr lang="en-US" sz="4400" b="1" dirty="0" smtClean="0">
                <a:latin typeface="Times New Roman" panose="02020603050405020304" pitchFamily="18" charset="0"/>
                <a:cs typeface="Times New Roman" panose="02020603050405020304" pitchFamily="18" charset="0"/>
              </a:rPr>
              <a:t>DETECTION</a:t>
            </a:r>
            <a:br>
              <a:rPr lang="en-US" sz="44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REVIEW II</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1521" y="3606084"/>
            <a:ext cx="10908406" cy="2292439"/>
          </a:xfrm>
        </p:spPr>
        <p:txBody>
          <a:bodyPr>
            <a:normAutofit/>
          </a:bodyPr>
          <a:lstStyle/>
          <a:p>
            <a:r>
              <a:rPr lang="en-US" b="1" dirty="0" smtClean="0">
                <a:latin typeface="Times New Roman" panose="02020603050405020304" pitchFamily="18" charset="0"/>
                <a:cs typeface="Times New Roman" panose="02020603050405020304" pitchFamily="18" charset="0"/>
              </a:rPr>
              <a:t>DONE BY                                            GUIDED BY</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SARANYA M                                          </a:t>
            </a:r>
            <a:r>
              <a:rPr lang="en-US" sz="2400" b="1" dirty="0" err="1" smtClean="0">
                <a:latin typeface="Times New Roman" panose="02020603050405020304" pitchFamily="18" charset="0"/>
                <a:cs typeface="Times New Roman" panose="02020603050405020304" pitchFamily="18" charset="0"/>
              </a:rPr>
              <a:t>Dr</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Rajdeepa</a:t>
            </a:r>
            <a:r>
              <a:rPr lang="en-US" sz="2400" b="1" dirty="0" smtClean="0">
                <a:latin typeface="Times New Roman" panose="02020603050405020304" pitchFamily="18" charset="0"/>
                <a:cs typeface="Times New Roman" panose="02020603050405020304" pitchFamily="18" charset="0"/>
              </a:rPr>
              <a:t> B</a:t>
            </a:r>
          </a:p>
          <a:p>
            <a:r>
              <a:rPr lang="en-US" dirty="0"/>
              <a:t> </a:t>
            </a:r>
            <a:r>
              <a:rPr lang="en-US" dirty="0" smtClean="0"/>
              <a:t>  </a:t>
            </a:r>
            <a:r>
              <a:rPr lang="en-US" b="1" dirty="0" smtClean="0">
                <a:latin typeface="Times New Roman" panose="02020603050405020304" pitchFamily="18" charset="0"/>
                <a:cs typeface="Times New Roman" panose="02020603050405020304" pitchFamily="18" charset="0"/>
              </a:rPr>
              <a:t>21BIT036  ( III BSc IT )</a:t>
            </a:r>
          </a:p>
          <a:p>
            <a:r>
              <a:rPr lang="en-US" dirty="0"/>
              <a:t> </a:t>
            </a:r>
            <a:r>
              <a:rPr lang="en-US" dirty="0" smtClean="0"/>
              <a:t>                                                                                      </a:t>
            </a:r>
            <a:endParaRPr lang="en-US" dirty="0"/>
          </a:p>
        </p:txBody>
      </p:sp>
      <p:sp>
        <p:nvSpPr>
          <p:cNvPr id="4" name="TextBox 3"/>
          <p:cNvSpPr txBox="1"/>
          <p:nvPr/>
        </p:nvSpPr>
        <p:spPr>
          <a:xfrm>
            <a:off x="7924978" y="4149564"/>
            <a:ext cx="375616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MCA MPhil MSC(YHE) PhD</a:t>
            </a:r>
            <a:r>
              <a:rPr lang="en-US" sz="2000" dirty="0">
                <a:latin typeface="Times New Roman" panose="02020603050405020304" pitchFamily="18" charset="0"/>
                <a:cs typeface="Times New Roman" panose="02020603050405020304" pitchFamily="18" charset="0"/>
              </a:rPr>
              <a:t> </a:t>
            </a:r>
            <a:endParaRPr lang="en-US" sz="2000" b="1" dirty="0" smtClean="0">
              <a:solidFill>
                <a:srgbClr val="65FFFF"/>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787107" y="4570411"/>
            <a:ext cx="5357364" cy="1200329"/>
          </a:xfrm>
          <a:prstGeom prst="rect">
            <a:avLst/>
          </a:prstGeom>
          <a:noFill/>
        </p:spPr>
        <p:txBody>
          <a:bodyPr wrap="none" rtlCol="0">
            <a:spAutoFit/>
          </a:bodyPr>
          <a:lstStyle/>
          <a:p>
            <a:r>
              <a:rPr lang="en-US" sz="2400" b="1" dirty="0" smtClean="0">
                <a:solidFill>
                  <a:srgbClr val="65FFFF"/>
                </a:solidFill>
                <a:latin typeface="Times New Roman" panose="02020603050405020304" pitchFamily="18" charset="0"/>
                <a:cs typeface="Times New Roman" panose="02020603050405020304" pitchFamily="18" charset="0"/>
              </a:rPr>
              <a:t>Associate Professor,</a:t>
            </a:r>
          </a:p>
          <a:p>
            <a:r>
              <a:rPr lang="en-US" sz="2400" b="1" dirty="0" smtClean="0">
                <a:solidFill>
                  <a:srgbClr val="65FFFF"/>
                </a:solidFill>
                <a:latin typeface="Times New Roman" panose="02020603050405020304" pitchFamily="18" charset="0"/>
                <a:cs typeface="Times New Roman" panose="02020603050405020304" pitchFamily="18" charset="0"/>
              </a:rPr>
              <a:t>Head Of the </a:t>
            </a:r>
            <a:r>
              <a:rPr lang="en-US" sz="2400" b="1" dirty="0" smtClean="0">
                <a:solidFill>
                  <a:srgbClr val="65FFFF"/>
                </a:solidFill>
                <a:latin typeface="Times New Roman" panose="02020603050405020304" pitchFamily="18" charset="0"/>
                <a:cs typeface="Times New Roman" panose="02020603050405020304" pitchFamily="18" charset="0"/>
              </a:rPr>
              <a:t>Department,</a:t>
            </a:r>
            <a:endParaRPr lang="en-US" sz="2400" b="1" dirty="0" smtClean="0">
              <a:solidFill>
                <a:srgbClr val="65FFFF"/>
              </a:solidFill>
              <a:latin typeface="Times New Roman" panose="02020603050405020304" pitchFamily="18" charset="0"/>
              <a:cs typeface="Times New Roman" panose="02020603050405020304" pitchFamily="18" charset="0"/>
            </a:endParaRPr>
          </a:p>
          <a:p>
            <a:r>
              <a:rPr lang="en-US" sz="2400" b="1" dirty="0" smtClean="0">
                <a:solidFill>
                  <a:srgbClr val="65FFFF"/>
                </a:solidFill>
                <a:latin typeface="Times New Roman" panose="02020603050405020304" pitchFamily="18" charset="0"/>
                <a:cs typeface="Times New Roman" panose="02020603050405020304" pitchFamily="18" charset="0"/>
              </a:rPr>
              <a:t>Department of Information Technology</a:t>
            </a:r>
          </a:p>
        </p:txBody>
      </p:sp>
    </p:spTree>
    <p:extLst>
      <p:ext uri="{BB962C8B-B14F-4D97-AF65-F5344CB8AC3E}">
        <p14:creationId xmlns:p14="http://schemas.microsoft.com/office/powerpoint/2010/main" val="1646057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463640"/>
            <a:ext cx="8595360" cy="5716498"/>
          </a:xfrm>
        </p:spPr>
        <p:txBody>
          <a:bodyPr>
            <a:noAutofit/>
          </a:bodyPr>
          <a:lstStyle/>
          <a:p>
            <a:pPr marL="0" indent="0">
              <a:buNone/>
            </a:pPr>
            <a:r>
              <a:rPr lang="en-US" sz="2800" b="1" dirty="0">
                <a:latin typeface="Times New Roman" pitchFamily="18" charset="0"/>
                <a:cs typeface="Times New Roman" pitchFamily="18" charset="0"/>
              </a:rPr>
              <a:t>Data pre-processing and Feature extraction:</a:t>
            </a:r>
          </a:p>
          <a:p>
            <a:pPr algn="just"/>
            <a:r>
              <a:rPr lang="en-US" sz="2800" dirty="0">
                <a:latin typeface="Times New Roman" pitchFamily="18" charset="0"/>
                <a:cs typeface="Times New Roman" pitchFamily="18" charset="0"/>
              </a:rPr>
              <a:t>In this approach for </a:t>
            </a:r>
            <a:r>
              <a:rPr lang="en-US" sz="2800" dirty="0" smtClean="0">
                <a:latin typeface="Times New Roman" pitchFamily="18" charset="0"/>
                <a:cs typeface="Times New Roman" pitchFamily="18" charset="0"/>
              </a:rPr>
              <a:t>yoga pose </a:t>
            </a:r>
            <a:r>
              <a:rPr lang="en-US" sz="2800" dirty="0">
                <a:latin typeface="Times New Roman" pitchFamily="18" charset="0"/>
                <a:cs typeface="Times New Roman" pitchFamily="18" charset="0"/>
              </a:rPr>
              <a:t>detection, </a:t>
            </a:r>
            <a:r>
              <a:rPr lang="en-US" sz="2800" dirty="0" smtClean="0">
                <a:latin typeface="Times New Roman" pitchFamily="18" charset="0"/>
                <a:cs typeface="Times New Roman" pitchFamily="18" charset="0"/>
              </a:rPr>
              <a:t>initially </a:t>
            </a:r>
            <a:r>
              <a:rPr lang="en-US" sz="2800" dirty="0">
                <a:latin typeface="Times New Roman" pitchFamily="18" charset="0"/>
                <a:cs typeface="Times New Roman" pitchFamily="18" charset="0"/>
              </a:rPr>
              <a:t>we detect </a:t>
            </a:r>
            <a:r>
              <a:rPr lang="en-US" sz="2800" dirty="0" smtClean="0">
                <a:latin typeface="Times New Roman" pitchFamily="18" charset="0"/>
                <a:cs typeface="Times New Roman" pitchFamily="18" charset="0"/>
              </a:rPr>
              <a:t>body pose </a:t>
            </a:r>
            <a:r>
              <a:rPr lang="en-US" sz="2800" dirty="0">
                <a:latin typeface="Times New Roman" pitchFamily="18" charset="0"/>
                <a:cs typeface="Times New Roman" pitchFamily="18" charset="0"/>
              </a:rPr>
              <a:t>from image that is acquired by webcam and for detecting a </a:t>
            </a:r>
            <a:r>
              <a:rPr lang="en-US" sz="2800" dirty="0" smtClean="0">
                <a:latin typeface="Times New Roman" pitchFamily="18" charset="0"/>
                <a:cs typeface="Times New Roman" pitchFamily="18" charset="0"/>
              </a:rPr>
              <a:t>yoga pose, </a:t>
            </a:r>
            <a:r>
              <a:rPr lang="en-US" sz="2800" dirty="0">
                <a:latin typeface="Times New Roman" pitchFamily="18" charset="0"/>
                <a:cs typeface="Times New Roman" pitchFamily="18" charset="0"/>
              </a:rPr>
              <a:t>we used media pipe library which is used for image processing. </a:t>
            </a:r>
          </a:p>
          <a:p>
            <a:pPr algn="just"/>
            <a:r>
              <a:rPr lang="en-US" sz="2800" dirty="0">
                <a:latin typeface="Times New Roman" pitchFamily="18" charset="0"/>
                <a:cs typeface="Times New Roman" pitchFamily="18" charset="0"/>
              </a:rPr>
              <a:t>So, after finding the </a:t>
            </a:r>
            <a:r>
              <a:rPr lang="en-US" sz="2800" dirty="0" smtClean="0">
                <a:latin typeface="Times New Roman" pitchFamily="18" charset="0"/>
                <a:cs typeface="Times New Roman" pitchFamily="18" charset="0"/>
              </a:rPr>
              <a:t>yoga pose </a:t>
            </a:r>
            <a:r>
              <a:rPr lang="en-US" sz="2800" dirty="0">
                <a:latin typeface="Times New Roman" pitchFamily="18" charset="0"/>
                <a:cs typeface="Times New Roman" pitchFamily="18" charset="0"/>
              </a:rPr>
              <a:t>from image we get the region of interest (</a:t>
            </a:r>
            <a:r>
              <a:rPr lang="en-US" sz="2800" dirty="0" err="1">
                <a:latin typeface="Times New Roman" pitchFamily="18" charset="0"/>
                <a:cs typeface="Times New Roman" pitchFamily="18" charset="0"/>
              </a:rPr>
              <a:t>Roi</a:t>
            </a:r>
            <a:r>
              <a:rPr lang="en-US" sz="2800" dirty="0">
                <a:latin typeface="Times New Roman" pitchFamily="18" charset="0"/>
                <a:cs typeface="Times New Roman" pitchFamily="18" charset="0"/>
              </a:rPr>
              <a:t>) then we cropped that image and convert the image to gray image using </a:t>
            </a:r>
            <a:r>
              <a:rPr lang="en-US" sz="2800" dirty="0" err="1">
                <a:latin typeface="Times New Roman" pitchFamily="18" charset="0"/>
                <a:cs typeface="Times New Roman" pitchFamily="18" charset="0"/>
              </a:rPr>
              <a:t>OpenCV</a:t>
            </a:r>
            <a:r>
              <a:rPr lang="en-US" sz="2800" dirty="0">
                <a:latin typeface="Times New Roman" pitchFamily="18" charset="0"/>
                <a:cs typeface="Times New Roman" pitchFamily="18" charset="0"/>
              </a:rPr>
              <a:t> library after we applied the </a:t>
            </a:r>
            <a:r>
              <a:rPr lang="en-US" sz="2800" dirty="0" err="1">
                <a:latin typeface="Times New Roman" pitchFamily="18" charset="0"/>
                <a:cs typeface="Times New Roman" pitchFamily="18" charset="0"/>
              </a:rPr>
              <a:t>gaussian</a:t>
            </a:r>
            <a:r>
              <a:rPr lang="en-US" sz="2800" dirty="0">
                <a:latin typeface="Times New Roman" pitchFamily="18" charset="0"/>
                <a:cs typeface="Times New Roman" pitchFamily="18" charset="0"/>
              </a:rPr>
              <a:t> blur .</a:t>
            </a:r>
          </a:p>
          <a:p>
            <a:pPr algn="just"/>
            <a:r>
              <a:rPr lang="en-US" sz="2800" dirty="0">
                <a:latin typeface="Times New Roman" pitchFamily="18" charset="0"/>
                <a:cs typeface="Times New Roman" pitchFamily="18" charset="0"/>
              </a:rPr>
              <a:t>The filter can be easily applied using open computer vision library also known as </a:t>
            </a:r>
            <a:r>
              <a:rPr lang="en-US" sz="2800" dirty="0" err="1">
                <a:latin typeface="Times New Roman" pitchFamily="18" charset="0"/>
                <a:cs typeface="Times New Roman" pitchFamily="18" charset="0"/>
              </a:rPr>
              <a:t>OpenCV</a:t>
            </a:r>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Then we converted the gray image to binary image using threshold and Adaptive threshold methods.</a:t>
            </a:r>
          </a:p>
          <a:p>
            <a:endParaRPr lang="en-US" sz="2000" dirty="0"/>
          </a:p>
        </p:txBody>
      </p:sp>
    </p:spTree>
    <p:extLst>
      <p:ext uri="{BB962C8B-B14F-4D97-AF65-F5344CB8AC3E}">
        <p14:creationId xmlns:p14="http://schemas.microsoft.com/office/powerpoint/2010/main" val="413164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231820"/>
            <a:ext cx="8938196" cy="5948317"/>
          </a:xfrm>
        </p:spPr>
        <p:txBody>
          <a:bodyPr>
            <a:noAutofit/>
          </a:bodyPr>
          <a:lstStyle/>
          <a:p>
            <a:pPr marL="0" indent="0">
              <a:buNone/>
            </a:pPr>
            <a:r>
              <a:rPr lang="en-US" sz="2200" b="1" dirty="0">
                <a:latin typeface="Times New Roman" pitchFamily="18" charset="0"/>
                <a:cs typeface="Times New Roman" pitchFamily="18" charset="0"/>
              </a:rPr>
              <a:t>Gesture Classification :</a:t>
            </a:r>
            <a:endParaRPr lang="en-US" sz="2200" dirty="0">
              <a:latin typeface="Times New Roman" pitchFamily="18" charset="0"/>
              <a:cs typeface="Times New Roman" pitchFamily="18" charset="0"/>
            </a:endParaRPr>
          </a:p>
          <a:p>
            <a:pPr marL="0" indent="0">
              <a:buNone/>
            </a:pPr>
            <a:r>
              <a:rPr lang="en-US" sz="2200" b="1" dirty="0">
                <a:latin typeface="Times New Roman" pitchFamily="18" charset="0"/>
                <a:cs typeface="Times New Roman" pitchFamily="18" charset="0"/>
              </a:rPr>
              <a:t>Convolutional Neural Network (CNN)</a:t>
            </a: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CNN is a class of neural networks that are highly useful in solving computer vision problems.</a:t>
            </a:r>
          </a:p>
          <a:p>
            <a:pPr algn="just"/>
            <a:r>
              <a:rPr lang="en-US" sz="2200" dirty="0">
                <a:latin typeface="Times New Roman" pitchFamily="18" charset="0"/>
                <a:cs typeface="Times New Roman" pitchFamily="18" charset="0"/>
              </a:rPr>
              <a:t> They make use of a filter/kernel to scan through the entire pixel values of the image and make computations by setting appropriate weights to enable detection of a specific feature. CNN is equipped with layers like convolution layer, max pooling layer, flatten layer, dense layer, dropout layer and a fully connected neural network layer.</a:t>
            </a:r>
          </a:p>
          <a:p>
            <a:pPr algn="just"/>
            <a:r>
              <a:rPr lang="en-US" sz="2200" dirty="0">
                <a:latin typeface="Times New Roman" pitchFamily="18" charset="0"/>
                <a:cs typeface="Times New Roman" pitchFamily="18" charset="0"/>
              </a:rPr>
              <a:t> These layers together make a very powerful tool that can identify features in an image. The starting layers detect low level features that gradually begin to detect more complex higher-level features</a:t>
            </a:r>
          </a:p>
          <a:p>
            <a:pPr algn="just"/>
            <a:r>
              <a:rPr lang="en-US" sz="2200" dirty="0">
                <a:latin typeface="Times New Roman" pitchFamily="18" charset="0"/>
                <a:cs typeface="Times New Roman" pitchFamily="18" charset="0"/>
              </a:rPr>
              <a:t>Unlike regular Neural Networks, in the layers of CNN, the neurons are arranged in 3 dimensions: width, height, depth.</a:t>
            </a:r>
          </a:p>
          <a:p>
            <a:pPr algn="just"/>
            <a:r>
              <a:rPr lang="en-US" sz="2200" dirty="0">
                <a:latin typeface="Times New Roman" pitchFamily="18" charset="0"/>
                <a:cs typeface="Times New Roman" pitchFamily="18" charset="0"/>
              </a:rPr>
              <a:t>Moreover, the final output layer would have dimensions(number of classes), because by the end of the CNN architecture we will reduce the full image into a single vector of class scores.</a:t>
            </a:r>
          </a:p>
        </p:txBody>
      </p:sp>
    </p:spTree>
    <p:extLst>
      <p:ext uri="{BB962C8B-B14F-4D97-AF65-F5344CB8AC3E}">
        <p14:creationId xmlns:p14="http://schemas.microsoft.com/office/powerpoint/2010/main" val="4046223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465" y="1828800"/>
            <a:ext cx="9221273" cy="4351338"/>
          </a:xfrm>
        </p:spPr>
      </p:pic>
    </p:spTree>
    <p:extLst>
      <p:ext uri="{BB962C8B-B14F-4D97-AF65-F5344CB8AC3E}">
        <p14:creationId xmlns:p14="http://schemas.microsoft.com/office/powerpoint/2010/main" val="2222721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37882" y="695459"/>
            <a:ext cx="10774291" cy="5484679"/>
          </a:xfrm>
          <a:prstGeom prst="rect">
            <a:avLst/>
          </a:prstGeom>
        </p:spPr>
      </p:pic>
    </p:spTree>
    <p:extLst>
      <p:ext uri="{BB962C8B-B14F-4D97-AF65-F5344CB8AC3E}">
        <p14:creationId xmlns:p14="http://schemas.microsoft.com/office/powerpoint/2010/main" val="285748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5921" y="1399840"/>
            <a:ext cx="8680361" cy="5359848"/>
          </a:xfrm>
        </p:spPr>
      </p:pic>
      <p:sp>
        <p:nvSpPr>
          <p:cNvPr id="2" name="TextBox 1"/>
          <p:cNvSpPr txBox="1"/>
          <p:nvPr/>
        </p:nvSpPr>
        <p:spPr>
          <a:xfrm>
            <a:off x="1558343" y="450761"/>
            <a:ext cx="7044744" cy="707886"/>
          </a:xfrm>
          <a:prstGeom prst="rect">
            <a:avLst/>
          </a:prstGeom>
          <a:noFill/>
        </p:spPr>
        <p:txBody>
          <a:bodyPr wrap="square" rtlCol="0">
            <a:spAutoFit/>
          </a:bodyPr>
          <a:lstStyle/>
          <a:p>
            <a:r>
              <a:rPr lang="en-US" sz="4000" dirty="0" smtClean="0"/>
              <a:t>OUTPUT</a:t>
            </a:r>
            <a:r>
              <a:rPr lang="en-US" dirty="0" smtClean="0"/>
              <a:t>:</a:t>
            </a:r>
            <a:endParaRPr lang="en-US" dirty="0"/>
          </a:p>
        </p:txBody>
      </p:sp>
    </p:spTree>
    <p:extLst>
      <p:ext uri="{BB962C8B-B14F-4D97-AF65-F5344CB8AC3E}">
        <p14:creationId xmlns:p14="http://schemas.microsoft.com/office/powerpoint/2010/main" val="337111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03186"/>
          </a:xfrm>
        </p:spPr>
        <p:txBody>
          <a:bodyPr>
            <a:normAutofit/>
          </a:bodyPr>
          <a:lstStyle/>
          <a:p>
            <a:r>
              <a:rPr lang="en-US" dirty="0" smtClean="0"/>
              <a:t>Block diagram</a:t>
            </a:r>
            <a:endParaRPr lang="en-US" dirty="0"/>
          </a:p>
        </p:txBody>
      </p:sp>
      <p:pic>
        <p:nvPicPr>
          <p:cNvPr id="3" name="Picture 2"/>
          <p:cNvPicPr>
            <a:picLocks noChangeAspect="1"/>
          </p:cNvPicPr>
          <p:nvPr/>
        </p:nvPicPr>
        <p:blipFill>
          <a:blip r:embed="rId2"/>
          <a:stretch>
            <a:fillRect/>
          </a:stretch>
        </p:blipFill>
        <p:spPr>
          <a:xfrm>
            <a:off x="3709115" y="1390918"/>
            <a:ext cx="4149010" cy="4919730"/>
          </a:xfrm>
          <a:prstGeom prst="rect">
            <a:avLst/>
          </a:prstGeom>
        </p:spPr>
      </p:pic>
    </p:spTree>
    <p:extLst>
      <p:ext uri="{BB962C8B-B14F-4D97-AF65-F5344CB8AC3E}">
        <p14:creationId xmlns:p14="http://schemas.microsoft.com/office/powerpoint/2010/main" val="3086420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206062"/>
            <a:ext cx="8564708" cy="4572000"/>
          </a:xfrm>
        </p:spPr>
        <p:txBody>
          <a:bodyPr>
            <a:normAutofit/>
          </a:bodyPr>
          <a:lstStyle/>
          <a:p>
            <a:pPr marL="0" indent="0">
              <a:buNone/>
            </a:pPr>
            <a:r>
              <a:rPr lang="en-US" sz="3200" b="1" dirty="0" smtClean="0">
                <a:latin typeface="Times New Roman" pitchFamily="18" charset="0"/>
                <a:cs typeface="Times New Roman" pitchFamily="18" charset="0"/>
              </a:rPr>
              <a:t>CONCLUSION:</a:t>
            </a:r>
            <a:endParaRPr lang="en-US" sz="3200" b="1"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project is a simple demonstration of how CNN can be used to solve computer vision problems with an extremely high degree of accuracy.</a:t>
            </a:r>
          </a:p>
          <a:p>
            <a:pPr algn="just"/>
            <a:r>
              <a:rPr lang="en-US" dirty="0" smtClean="0">
                <a:latin typeface="Times New Roman" pitchFamily="18" charset="0"/>
                <a:cs typeface="Times New Roman" pitchFamily="18" charset="0"/>
              </a:rPr>
              <a:t>The yoga pose detection is </a:t>
            </a:r>
            <a:r>
              <a:rPr lang="en-US" dirty="0">
                <a:latin typeface="Times New Roman" pitchFamily="18" charset="0"/>
                <a:cs typeface="Times New Roman" pitchFamily="18" charset="0"/>
              </a:rPr>
              <a:t>obtained which has an accuracy of 95%. </a:t>
            </a:r>
          </a:p>
          <a:p>
            <a:pPr algn="just"/>
            <a:r>
              <a:rPr lang="en-US" dirty="0">
                <a:latin typeface="Times New Roman" pitchFamily="18" charset="0"/>
                <a:cs typeface="Times New Roman" pitchFamily="18" charset="0"/>
              </a:rPr>
              <a:t>The project can be extended to other </a:t>
            </a:r>
            <a:r>
              <a:rPr lang="en-US" dirty="0" smtClean="0">
                <a:latin typeface="Times New Roman" pitchFamily="18" charset="0"/>
                <a:cs typeface="Times New Roman" pitchFamily="18" charset="0"/>
              </a:rPr>
              <a:t>body poses by </a:t>
            </a:r>
            <a:r>
              <a:rPr lang="en-US" dirty="0">
                <a:latin typeface="Times New Roman" pitchFamily="18" charset="0"/>
                <a:cs typeface="Times New Roman" pitchFamily="18" charset="0"/>
              </a:rPr>
              <a:t>building the corresponding dataset and training the </a:t>
            </a:r>
            <a:r>
              <a:rPr lang="en-US" dirty="0" smtClean="0">
                <a:latin typeface="Times New Roman" pitchFamily="18" charset="0"/>
                <a:cs typeface="Times New Roman" pitchFamily="18" charset="0"/>
              </a:rPr>
              <a:t>CNN. </a:t>
            </a:r>
            <a:r>
              <a:rPr lang="en-US" dirty="0">
                <a:latin typeface="Times New Roman" pitchFamily="18" charset="0"/>
                <a:cs typeface="Times New Roman" pitchFamily="18" charset="0"/>
              </a:rPr>
              <a:t>The main objective has been achieved, that is, the need for an interpreter has been eliminated. </a:t>
            </a:r>
          </a:p>
          <a:p>
            <a:pPr algn="just"/>
            <a:r>
              <a:rPr lang="en-US" dirty="0">
                <a:latin typeface="Times New Roman" pitchFamily="18" charset="0"/>
                <a:cs typeface="Times New Roman" pitchFamily="18" charset="0"/>
              </a:rPr>
              <a:t> If this issue is encountered, we need to either reset the histogram or look for places with suitable lighting conditions.</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other issue that people might face is regarding their proficiency in knowing the ASL gestures. Bad gesture postures will not yield correct prediction.</a:t>
            </a:r>
          </a:p>
          <a:p>
            <a:endParaRPr lang="en-US" dirty="0"/>
          </a:p>
        </p:txBody>
      </p:sp>
    </p:spTree>
    <p:extLst>
      <p:ext uri="{BB962C8B-B14F-4D97-AF65-F5344CB8AC3E}">
        <p14:creationId xmlns:p14="http://schemas.microsoft.com/office/powerpoint/2010/main" val="1841166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https://github.com/Pawandeep-prog/yoga</a:t>
            </a:r>
            <a:endParaRPr lang="en-US" dirty="0" smtClean="0"/>
          </a:p>
          <a:p>
            <a:r>
              <a:rPr lang="en-US" dirty="0" err="1" smtClean="0"/>
              <a:t>Youtube</a:t>
            </a:r>
            <a:r>
              <a:rPr lang="en-US" dirty="0"/>
              <a:t>- </a:t>
            </a:r>
            <a:r>
              <a:rPr lang="en-US" dirty="0" smtClean="0"/>
              <a:t> https</a:t>
            </a:r>
            <a:r>
              <a:rPr lang="en-US" dirty="0"/>
              <a:t>://www.youtube.com/watch?v=sIRqrwZnuHE</a:t>
            </a:r>
          </a:p>
        </p:txBody>
      </p:sp>
    </p:spTree>
    <p:extLst>
      <p:ext uri="{BB962C8B-B14F-4D97-AF65-F5344CB8AC3E}">
        <p14:creationId xmlns:p14="http://schemas.microsoft.com/office/powerpoint/2010/main" val="1568590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0970" y="2678804"/>
            <a:ext cx="7779097" cy="1361941"/>
          </a:xfrm>
        </p:spPr>
        <p:txBody>
          <a:bodyPr/>
          <a:lstStyle/>
          <a:p>
            <a:r>
              <a:rPr lang="en-US" dirty="0" smtClean="0"/>
              <a:t>THANK YOU..!!</a:t>
            </a:r>
            <a:endParaRPr lang="en-US" dirty="0"/>
          </a:p>
        </p:txBody>
      </p:sp>
    </p:spTree>
    <p:extLst>
      <p:ext uri="{BB962C8B-B14F-4D97-AF65-F5344CB8AC3E}">
        <p14:creationId xmlns:p14="http://schemas.microsoft.com/office/powerpoint/2010/main" val="1126612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200" dirty="0">
                <a:latin typeface="Times New Roman" panose="02020603050405020304" pitchFamily="18" charset="0"/>
                <a:cs typeface="Times New Roman" panose="02020603050405020304" pitchFamily="18" charset="0"/>
              </a:rPr>
              <a:t>This project focuses on the </a:t>
            </a:r>
            <a:r>
              <a:rPr lang="en-US" sz="2200" dirty="0" smtClean="0">
                <a:latin typeface="Times New Roman" panose="02020603050405020304" pitchFamily="18" charset="0"/>
                <a:cs typeface="Times New Roman" panose="02020603050405020304" pitchFamily="18" charset="0"/>
              </a:rPr>
              <a:t>detection </a:t>
            </a:r>
            <a:r>
              <a:rPr lang="en-US" sz="2200" dirty="0">
                <a:latin typeface="Times New Roman" panose="02020603050405020304" pitchFamily="18" charset="0"/>
                <a:cs typeface="Times New Roman" panose="02020603050405020304" pitchFamily="18" charset="0"/>
              </a:rPr>
              <a:t>of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Yoga Pose </a:t>
            </a:r>
            <a:r>
              <a:rPr lang="en-US" sz="2200" dirty="0" smtClean="0">
                <a:latin typeface="Times New Roman" panose="02020603050405020304" pitchFamily="18" charset="0"/>
                <a:cs typeface="Times New Roman" panose="02020603050405020304" pitchFamily="18" charset="0"/>
              </a:rPr>
              <a:t>system </a:t>
            </a:r>
            <a:r>
              <a:rPr lang="en-US" sz="2200" dirty="0">
                <a:latin typeface="Times New Roman" panose="02020603050405020304" pitchFamily="18" charset="0"/>
                <a:cs typeface="Times New Roman" panose="02020603050405020304" pitchFamily="18" charset="0"/>
              </a:rPr>
              <a:t>using Python. The system aims to accurately identify and analyze yoga poses from webcam by using various kind of libraries which is used to analyze and find out the </a:t>
            </a:r>
            <a:r>
              <a:rPr lang="en-US" sz="2200" dirty="0" smtClean="0">
                <a:latin typeface="Times New Roman" panose="02020603050405020304" pitchFamily="18" charset="0"/>
                <a:cs typeface="Times New Roman" panose="02020603050405020304" pitchFamily="18" charset="0"/>
              </a:rPr>
              <a:t>yoga poses</a:t>
            </a:r>
            <a:r>
              <a:rPr lang="en-US" sz="2200" dirty="0">
                <a:latin typeface="Times New Roman" panose="02020603050405020304" pitchFamily="18" charset="0"/>
                <a:cs typeface="Times New Roman" panose="02020603050405020304" pitchFamily="18" charset="0"/>
              </a:rPr>
              <a:t>. The process involves collecting a diverse dataset of yoga poses. This dataset should </a:t>
            </a:r>
            <a:r>
              <a:rPr lang="en-US" sz="2200" dirty="0" smtClean="0">
                <a:latin typeface="Times New Roman" panose="02020603050405020304" pitchFamily="18" charset="0"/>
                <a:cs typeface="Times New Roman" panose="02020603050405020304" pitchFamily="18" charset="0"/>
              </a:rPr>
              <a:t>include videos </a:t>
            </a:r>
            <a:r>
              <a:rPr lang="en-US" sz="2200" dirty="0">
                <a:latin typeface="Times New Roman" panose="02020603050405020304" pitchFamily="18" charset="0"/>
                <a:cs typeface="Times New Roman" panose="02020603050405020304" pitchFamily="18" charset="0"/>
              </a:rPr>
              <a:t>of individuals performing various yoga poses, with each pose labeled for training purposes. </a:t>
            </a:r>
          </a:p>
          <a:p>
            <a:pPr algn="just"/>
            <a:r>
              <a:rPr lang="en-US" sz="2200" dirty="0">
                <a:latin typeface="Times New Roman" panose="02020603050405020304" pitchFamily="18" charset="0"/>
                <a:cs typeface="Times New Roman" panose="02020603050405020304" pitchFamily="18" charset="0"/>
              </a:rPr>
              <a:t>A </a:t>
            </a:r>
            <a:r>
              <a:rPr lang="en-US" sz="2200" dirty="0" smtClean="0">
                <a:latin typeface="Times New Roman" panose="02020603050405020304" pitchFamily="18" charset="0"/>
                <a:cs typeface="Times New Roman" panose="02020603050405020304" pitchFamily="18" charset="0"/>
              </a:rPr>
              <a:t>machine </a:t>
            </a:r>
            <a:r>
              <a:rPr lang="en-US" sz="2200" dirty="0">
                <a:latin typeface="Times New Roman" panose="02020603050405020304" pitchFamily="18" charset="0"/>
                <a:cs typeface="Times New Roman" panose="02020603050405020304" pitchFamily="18" charset="0"/>
              </a:rPr>
              <a:t>learning model, trained on a diverse dataset of yoga poses, is employed to classify and track the user's current pose. The system is designed to be user-friendly, requiring minimal setup and no specialized equipment. We use Pose estimation libraries like </a:t>
            </a:r>
            <a:r>
              <a:rPr lang="en-US" sz="2200" dirty="0" err="1">
                <a:latin typeface="Times New Roman" panose="02020603050405020304" pitchFamily="18" charset="0"/>
                <a:cs typeface="Times New Roman" panose="02020603050405020304" pitchFamily="18" charset="0"/>
              </a:rPr>
              <a:t>Tensorflow</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keras</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mediapipe</a:t>
            </a:r>
            <a:r>
              <a:rPr lang="en-US" sz="2200" dirty="0">
                <a:latin typeface="Times New Roman" panose="02020603050405020304" pitchFamily="18" charset="0"/>
                <a:cs typeface="Times New Roman" panose="02020603050405020304" pitchFamily="18" charset="0"/>
              </a:rPr>
              <a:t> to extract the key points or joints of a person on a screen. These libraries help in understanding the body’s pose and positioning.</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77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4750" y="772732"/>
            <a:ext cx="8595360" cy="4351337"/>
          </a:xfrm>
        </p:spPr>
        <p:txBody>
          <a:bodyPr>
            <a:normAutofit/>
          </a:bodyPr>
          <a:lstStyle/>
          <a:p>
            <a:pPr algn="just"/>
            <a:r>
              <a:rPr lang="en-US" sz="2400" dirty="0">
                <a:latin typeface="Times New Roman" panose="02020603050405020304" pitchFamily="18" charset="0"/>
                <a:cs typeface="Times New Roman" panose="02020603050405020304" pitchFamily="18" charset="0"/>
              </a:rPr>
              <a:t>Python is chosen as the programming language for its versatility and extensive libraries in the field of machine learning. Libraries such as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OpenCV</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mediapipe</a:t>
            </a:r>
            <a:r>
              <a:rPr lang="en-US" sz="2400" dirty="0">
                <a:latin typeface="Times New Roman" panose="02020603050405020304" pitchFamily="18" charset="0"/>
                <a:cs typeface="Times New Roman" panose="02020603050405020304" pitchFamily="18" charset="0"/>
              </a:rPr>
              <a:t> can aid in image processing and pose estimation. The proposed system not only aids practitioners in maintaining proper alignment but also offers a personalized and interactive experience. By leveraging technology to monitor and correct yoga poses, individuals can enhance their home practice, reduce the risk of injury, and deepen their understanding of yoga postures.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06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EXISTING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The systems </a:t>
            </a:r>
            <a:r>
              <a:rPr lang="en-US" sz="2400" dirty="0">
                <a:latin typeface="Times New Roman" panose="02020603050405020304" pitchFamily="18" charset="0"/>
                <a:cs typeface="Times New Roman" panose="02020603050405020304" pitchFamily="18" charset="0"/>
              </a:rPr>
              <a:t>often required a pre-recorded video or a series of images for offline analysis. While they provided valuable insights into pose accuracy, they might lack real-time feedback and user interaction.</a:t>
            </a:r>
          </a:p>
        </p:txBody>
      </p:sp>
    </p:spTree>
    <p:extLst>
      <p:ext uri="{BB962C8B-B14F-4D97-AF65-F5344CB8AC3E}">
        <p14:creationId xmlns:p14="http://schemas.microsoft.com/office/powerpoint/2010/main" val="4054499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EXISTING SYSTEM DISADVANTAGES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Some systems may be optimized for a specific set of yoga poses, and they might not perform well when confronted with a wide variety of poses. This limitation can </a:t>
            </a:r>
            <a:r>
              <a:rPr lang="en-US" sz="2000" dirty="0" smtClean="0">
                <a:latin typeface="Times New Roman" panose="02020603050405020304" pitchFamily="18" charset="0"/>
                <a:cs typeface="Times New Roman" panose="02020603050405020304" pitchFamily="18" charset="0"/>
              </a:rPr>
              <a:t>impact </a:t>
            </a:r>
            <a:r>
              <a:rPr lang="en-US" sz="2000" dirty="0">
                <a:latin typeface="Times New Roman" panose="02020603050405020304" pitchFamily="18" charset="0"/>
                <a:cs typeface="Times New Roman" panose="02020603050405020304" pitchFamily="18" charset="0"/>
              </a:rPr>
              <a:t>the system's applicability to diverse yoga practices</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Occlusions, where parts of the body are temporarily hidden from the camera's view, can pose challenges for accurate pose detection. The system may fail to accurately estimate poses when certain body parts are obscured</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Existing systems may struggle to accurately detect poses during dynamic and fast movements, common in certain styles of yoga. Rapid changes in body positions can lead to pose misclassification or delays in detection.</a:t>
            </a:r>
          </a:p>
        </p:txBody>
      </p:sp>
    </p:spTree>
    <p:extLst>
      <p:ext uri="{BB962C8B-B14F-4D97-AF65-F5344CB8AC3E}">
        <p14:creationId xmlns:p14="http://schemas.microsoft.com/office/powerpoint/2010/main" val="380541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PROPOSED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The primary purpose of </a:t>
            </a: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project is to assist individuals in enhancing their home yoga </a:t>
            </a:r>
            <a:r>
              <a:rPr lang="en-US" sz="2800" dirty="0" smtClean="0">
                <a:latin typeface="Times New Roman" panose="02020603050405020304" pitchFamily="18" charset="0"/>
                <a:cs typeface="Times New Roman" panose="02020603050405020304" pitchFamily="18" charset="0"/>
              </a:rPr>
              <a:t>practice, helping them to </a:t>
            </a:r>
            <a:r>
              <a:rPr lang="en-US" sz="2800" dirty="0">
                <a:latin typeface="Times New Roman" panose="02020603050405020304" pitchFamily="18" charset="0"/>
                <a:cs typeface="Times New Roman" panose="02020603050405020304" pitchFamily="18" charset="0"/>
              </a:rPr>
              <a:t>maintain proper form and alignment without the need for a physical instructor</a:t>
            </a:r>
            <a:r>
              <a:rPr lang="en-US" sz="2800" dirty="0" smtClean="0">
                <a:latin typeface="Times New Roman" panose="02020603050405020304" pitchFamily="18" charset="0"/>
                <a:cs typeface="Times New Roman" panose="02020603050405020304" pitchFamily="18" charset="0"/>
              </a:rPr>
              <a:t>.</a:t>
            </a:r>
          </a:p>
          <a:p>
            <a:pPr marL="0" indent="0" algn="just">
              <a:buNone/>
            </a:pPr>
            <a:r>
              <a:rPr lang="en-US" sz="2800" dirty="0">
                <a:latin typeface="Times New Roman" panose="02020603050405020304" pitchFamily="18" charset="0"/>
                <a:cs typeface="Times New Roman" panose="02020603050405020304" pitchFamily="18" charset="0"/>
              </a:rPr>
              <a:t>The project can serve as an educational tool for individuals learning </a:t>
            </a:r>
            <a:r>
              <a:rPr lang="en-US" sz="2800" dirty="0" smtClean="0">
                <a:latin typeface="Times New Roman" panose="02020603050405020304" pitchFamily="18" charset="0"/>
                <a:cs typeface="Times New Roman" panose="02020603050405020304" pitchFamily="18" charset="0"/>
              </a:rPr>
              <a:t>yoga.</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736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PROPOSED SYSTEM ADVANTAGES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Utilize a standard webcam as the input device for capturing the user's live video </a:t>
            </a:r>
            <a:r>
              <a:rPr lang="en-US" sz="2400" dirty="0" smtClean="0">
                <a:latin typeface="Times New Roman" panose="02020603050405020304" pitchFamily="18" charset="0"/>
                <a:cs typeface="Times New Roman" panose="02020603050405020304" pitchFamily="18" charset="0"/>
              </a:rPr>
              <a:t>feed</a:t>
            </a:r>
          </a:p>
          <a:p>
            <a:pPr algn="just"/>
            <a:r>
              <a:rPr lang="en-US" sz="2400" dirty="0">
                <a:latin typeface="Times New Roman" panose="02020603050405020304" pitchFamily="18" charset="0"/>
                <a:cs typeface="Times New Roman" panose="02020603050405020304" pitchFamily="18" charset="0"/>
              </a:rPr>
              <a:t>Incorporate dynamic pose templates that adapt to variations in individual body shapes and sizes. This ensures a personalized experience, accommodating different levels of flexibility and expertise</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Provide educational resources within the system, such as links to instructional videos, pose descriptions, and tips for improving yoga practice. This enhances the educational aspect of the system</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Provides a </a:t>
            </a:r>
            <a:r>
              <a:rPr lang="en-US" sz="2400" dirty="0">
                <a:latin typeface="Times New Roman" panose="02020603050405020304" pitchFamily="18" charset="0"/>
                <a:cs typeface="Times New Roman" panose="02020603050405020304" pitchFamily="18" charset="0"/>
              </a:rPr>
              <a:t>natural interaction between humans and computers without the use of any extra devices, thereby reducing costs.</a:t>
            </a:r>
          </a:p>
        </p:txBody>
      </p:sp>
    </p:spTree>
    <p:extLst>
      <p:ext uri="{BB962C8B-B14F-4D97-AF65-F5344CB8AC3E}">
        <p14:creationId xmlns:p14="http://schemas.microsoft.com/office/powerpoint/2010/main" val="277046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09091"/>
            <a:ext cx="6941970" cy="815559"/>
          </a:xfrm>
        </p:spPr>
        <p:txBody>
          <a:bodyPr/>
          <a:lstStyle/>
          <a:p>
            <a:r>
              <a:rPr lang="en-US" dirty="0">
                <a:latin typeface="Times New Roman" pitchFamily="18" charset="0"/>
                <a:cs typeface="Times New Roman" pitchFamily="18" charset="0"/>
              </a:rPr>
              <a:t>SYSTEM SPECIFICATION</a:t>
            </a:r>
            <a:endParaRPr lang="en-US" dirty="0"/>
          </a:p>
        </p:txBody>
      </p:sp>
      <p:sp>
        <p:nvSpPr>
          <p:cNvPr id="3" name="Content Placeholder 2"/>
          <p:cNvSpPr>
            <a:spLocks noGrp="1"/>
          </p:cNvSpPr>
          <p:nvPr>
            <p:ph idx="1"/>
          </p:nvPr>
        </p:nvSpPr>
        <p:spPr>
          <a:xfrm>
            <a:off x="1261872" y="1124650"/>
            <a:ext cx="8595360" cy="5055487"/>
          </a:xfrm>
        </p:spPr>
        <p:txBody>
          <a:bodyPr/>
          <a:lstStyle/>
          <a:p>
            <a:pPr marL="0" indent="0">
              <a:buNone/>
            </a:pPr>
            <a:r>
              <a:rPr lang="en-US" b="1" dirty="0">
                <a:latin typeface="Times New Roman" pitchFamily="18" charset="0"/>
                <a:cs typeface="Times New Roman" pitchFamily="18" charset="0"/>
              </a:rPr>
              <a:t>HARDWARE CONFIGURATION:</a:t>
            </a:r>
          </a:p>
          <a:p>
            <a:r>
              <a:rPr lang="en-US" dirty="0">
                <a:latin typeface="Times New Roman" pitchFamily="18" charset="0"/>
                <a:cs typeface="Times New Roman" pitchFamily="18" charset="0"/>
              </a:rPr>
              <a:t>System: </a:t>
            </a:r>
            <a:r>
              <a:rPr lang="en-US" dirty="0" smtClean="0">
                <a:latin typeface="Times New Roman" pitchFamily="18" charset="0"/>
                <a:cs typeface="Times New Roman" pitchFamily="18" charset="0"/>
              </a:rPr>
              <a:t>DTJA08M</a:t>
            </a:r>
          </a:p>
          <a:p>
            <a:r>
              <a:rPr lang="en-US" dirty="0" smtClean="0">
                <a:latin typeface="Times New Roman" pitchFamily="18" charset="0"/>
                <a:cs typeface="Times New Roman" pitchFamily="18" charset="0"/>
              </a:rPr>
              <a:t>Processor</a:t>
            </a:r>
            <a:r>
              <a:rPr lang="en-US" dirty="0">
                <a:latin typeface="Times New Roman" pitchFamily="18" charset="0"/>
                <a:cs typeface="Times New Roman" pitchFamily="18" charset="0"/>
              </a:rPr>
              <a:t>: </a:t>
            </a:r>
            <a:r>
              <a:rPr lang="pt-BR" dirty="0">
                <a:latin typeface="Times New Roman" pitchFamily="18" charset="0"/>
                <a:cs typeface="Times New Roman" pitchFamily="18" charset="0"/>
              </a:rPr>
              <a:t>Intel(R) Core(TM) i5-7200U CPU @ 2.50GHz   2.70 </a:t>
            </a:r>
            <a:r>
              <a:rPr lang="pt-BR" dirty="0" smtClean="0">
                <a:latin typeface="Times New Roman" pitchFamily="18" charset="0"/>
                <a:cs typeface="Times New Roman" pitchFamily="18" charset="0"/>
              </a:rPr>
              <a:t>GHz</a:t>
            </a:r>
          </a:p>
          <a:p>
            <a:r>
              <a:rPr lang="en-US" dirty="0" smtClean="0">
                <a:latin typeface="Times New Roman" pitchFamily="18" charset="0"/>
                <a:cs typeface="Times New Roman" pitchFamily="18" charset="0"/>
              </a:rPr>
              <a:t>Ram</a:t>
            </a:r>
            <a:r>
              <a:rPr lang="en-US" dirty="0">
                <a:latin typeface="Times New Roman" pitchFamily="18" charset="0"/>
                <a:cs typeface="Times New Roman" pitchFamily="18" charset="0"/>
              </a:rPr>
              <a:t>: 4.00GB</a:t>
            </a:r>
          </a:p>
          <a:p>
            <a:r>
              <a:rPr lang="en-US" dirty="0">
                <a:latin typeface="Times New Roman" pitchFamily="18" charset="0"/>
                <a:cs typeface="Times New Roman" pitchFamily="18" charset="0"/>
              </a:rPr>
              <a:t>Web </a:t>
            </a:r>
            <a:r>
              <a:rPr lang="en-US" dirty="0" smtClean="0">
                <a:latin typeface="Times New Roman" pitchFamily="18" charset="0"/>
                <a:cs typeface="Times New Roman" pitchFamily="18" charset="0"/>
              </a:rPr>
              <a:t>cam</a:t>
            </a:r>
          </a:p>
          <a:p>
            <a:pPr marL="0" indent="0">
              <a:buNone/>
            </a:pPr>
            <a:r>
              <a:rPr lang="en-US" b="1" dirty="0">
                <a:latin typeface="Times New Roman" pitchFamily="18" charset="0"/>
                <a:cs typeface="Times New Roman" pitchFamily="18" charset="0"/>
              </a:rPr>
              <a:t>SOFTWARE SPECIFICATION:</a:t>
            </a:r>
          </a:p>
          <a:p>
            <a:r>
              <a:rPr lang="en-US" dirty="0">
                <a:latin typeface="Times New Roman" pitchFamily="18" charset="0"/>
                <a:cs typeface="Times New Roman" pitchFamily="18" charset="0"/>
              </a:rPr>
              <a:t>Operating System: Windows 8 and Above</a:t>
            </a:r>
          </a:p>
          <a:p>
            <a:r>
              <a:rPr lang="en-US" dirty="0">
                <a:latin typeface="Times New Roman" pitchFamily="18" charset="0"/>
                <a:cs typeface="Times New Roman" pitchFamily="18" charset="0"/>
              </a:rPr>
              <a:t>IDE: </a:t>
            </a:r>
            <a:r>
              <a:rPr lang="en-US" dirty="0" err="1" smtClean="0">
                <a:latin typeface="Times New Roman" pitchFamily="18" charset="0"/>
                <a:cs typeface="Times New Roman" pitchFamily="18" charset="0"/>
              </a:rPr>
              <a:t>VisualStudio</a:t>
            </a:r>
            <a:r>
              <a:rPr lang="en-US" dirty="0" smtClean="0">
                <a:latin typeface="Times New Roman" pitchFamily="18" charset="0"/>
                <a:cs typeface="Times New Roman" pitchFamily="18" charset="0"/>
              </a:rPr>
              <a:t> Code</a:t>
            </a:r>
          </a:p>
          <a:p>
            <a:r>
              <a:rPr lang="en-US" dirty="0" smtClean="0">
                <a:latin typeface="Times New Roman" pitchFamily="18" charset="0"/>
                <a:cs typeface="Times New Roman" pitchFamily="18" charset="0"/>
              </a:rPr>
              <a:t>Programming </a:t>
            </a:r>
            <a:r>
              <a:rPr lang="en-US" dirty="0">
                <a:latin typeface="Times New Roman" pitchFamily="18" charset="0"/>
                <a:cs typeface="Times New Roman" pitchFamily="18" charset="0"/>
              </a:rPr>
              <a:t>Language: Python </a:t>
            </a:r>
            <a:r>
              <a:rPr lang="en-US" dirty="0" smtClean="0">
                <a:latin typeface="Times New Roman" pitchFamily="18" charset="0"/>
                <a:cs typeface="Times New Roman" pitchFamily="18" charset="0"/>
              </a:rPr>
              <a:t>3.8.10</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Python libraries: </a:t>
            </a:r>
            <a:r>
              <a:rPr lang="en-US" dirty="0" err="1">
                <a:latin typeface="Times New Roman" pitchFamily="18" charset="0"/>
                <a:cs typeface="Times New Roman" pitchFamily="18" charset="0"/>
              </a:rPr>
              <a:t>OpenCV</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Keras,mediapipe,Tensorflow</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40743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819096"/>
          </a:xfrm>
        </p:spPr>
        <p:txBody>
          <a:bodyPr/>
          <a:lstStyle/>
          <a:p>
            <a:r>
              <a:rPr lang="en-US" b="1" dirty="0">
                <a:latin typeface="Times New Roman" pitchFamily="18" charset="0"/>
                <a:cs typeface="Times New Roman" pitchFamily="18" charset="0"/>
              </a:rPr>
              <a:t>MODULE DESCRIPTION</a:t>
            </a:r>
            <a:endParaRPr lang="en-US" dirty="0"/>
          </a:p>
        </p:txBody>
      </p:sp>
      <p:sp>
        <p:nvSpPr>
          <p:cNvPr id="3" name="Content Placeholder 2"/>
          <p:cNvSpPr>
            <a:spLocks noGrp="1"/>
          </p:cNvSpPr>
          <p:nvPr>
            <p:ph idx="1"/>
          </p:nvPr>
        </p:nvSpPr>
        <p:spPr>
          <a:xfrm>
            <a:off x="1261872" y="1184856"/>
            <a:ext cx="8595360" cy="5563674"/>
          </a:xfrm>
        </p:spPr>
        <p:txBody>
          <a:bodyPr>
            <a:normAutofit/>
          </a:bodyPr>
          <a:lstStyle/>
          <a:p>
            <a:pPr marL="0" indent="0">
              <a:buNone/>
            </a:pPr>
            <a:r>
              <a:rPr lang="en-US" sz="2000" b="1" dirty="0">
                <a:latin typeface="Times New Roman" pitchFamily="18" charset="0"/>
                <a:cs typeface="Times New Roman" pitchFamily="18" charset="0"/>
              </a:rPr>
              <a:t>Data Acquisition:</a:t>
            </a:r>
          </a:p>
          <a:p>
            <a:pPr marL="0" indent="0" algn="just">
              <a:buNone/>
            </a:pPr>
            <a:r>
              <a:rPr lang="en-US" sz="2000" dirty="0">
                <a:latin typeface="Times New Roman" pitchFamily="18" charset="0"/>
                <a:cs typeface="Times New Roman" pitchFamily="18" charset="0"/>
              </a:rPr>
              <a:t>The different approaches to acquire data about the </a:t>
            </a:r>
            <a:r>
              <a:rPr lang="en-US" sz="2000" dirty="0" smtClean="0">
                <a:latin typeface="Times New Roman" pitchFamily="18" charset="0"/>
                <a:cs typeface="Times New Roman" pitchFamily="18" charset="0"/>
              </a:rPr>
              <a:t>body </a:t>
            </a:r>
            <a:r>
              <a:rPr lang="en-US" sz="2000" dirty="0">
                <a:latin typeface="Times New Roman" pitchFamily="18" charset="0"/>
                <a:cs typeface="Times New Roman" pitchFamily="18" charset="0"/>
              </a:rPr>
              <a:t>gesture can be done in the following ways:</a:t>
            </a:r>
          </a:p>
          <a:p>
            <a:pPr algn="just"/>
            <a:r>
              <a:rPr lang="en-US" sz="2000" dirty="0">
                <a:latin typeface="Times New Roman" pitchFamily="18" charset="0"/>
                <a:cs typeface="Times New Roman" pitchFamily="18" charset="0"/>
              </a:rPr>
              <a:t>It uses electromechanical devices to provide exact </a:t>
            </a:r>
            <a:r>
              <a:rPr lang="en-US" sz="2000" dirty="0" smtClean="0">
                <a:latin typeface="Times New Roman" pitchFamily="18" charset="0"/>
                <a:cs typeface="Times New Roman" pitchFamily="18" charset="0"/>
              </a:rPr>
              <a:t>body </a:t>
            </a:r>
            <a:r>
              <a:rPr lang="en-US" sz="2000" dirty="0">
                <a:latin typeface="Times New Roman" pitchFamily="18" charset="0"/>
                <a:cs typeface="Times New Roman" pitchFamily="18" charset="0"/>
              </a:rPr>
              <a:t>configuration, and position. Different </a:t>
            </a:r>
            <a:r>
              <a:rPr lang="en-US" sz="2000" dirty="0" smtClean="0">
                <a:latin typeface="Times New Roman" pitchFamily="18" charset="0"/>
                <a:cs typeface="Times New Roman" pitchFamily="18" charset="0"/>
              </a:rPr>
              <a:t>position-based </a:t>
            </a:r>
            <a:r>
              <a:rPr lang="en-US" sz="2000" dirty="0">
                <a:latin typeface="Times New Roman" pitchFamily="18" charset="0"/>
                <a:cs typeface="Times New Roman" pitchFamily="18" charset="0"/>
              </a:rPr>
              <a:t>approaches can be used to extract information. But it is expensive and not user friendly.</a:t>
            </a:r>
          </a:p>
          <a:p>
            <a:pPr algn="just"/>
            <a:r>
              <a:rPr lang="en-US" sz="2000" dirty="0">
                <a:latin typeface="Times New Roman" pitchFamily="18" charset="0"/>
                <a:cs typeface="Times New Roman" pitchFamily="18" charset="0"/>
              </a:rPr>
              <a:t>In vision-based methods, the computer webcam is the input device for observing the information </a:t>
            </a:r>
            <a:r>
              <a:rPr lang="en-US" sz="2000" dirty="0" smtClean="0">
                <a:latin typeface="Times New Roman" pitchFamily="18" charset="0"/>
                <a:cs typeface="Times New Roman" pitchFamily="18" charset="0"/>
              </a:rPr>
              <a:t>of body poses.</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The Vision Based methods require only a camera, thus realizing a natural interaction between humans and computers without the use of any extra devices, thereby reducing costs.</a:t>
            </a:r>
          </a:p>
          <a:p>
            <a:pPr algn="just"/>
            <a:r>
              <a:rPr lang="en-US" sz="2000" dirty="0">
                <a:latin typeface="Times New Roman" pitchFamily="18" charset="0"/>
                <a:cs typeface="Times New Roman" pitchFamily="18" charset="0"/>
              </a:rPr>
              <a:t> The main challenge of vision-based </a:t>
            </a:r>
            <a:r>
              <a:rPr lang="en-US" sz="2000" dirty="0" smtClean="0">
                <a:latin typeface="Times New Roman" pitchFamily="18" charset="0"/>
                <a:cs typeface="Times New Roman" pitchFamily="18" charset="0"/>
              </a:rPr>
              <a:t>yoga pose </a:t>
            </a:r>
            <a:r>
              <a:rPr lang="en-US" sz="2000" dirty="0">
                <a:latin typeface="Times New Roman" pitchFamily="18" charset="0"/>
                <a:cs typeface="Times New Roman" pitchFamily="18" charset="0"/>
              </a:rPr>
              <a:t>detection ranges from coping with the large variability of the </a:t>
            </a:r>
            <a:r>
              <a:rPr lang="en-US" sz="2000" dirty="0" smtClean="0">
                <a:latin typeface="Times New Roman" pitchFamily="18" charset="0"/>
                <a:cs typeface="Times New Roman" pitchFamily="18" charset="0"/>
              </a:rPr>
              <a:t>yoga pose </a:t>
            </a:r>
            <a:r>
              <a:rPr lang="en-US" sz="2000" dirty="0">
                <a:latin typeface="Times New Roman" pitchFamily="18" charset="0"/>
                <a:cs typeface="Times New Roman" pitchFamily="18" charset="0"/>
              </a:rPr>
              <a:t>appearance due to a huge number of </a:t>
            </a:r>
            <a:r>
              <a:rPr lang="en-US" sz="2000" dirty="0" smtClean="0">
                <a:latin typeface="Times New Roman" pitchFamily="18" charset="0"/>
                <a:cs typeface="Times New Roman" pitchFamily="18" charset="0"/>
              </a:rPr>
              <a:t>body </a:t>
            </a:r>
            <a:r>
              <a:rPr lang="en-US" sz="2000" dirty="0">
                <a:latin typeface="Times New Roman" pitchFamily="18" charset="0"/>
                <a:cs typeface="Times New Roman" pitchFamily="18" charset="0"/>
              </a:rPr>
              <a:t>movements, to different skin-color possibilities as well as to the variations in viewpoints, scales, and speed of the camera capturing the scene.</a:t>
            </a:r>
          </a:p>
        </p:txBody>
      </p:sp>
    </p:spTree>
    <p:extLst>
      <p:ext uri="{BB962C8B-B14F-4D97-AF65-F5344CB8AC3E}">
        <p14:creationId xmlns:p14="http://schemas.microsoft.com/office/powerpoint/2010/main" val="39649710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1203</TotalTime>
  <Words>1232</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Schoolbook</vt:lpstr>
      <vt:lpstr>Times New Roman</vt:lpstr>
      <vt:lpstr>Wingdings 2</vt:lpstr>
      <vt:lpstr>View</vt:lpstr>
      <vt:lpstr> MAJOR PROJECT    YOGA POSE DETECTION REVIEW II</vt:lpstr>
      <vt:lpstr>ABSTRACT:</vt:lpstr>
      <vt:lpstr>PowerPoint Presentation</vt:lpstr>
      <vt:lpstr>EXISTING SYSTEM</vt:lpstr>
      <vt:lpstr>EXISTING SYSTEM DISADVANTAGES</vt:lpstr>
      <vt:lpstr>PROPOSED SYSTEM</vt:lpstr>
      <vt:lpstr>PROPOSED SYSTEM ADVANTAGES</vt:lpstr>
      <vt:lpstr>SYSTEM SPECIFICATION</vt:lpstr>
      <vt:lpstr>MODULE DESCRIPTION</vt:lpstr>
      <vt:lpstr>PowerPoint Presentation</vt:lpstr>
      <vt:lpstr>PowerPoint Presentation</vt:lpstr>
      <vt:lpstr>INPUT:</vt:lpstr>
      <vt:lpstr>PowerPoint Presentation</vt:lpstr>
      <vt:lpstr>PowerPoint Presentation</vt:lpstr>
      <vt:lpstr>Block diagram</vt:lpstr>
      <vt:lpstr>PowerPoint Presentation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MINOR PROJECT  MOBILE APPLICATION FOR DAILY                  BILLING SYSTEM</dc:title>
  <dc:creator>WELCOME</dc:creator>
  <cp:lastModifiedBy>WELCOME</cp:lastModifiedBy>
  <cp:revision>33</cp:revision>
  <dcterms:created xsi:type="dcterms:W3CDTF">2024-01-26T13:56:46Z</dcterms:created>
  <dcterms:modified xsi:type="dcterms:W3CDTF">2024-03-12T04:23:15Z</dcterms:modified>
</cp:coreProperties>
</file>