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7"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8">
          <p15:clr>
            <a:srgbClr val="A4A3A4"/>
          </p15:clr>
        </p15:guide>
        <p15:guide id="2" pos="215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p:cViewPr>
        <p:scale>
          <a:sx n="75" d="100"/>
          <a:sy n="75" d="100"/>
        </p:scale>
        <p:origin x="946" y="120"/>
      </p:cViewPr>
      <p:guideLst>
        <p:guide orient="horz" pos="2878"/>
        <p:guide pos="215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1" Type="http://schemas.openxmlformats.org/officeDocument/2006/relationships/oleObject" Target="file:///C:\Users\ELCOT\Downloads\employee_data%20(1).csv"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42"/>
    </mc:Choice>
    <mc:Fallback>
      <c:style val="42"/>
    </mc:Fallback>
  </mc:AlternateContent>
  <c:pivotSource>
    <c:name>[employee_data (1).csv]Sheet1!PivotTable1</c:name>
    <c:fmtId val="11"/>
  </c:pivotSource>
  <c:chart>
    <c:title>
      <c:tx>
        <c:rich>
          <a:bodyPr/>
          <a:lstStyle/>
          <a:p>
            <a:pPr>
              <a:defRPr/>
            </a:pPr>
            <a:r>
              <a:rPr lang="en-IN"/>
              <a:t>Employee</a:t>
            </a:r>
            <a:r>
              <a:rPr lang="en-IN" baseline="0"/>
              <a:t> Performance Analysis</a:t>
            </a:r>
            <a:endParaRPr lang="en-IN"/>
          </a:p>
        </c:rich>
      </c:tx>
      <c:overlay val="0"/>
    </c:title>
    <c:autoTitleDeleted val="0"/>
    <c:pivotFmts>
      <c:pivotFmt>
        <c:idx val="0"/>
      </c:pivotFmt>
      <c:pivotFmt>
        <c:idx val="1"/>
      </c:pivotFmt>
      <c:pivotFmt>
        <c:idx val="2"/>
      </c:pivotFmt>
      <c:pivotFmt>
        <c:idx val="3"/>
      </c:pivotFmt>
      <c:pivotFmt>
        <c:idx val="4"/>
      </c:pivotFmt>
      <c:pivotFmt>
        <c:idx val="5"/>
      </c:pivotFmt>
      <c:pivotFmt>
        <c:idx val="6"/>
      </c:pivotFmt>
      <c:pivotFmt>
        <c:idx val="7"/>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
        <c:idx val="15"/>
        <c:marker>
          <c:symbol val="none"/>
        </c:marker>
      </c:pivotFmt>
    </c:pivotFmts>
    <c:plotArea>
      <c:layout/>
      <c:barChart>
        <c:barDir val="col"/>
        <c:grouping val="clustered"/>
        <c:varyColors val="0"/>
        <c:ser>
          <c:idx val="0"/>
          <c:order val="0"/>
          <c:tx>
            <c:strRef>
              <c:f>Sheet1!$B$3:$B$4</c:f>
              <c:strCache>
                <c:ptCount val="1"/>
                <c:pt idx="0">
                  <c:v>High</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A5B9-4975-8CD5-CADC4E240023}"/>
            </c:ext>
          </c:extLst>
        </c:ser>
        <c:ser>
          <c:idx val="1"/>
          <c:order val="1"/>
          <c:tx>
            <c:strRef>
              <c:f>Sheet1!$C$3:$C$4</c:f>
              <c:strCache>
                <c:ptCount val="1"/>
                <c:pt idx="0">
                  <c:v>Low</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1-A5B9-4975-8CD5-CADC4E240023}"/>
            </c:ext>
          </c:extLst>
        </c:ser>
        <c:ser>
          <c:idx val="2"/>
          <c:order val="2"/>
          <c:tx>
            <c:strRef>
              <c:f>Sheet1!$D$3:$D$4</c:f>
              <c:strCache>
                <c:ptCount val="1"/>
                <c:pt idx="0">
                  <c:v>Medium</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2-A5B9-4975-8CD5-CADC4E240023}"/>
            </c:ext>
          </c:extLst>
        </c:ser>
        <c:ser>
          <c:idx val="3"/>
          <c:order val="3"/>
          <c:tx>
            <c:strRef>
              <c:f>Sheet1!$E$3:$E$4</c:f>
              <c:strCache>
                <c:ptCount val="1"/>
                <c:pt idx="0">
                  <c:v>Very High</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3-A5B9-4975-8CD5-CADC4E240023}"/>
            </c:ext>
          </c:extLst>
        </c:ser>
        <c:dLbls>
          <c:showLegendKey val="0"/>
          <c:showVal val="0"/>
          <c:showCatName val="0"/>
          <c:showSerName val="0"/>
          <c:showPercent val="0"/>
          <c:showBubbleSize val="0"/>
        </c:dLbls>
        <c:gapWidth val="150"/>
        <c:axId val="12292864"/>
        <c:axId val="12294400"/>
      </c:barChart>
      <c:catAx>
        <c:axId val="12292864"/>
        <c:scaling>
          <c:orientation val="minMax"/>
        </c:scaling>
        <c:delete val="0"/>
        <c:axPos val="b"/>
        <c:numFmt formatCode="General" sourceLinked="0"/>
        <c:majorTickMark val="none"/>
        <c:minorTickMark val="none"/>
        <c:tickLblPos val="nextTo"/>
        <c:crossAx val="12294400"/>
        <c:crosses val="autoZero"/>
        <c:auto val="1"/>
        <c:lblAlgn val="ctr"/>
        <c:lblOffset val="100"/>
        <c:noMultiLvlLbl val="0"/>
      </c:catAx>
      <c:valAx>
        <c:axId val="12294400"/>
        <c:scaling>
          <c:orientation val="minMax"/>
        </c:scaling>
        <c:delete val="0"/>
        <c:axPos val="l"/>
        <c:majorGridlines/>
        <c:numFmt formatCode="General" sourceLinked="1"/>
        <c:majorTickMark val="none"/>
        <c:minorTickMark val="none"/>
        <c:tickLblPos val="nextTo"/>
        <c:crossAx val="12292864"/>
        <c:crosses val="autoZero"/>
        <c:crossBetween val="between"/>
      </c:valAx>
    </c:plotArea>
    <c:legend>
      <c:legendPos val="r"/>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300" y="990600"/>
            <a:ext cx="1743075" cy="1333500"/>
            <a:chOff x="876300" y="990600"/>
            <a:chExt cx="1743075" cy="1333500"/>
          </a:xfrm>
        </p:grpSpPr>
        <p:sp>
          <p:nvSpPr>
            <p:cNvPr id="3" name="object 3"/>
            <p:cNvSpPr/>
            <p:nvPr/>
          </p:nvSpPr>
          <p:spPr>
            <a:xfrm>
              <a:off x="876300" y="12668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971675" y="9906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405130" y="489585"/>
            <a:ext cx="9982200" cy="1001395"/>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605" y="3314065"/>
            <a:ext cx="8611870" cy="1936749"/>
          </a:xfrm>
          <a:prstGeom prst="rect">
            <a:avLst/>
          </a:prstGeom>
          <a:noFill/>
        </p:spPr>
        <p:txBody>
          <a:bodyPr vert="horz" wrap="square" lIns="91440" tIns="45720" rIns="91440" bIns="45720" numCol="1" anchor="t">
            <a:spAutoFit/>
          </a:bodyPr>
          <a:lstStyle/>
          <a:p>
            <a:pPr marL="0" indent="0">
              <a:lnSpc>
                <a:spcPct val="100000"/>
              </a:lnSpc>
              <a:spcBef>
                <a:spcPts val="0"/>
              </a:spcBef>
              <a:spcAft>
                <a:spcPts val="0"/>
              </a:spcAft>
              <a:buFontTx/>
              <a:buNone/>
            </a:pPr>
            <a:r>
              <a:rPr lang="en-US" sz="2400"/>
              <a:t>STUDENT NAME:  </a:t>
            </a:r>
            <a:r>
              <a:rPr lang="ta-IN" sz="2400"/>
              <a:t>Mohana S</a:t>
            </a:r>
            <a:endParaRPr lang="ko-KR" altLang="en-US" sz="2400"/>
          </a:p>
          <a:p>
            <a:pPr marL="0" indent="0">
              <a:lnSpc>
                <a:spcPct val="100000"/>
              </a:lnSpc>
              <a:spcBef>
                <a:spcPts val="0"/>
              </a:spcBef>
              <a:spcAft>
                <a:spcPts val="0"/>
              </a:spcAft>
              <a:buFontTx/>
              <a:buNone/>
            </a:pPr>
            <a:r>
              <a:rPr lang="en-US" sz="2400"/>
              <a:t>REGISTER NO:</a:t>
            </a:r>
            <a:r>
              <a:rPr lang="ta-IN" sz="2400"/>
              <a:t> 312208528</a:t>
            </a:r>
            <a:endParaRPr lang="ko-KR" altLang="en-US" sz="2400"/>
          </a:p>
          <a:p>
            <a:pPr marL="0" indent="0">
              <a:lnSpc>
                <a:spcPct val="100000"/>
              </a:lnSpc>
              <a:spcBef>
                <a:spcPts val="0"/>
              </a:spcBef>
              <a:spcAft>
                <a:spcPts val="0"/>
              </a:spcAft>
              <a:buFontTx/>
              <a:buNone/>
            </a:pPr>
            <a:r>
              <a:rPr lang="en-US" sz="2400"/>
              <a:t>DEPARTMENT:B.COM[GENERAL]</a:t>
            </a:r>
            <a:endParaRPr lang="ko-KR" altLang="en-US" sz="2400"/>
          </a:p>
          <a:p>
            <a:pPr marL="0" indent="0">
              <a:lnSpc>
                <a:spcPct val="100000"/>
              </a:lnSpc>
              <a:spcBef>
                <a:spcPts val="0"/>
              </a:spcBef>
              <a:spcAft>
                <a:spcPts val="0"/>
              </a:spcAft>
              <a:buFontTx/>
              <a:buNone/>
            </a:pPr>
            <a:r>
              <a:rPr lang="en-US" sz="2400"/>
              <a:t>COLLEGE : Chellammal womens college Guindy chennai</a:t>
            </a:r>
            <a:endParaRPr lang="ko-KR" altLang="en-US" sz="2400"/>
          </a:p>
          <a:p>
            <a:pPr marL="0" indent="0">
              <a:lnSpc>
                <a:spcPct val="100000"/>
              </a:lnSpc>
              <a:spcBef>
                <a:spcPts val="0"/>
              </a:spcBef>
              <a:spcAft>
                <a:spcPts val="0"/>
              </a:spcAft>
              <a:buFontTx/>
              <a:buNone/>
            </a:pPr>
            <a:r>
              <a:rPr lang="en-US" sz="2400"/>
              <a:t>           </a:t>
            </a:r>
            <a:endParaRPr lang="ko-KR" altLang="en-US" sz="240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p14="http://schemas.microsoft.com/office/powerpoint/2010/main"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91147"/>
            <a:ext cx="10918826" cy="7159011"/>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lang="en-IN" sz="4800" b="1" spc="5" dirty="0">
              <a:latin typeface="Trebuchet MS"/>
              <a:cs typeface="Trebuchet MS"/>
            </a:endParaRP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r>
              <a:rPr lang="en-IN" sz="2400" b="1" spc="5" dirty="0">
                <a:latin typeface="Trebuchet MS"/>
                <a:cs typeface="Trebuchet MS"/>
              </a:rPr>
              <a:t>Data Collection : </a:t>
            </a:r>
            <a:r>
              <a:rPr lang="en-IN" sz="2400" spc="5" dirty="0">
                <a:latin typeface="Trebuchet MS"/>
                <a:cs typeface="Trebuchet MS"/>
              </a:rPr>
              <a:t>Employee Data set collected from </a:t>
            </a:r>
            <a:r>
              <a:rPr lang="en-IN" sz="2400" spc="5" dirty="0" err="1">
                <a:latin typeface="Trebuchet MS"/>
                <a:cs typeface="Trebuchet MS"/>
              </a:rPr>
              <a:t>Kaggle</a:t>
            </a:r>
            <a:endParaRPr lang="en-IN" sz="2400" spc="5" dirty="0">
              <a:latin typeface="Trebuchet MS"/>
              <a:cs typeface="Trebuchet MS"/>
            </a:endParaRPr>
          </a:p>
          <a:p>
            <a:pPr marL="12700">
              <a:lnSpc>
                <a:spcPct val="100000"/>
              </a:lnSpc>
              <a:spcBef>
                <a:spcPts val="105"/>
              </a:spcBef>
            </a:pPr>
            <a:r>
              <a:rPr lang="en-IN" sz="2400" b="1" spc="5" dirty="0">
                <a:latin typeface="Trebuchet MS"/>
                <a:cs typeface="Trebuchet MS"/>
              </a:rPr>
              <a:t>Data cleaning    </a:t>
            </a:r>
            <a:r>
              <a:rPr lang="en-IN" sz="2400" spc="5" dirty="0">
                <a:latin typeface="Trebuchet MS"/>
                <a:cs typeface="Trebuchet MS"/>
              </a:rPr>
              <a:t>: Remove extra Blank Spaces in the data</a:t>
            </a:r>
          </a:p>
          <a:p>
            <a:pPr marL="12700">
              <a:lnSpc>
                <a:spcPct val="100000"/>
              </a:lnSpc>
              <a:spcBef>
                <a:spcPts val="105"/>
              </a:spcBef>
            </a:pPr>
            <a:r>
              <a:rPr lang="en-IN" sz="2400" b="1" spc="5" dirty="0">
                <a:latin typeface="Trebuchet MS"/>
                <a:cs typeface="Trebuchet MS"/>
              </a:rPr>
              <a:t>Techniques	     : </a:t>
            </a:r>
            <a:r>
              <a:rPr lang="en-IN" sz="2400" spc="5" dirty="0">
                <a:latin typeface="Trebuchet MS"/>
                <a:cs typeface="Trebuchet MS"/>
              </a:rPr>
              <a:t>Used Filter for removing blank columns &amp; IF Formula for                                analysing the Employee Performance</a:t>
            </a:r>
          </a:p>
          <a:p>
            <a:pPr marL="12700">
              <a:lnSpc>
                <a:spcPct val="100000"/>
              </a:lnSpc>
              <a:spcBef>
                <a:spcPts val="105"/>
              </a:spcBef>
            </a:pPr>
            <a:r>
              <a:rPr lang="en-IN" sz="2400" b="1" spc="5" dirty="0">
                <a:latin typeface="Trebuchet MS"/>
                <a:cs typeface="Trebuchet MS"/>
              </a:rPr>
              <a:t>Results              : </a:t>
            </a:r>
            <a:r>
              <a:rPr lang="en-IN" sz="2400" spc="5" dirty="0">
                <a:latin typeface="Trebuchet MS"/>
                <a:cs typeface="Trebuchet MS"/>
              </a:rPr>
              <a:t>Creating Bar Diagram for checking the employee performance</a:t>
            </a:r>
          </a:p>
          <a:p>
            <a:pPr marL="12700">
              <a:lnSpc>
                <a:spcPct val="100000"/>
              </a:lnSpc>
              <a:spcBef>
                <a:spcPts val="105"/>
              </a:spcBef>
            </a:pPr>
            <a:r>
              <a:rPr lang="en-IN" sz="2400" b="1" spc="5" dirty="0">
                <a:latin typeface="Trebuchet MS"/>
                <a:cs typeface="Trebuchet MS"/>
              </a:rPr>
              <a:t>Pivot Table 	     : </a:t>
            </a:r>
            <a:r>
              <a:rPr lang="en-IN" sz="2400" spc="5" dirty="0">
                <a:latin typeface="Trebuchet MS"/>
                <a:cs typeface="Trebuchet MS"/>
              </a:rPr>
              <a:t>Separate the gender wise Employee Performance into 4 category as Very high, High, Medium, Low </a:t>
            </a:r>
          </a:p>
          <a:p>
            <a:pPr marL="12700">
              <a:lnSpc>
                <a:spcPct val="100000"/>
              </a:lnSpc>
              <a:spcBef>
                <a:spcPts val="105"/>
              </a:spcBef>
            </a:pPr>
            <a:r>
              <a:rPr lang="en-IN" sz="2400" b="1" spc="5" dirty="0">
                <a:latin typeface="Trebuchet MS"/>
                <a:cs typeface="Trebuchet MS"/>
              </a:rPr>
              <a:t>Chart Graphs     : </a:t>
            </a:r>
            <a:r>
              <a:rPr lang="en-IN" sz="2400" spc="5" dirty="0">
                <a:latin typeface="Trebuchet MS"/>
                <a:cs typeface="Trebuchet MS"/>
              </a:rPr>
              <a:t>It shows clear performance of employees</a:t>
            </a: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1" name="Chart 10"/>
          <p:cNvGraphicFramePr>
            <a:graphicFrameLocks/>
          </p:cNvGraphicFramePr>
          <p:nvPr>
            <p:extLst>
              <p:ext uri="{D42A27DB-BD31-4B8C-83A1-F6EECF244321}">
                <p14:modId xmlns:p14="http://schemas.microsoft.com/office/powerpoint/2010/main" val="3120929236"/>
              </p:ext>
            </p:extLst>
          </p:nvPr>
        </p:nvGraphicFramePr>
        <p:xfrm>
          <a:off x="1295400" y="1524000"/>
          <a:ext cx="9067800" cy="4800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385444"/>
            <a:ext cx="10681335" cy="5170646"/>
          </a:xfrm>
        </p:spPr>
        <p:txBody>
          <a:bodyPr/>
          <a:lstStyle/>
          <a:p>
            <a:r>
              <a:rPr lang="en-US" dirty="0">
                <a:latin typeface="Times New Roman" panose="02020603050405020304" pitchFamily="18" charset="0"/>
                <a:cs typeface="Times New Roman" panose="02020603050405020304" pitchFamily="18" charset="0"/>
              </a:rPr>
              <a:t>Conclusion</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This having a powerful tools that helps to me understand . This project created an excel </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dashboard that does just that , it:</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Tracks your progress ,</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Highlights your strengths and weakneses ,</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Helps your supervisor make informed decisions about your growth. </a:t>
            </a:r>
            <a:br>
              <a:rPr lang="en-US" sz="2400" b="0" dirty="0">
                <a:latin typeface="Times New Roman" panose="02020603050405020304" pitchFamily="18" charset="0"/>
                <a:cs typeface="Times New Roman" panose="02020603050405020304" pitchFamily="18" charset="0"/>
              </a:rPr>
            </a:b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This project can help me like;</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Improve skills ,</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Get better job opportunities,</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Achieve career goals.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758756"/>
            <a:ext cx="2762250" cy="3432494"/>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5" y="360022"/>
            <a:ext cx="8905875" cy="5536131"/>
          </a:xfrm>
          <a:prstGeom prst="rect">
            <a:avLst/>
          </a:prstGeom>
        </p:spPr>
        <p:txBody>
          <a:bodyPr vert="horz" wrap="square" lIns="0" tIns="16510" rIns="0" bIns="0" rtlCol="0">
            <a:spAutoFit/>
          </a:bodyPr>
          <a:lstStyle/>
          <a:p>
            <a:pPr marL="584200" indent="-571500" algn="l">
              <a:lnSpc>
                <a:spcPct val="100000"/>
              </a:lnSpc>
              <a:spcBef>
                <a:spcPts val="130"/>
              </a:spcBef>
              <a:buFont typeface="Arial" panose="020B0604020202020204" pitchFamily="34" charset="0"/>
              <a:buChar char="•"/>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a:t>
            </a:r>
            <a:r>
              <a:rPr lang="en-IN" sz="4250" spc="10" dirty="0"/>
              <a:t>T</a:t>
            </a:r>
            <a:br>
              <a:rPr lang="en-IN" sz="4250" spc="10" dirty="0"/>
            </a:br>
            <a:r>
              <a:rPr lang="en-US" sz="2400" b="0" spc="10" dirty="0"/>
              <a:t>
 </a:t>
            </a:r>
            <a:r>
              <a:rPr lang="en-US" sz="2400" spc="10" dirty="0"/>
              <a:t>problem statement:</a:t>
            </a:r>
            <a:br>
              <a:rPr lang="en-US" sz="2400" b="0" spc="10" dirty="0"/>
            </a:br>
            <a:r>
              <a:rPr lang="en-US" sz="2400" b="0" spc="10" dirty="0"/>
              <a:t>       an iterative process. You may have a potential problem statement in mind right now, but progressing through the following steps may help you refine it as you gather more information. This is by design! Eventually, you’ll end up with a </a:t>
            </a:r>
            <a:br>
              <a:rPr lang="en-US" sz="2400" b="0" spc="10" dirty="0"/>
            </a:br>
            <a:br>
              <a:rPr lang="en-US" sz="2400" b="0" spc="10" dirty="0"/>
            </a:br>
            <a:r>
              <a:rPr lang="en-US" sz="2400" b="0" spc="10" dirty="0"/>
              <a:t>problem statement that is:
clearly defined
solving an actual problem that needs solving
possible to solve with the resources at your disposal</a:t>
            </a:r>
            <a:endParaRPr sz="2400" b="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221CF75B-8C39-E946-C1F4-EC4A91F53082}"/>
              </a:ext>
            </a:extLst>
          </p:cNvPr>
          <p:cNvSpPr txBox="1"/>
          <p:nvPr/>
        </p:nvSpPr>
        <p:spPr>
          <a:xfrm>
            <a:off x="1737895" y="1695450"/>
            <a:ext cx="8072855" cy="1508105"/>
          </a:xfrm>
          <a:prstGeom prst="rect">
            <a:avLst/>
          </a:prstGeom>
          <a:noFill/>
        </p:spPr>
        <p:txBody>
          <a:bodyPr wrap="square">
            <a:spAutoFit/>
          </a:bodyPr>
          <a:lstStyle/>
          <a:p>
            <a:pPr marL="285750" indent="-285750" rtl="0">
              <a:buFont typeface="Arial" panose="020B0604020202020204" pitchFamily="34" charset="0"/>
              <a:buChar char="•"/>
            </a:pPr>
            <a:r>
              <a:rPr lang="en-US" sz="2000" b="1" i="0" dirty="0">
                <a:solidFill>
                  <a:srgbClr val="22262A"/>
                </a:solidFill>
                <a:effectLst/>
                <a:highlight>
                  <a:srgbClr val="FFFFFF"/>
                </a:highlight>
                <a:latin typeface="GTWalsheimPro"/>
              </a:rPr>
              <a:t>Data Visualization</a:t>
            </a:r>
          </a:p>
          <a:p>
            <a:pPr rtl="0"/>
            <a:r>
              <a:rPr lang="en-US" dirty="0">
                <a:solidFill>
                  <a:srgbClr val="22262A"/>
                </a:solidFill>
                <a:highlight>
                  <a:srgbClr val="FFFFFF"/>
                </a:highlight>
                <a:latin typeface="GTWalsheimPro"/>
              </a:rPr>
              <a:t>           </a:t>
            </a:r>
            <a:r>
              <a:rPr lang="en-US" b="0" i="0" dirty="0">
                <a:solidFill>
                  <a:srgbClr val="22262A"/>
                </a:solidFill>
                <a:effectLst/>
                <a:highlight>
                  <a:srgbClr val="FFFFFF"/>
                </a:highlight>
                <a:latin typeface="GTWalsheimPro"/>
              </a:rPr>
              <a:t>Data analysts are also responsible for data visualization. They prepare data for presentation to stakeholders using visual elements such as graphs and maps. These reports concisely present comprehensive information and allow stakeholders and leaders to make data-driven decisions</a:t>
            </a:r>
          </a:p>
        </p:txBody>
      </p:sp>
      <p:sp>
        <p:nvSpPr>
          <p:cNvPr id="13" name="TextBox 12">
            <a:extLst>
              <a:ext uri="{FF2B5EF4-FFF2-40B4-BE49-F238E27FC236}">
                <a16:creationId xmlns:a16="http://schemas.microsoft.com/office/drawing/2014/main" id="{BC8C1F14-0160-DB90-B73A-947A9B456BE6}"/>
              </a:ext>
            </a:extLst>
          </p:cNvPr>
          <p:cNvSpPr txBox="1"/>
          <p:nvPr/>
        </p:nvSpPr>
        <p:spPr>
          <a:xfrm>
            <a:off x="1854565" y="3452181"/>
            <a:ext cx="7187349" cy="1200329"/>
          </a:xfrm>
          <a:prstGeom prst="rect">
            <a:avLst/>
          </a:prstGeom>
          <a:noFill/>
        </p:spPr>
        <p:txBody>
          <a:bodyPr wrap="square" rtlCol="0">
            <a:spAutoFit/>
          </a:bodyPr>
          <a:lstStyle/>
          <a:p>
            <a:pPr marL="285750" indent="-285750">
              <a:buFont typeface="Arial" panose="020B0604020202020204" pitchFamily="34" charset="0"/>
              <a:buChar char="•"/>
            </a:pPr>
            <a:r>
              <a:rPr lang="en-US" b="1" dirty="0"/>
              <a:t>Analyzing and Interpreting </a:t>
            </a:r>
            <a:r>
              <a:rPr lang="en-US" b="1" dirty="0" err="1"/>
              <a:t>Dat</a:t>
            </a:r>
            <a:endParaRPr lang="en-US" b="1" dirty="0"/>
          </a:p>
          <a:p>
            <a:r>
              <a:rPr lang="en-US" b="1" dirty="0"/>
              <a:t>          </a:t>
            </a:r>
            <a:r>
              <a:rPr lang="en-US" dirty="0"/>
              <a:t>Using statistical and analytical tools, data analysts analyze data and interpret trends from complicated datasets. These help them get unique business insights to make crucial decisions.  </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370999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IN" sz="3200" spc="5" dirty="0"/>
            </a:br>
            <a:br>
              <a:rPr lang="en-IN" sz="3200" spc="5" dirty="0"/>
            </a:br>
            <a:r>
              <a:rPr lang="en-IN" sz="2400" b="0" spc="5" dirty="0"/>
              <a:t>Employee</a:t>
            </a:r>
            <a:br>
              <a:rPr lang="en-IN" sz="2400" b="0" spc="5" dirty="0"/>
            </a:br>
            <a:r>
              <a:rPr lang="en-IN" sz="2400" b="0" spc="5" dirty="0"/>
              <a:t>Employers</a:t>
            </a:r>
            <a:br>
              <a:rPr lang="en-IN" sz="2400" b="0" spc="5" dirty="0"/>
            </a:br>
            <a:r>
              <a:rPr lang="en-IN" sz="2400" b="0" spc="5" dirty="0"/>
              <a:t>Organisation</a:t>
            </a:r>
            <a:br>
              <a:rPr lang="en-IN" sz="2400" b="0" spc="5" dirty="0"/>
            </a:br>
            <a:r>
              <a:rPr lang="en-IN" sz="2400" b="0" spc="5" dirty="0"/>
              <a:t>Different industries</a:t>
            </a:r>
            <a:br>
              <a:rPr lang="en-IN" sz="2400" b="0" spc="5" dirty="0"/>
            </a:br>
            <a:r>
              <a:rPr lang="en-IN" sz="2400" b="0" spc="5" dirty="0"/>
              <a:t>IT sectors</a:t>
            </a:r>
            <a:br>
              <a:rPr lang="en-IN" sz="2400" b="0" spc="5" dirty="0"/>
            </a:br>
            <a:r>
              <a:rPr lang="en-IN" sz="2400" b="0" spc="5" dirty="0"/>
              <a:t>Senior leaderships</a:t>
            </a:r>
            <a:br>
              <a:rPr lang="en-IN" sz="2400" b="0" spc="5" dirty="0"/>
            </a:br>
            <a:r>
              <a:rPr lang="en-IN" sz="2400" b="0" spc="5" dirty="0"/>
              <a:t>HR Analysts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2783454"/>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IN" sz="3600" dirty="0"/>
            </a:br>
            <a:br>
              <a:rPr lang="en-IN" sz="3600" dirty="0"/>
            </a:br>
            <a:r>
              <a:rPr lang="en-IN" sz="3600" dirty="0"/>
              <a:t>			</a:t>
            </a:r>
            <a:r>
              <a:rPr lang="en-IN" sz="2400" b="0" dirty="0"/>
              <a:t>Filtering-missing </a:t>
            </a:r>
            <a:br>
              <a:rPr lang="en-IN" sz="2400" b="0" dirty="0"/>
            </a:br>
            <a:r>
              <a:rPr lang="en-IN" sz="2400" b="0" dirty="0"/>
              <a:t>			chats - visualization , reports</a:t>
            </a:r>
            <a:br>
              <a:rPr lang="en-IN" sz="2400" b="0" dirty="0"/>
            </a:br>
            <a:r>
              <a:rPr lang="en-IN" sz="2400" b="0" dirty="0"/>
              <a:t>			Pivot table-summary</a:t>
            </a:r>
            <a:br>
              <a:rPr lang="en-IN" sz="2400" b="0" dirty="0"/>
            </a:br>
            <a:r>
              <a:rPr lang="en-IN" sz="2400" b="0" dirty="0"/>
              <a:t>			Conditional techniques identify</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685800" y="381000"/>
            <a:ext cx="10681335" cy="5170646"/>
          </a:xfrm>
        </p:spPr>
        <p:txBody>
          <a:bodyPr/>
          <a:lstStyle/>
          <a:p>
            <a:r>
              <a:rPr lang="en-IN" dirty="0"/>
              <a:t>Dataset Description</a:t>
            </a:r>
            <a:br>
              <a:rPr lang="en-IN" dirty="0"/>
            </a:br>
            <a:br>
              <a:rPr lang="en-IN" dirty="0"/>
            </a:br>
            <a:r>
              <a:rPr lang="en-IN" sz="2400" b="0" dirty="0"/>
              <a:t>Employee dataset- kaggle</a:t>
            </a:r>
            <a:br>
              <a:rPr lang="en-IN" sz="2400" b="0" dirty="0"/>
            </a:br>
            <a:r>
              <a:rPr lang="en-IN" sz="2400" b="0" dirty="0"/>
              <a:t>26 features</a:t>
            </a:r>
            <a:br>
              <a:rPr lang="en-IN" sz="2400" b="0" dirty="0"/>
            </a:br>
            <a:r>
              <a:rPr lang="en-IN" sz="2400" b="0" dirty="0"/>
              <a:t>9features</a:t>
            </a:r>
            <a:br>
              <a:rPr lang="en-IN" sz="2400" b="0" dirty="0"/>
            </a:br>
            <a:r>
              <a:rPr lang="en-IN" sz="2400" b="0" dirty="0"/>
              <a:t>Employee id</a:t>
            </a:r>
            <a:br>
              <a:rPr lang="en-IN" sz="2400" b="0" dirty="0"/>
            </a:br>
            <a:r>
              <a:rPr lang="en-IN" sz="2400" b="0" dirty="0"/>
              <a:t>Name-text</a:t>
            </a:r>
            <a:br>
              <a:rPr lang="en-IN" sz="2400" b="0" dirty="0"/>
            </a:br>
            <a:r>
              <a:rPr lang="en-IN" sz="2400" b="0" dirty="0"/>
              <a:t>Rating-numeric</a:t>
            </a:r>
            <a:br>
              <a:rPr lang="en-IN" sz="2400" b="0" dirty="0"/>
            </a:br>
            <a:r>
              <a:rPr lang="en-IN" sz="2400" b="0" dirty="0"/>
              <a:t>Performance-text</a:t>
            </a:r>
            <a:br>
              <a:rPr lang="en-IN" sz="2400" b="0" dirty="0"/>
            </a:br>
            <a:r>
              <a:rPr lang="en-IN" sz="2400" b="0" dirty="0"/>
              <a:t>Gender[ Female,Male ]</a:t>
            </a:r>
            <a:br>
              <a:rPr lang="en-IN" sz="2400" b="0" dirty="0"/>
            </a:br>
            <a:r>
              <a:rPr lang="en-IN" sz="2400" b="0" dirty="0"/>
              <a:t>Business unit-text</a:t>
            </a:r>
            <a:br>
              <a:rPr lang="en-IN" sz="2400" b="0" dirty="0"/>
            </a:br>
            <a:r>
              <a:rPr lang="en-IN" sz="2400" b="0" dirty="0"/>
              <a:t>Business type-text</a:t>
            </a:r>
            <a:endParaRPr lang="en-IN" dirty="0"/>
          </a:p>
        </p:txBody>
      </p:sp>
    </p:spTree>
    <p:extLst>
      <p:ext uri="{BB962C8B-B14F-4D97-AF65-F5344CB8AC3E}">
        <p14:creationId xmlns:p14="http://schemas.microsoft.com/office/powerpoint/2010/main" val="27206606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337143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br>
              <a:rPr lang="en-IN" sz="4250" spc="20" dirty="0"/>
            </a:br>
            <a:br>
              <a:rPr lang="en-IN" sz="4250" spc="20" dirty="0"/>
            </a:br>
            <a:r>
              <a:rPr lang="en-IN" sz="4250" spc="20" dirty="0"/>
              <a:t>                </a:t>
            </a:r>
            <a:r>
              <a:rPr lang="en-IN" sz="2400" b="0" spc="20" dirty="0"/>
              <a:t>Border</a:t>
            </a:r>
            <a:br>
              <a:rPr lang="en-IN" sz="2400" b="0" spc="20" dirty="0"/>
            </a:br>
            <a:r>
              <a:rPr lang="en-IN" sz="2400" b="0" spc="20" dirty="0"/>
              <a:t>		        Alignment</a:t>
            </a:r>
            <a:br>
              <a:rPr lang="en-IN" sz="2400" b="0" spc="20" dirty="0"/>
            </a:br>
            <a:r>
              <a:rPr lang="en-IN" sz="2400" b="0" spc="20" dirty="0"/>
              <a:t>                           Heading colour</a:t>
            </a:r>
            <a:br>
              <a:rPr lang="en-IN" sz="2400" b="0" spc="20" dirty="0"/>
            </a:br>
            <a:endParaRPr sz="4250" b="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Pages>12</Pages>
  <Words>445</Words>
  <Characters>0</Characters>
  <Application>Microsoft Office PowerPoint</Application>
  <DocSecurity>0</DocSecurity>
  <PresentationFormat>Widescreen</PresentationFormat>
  <Lines>0</Lines>
  <Paragraphs>52</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problem statement:        an iterative process. You may have a potential problem statement in mind right now, but progressing through the following steps may help you refine it as you gather more information. This is by design! Eventually, you’ll end up with a   problem statement that is:
clearly defined
solving an actual problem that needs solving
possible to solve with the resources at your disposal</vt:lpstr>
      <vt:lpstr>PROJECT OVERVIEW</vt:lpstr>
      <vt:lpstr>WHO ARE THE END USERS?  Employee Employers Organisation Different industries IT sectors Senior leaderships HR Analysts</vt:lpstr>
      <vt:lpstr>OUR SOLUTION AND ITS VALUE PROPOSITION     Filtering-missing     chats - visualization , reports    Pivot table-summary    Conditional techniques identify</vt:lpstr>
      <vt:lpstr>Dataset Description  Employee dataset- kaggle 26 features 9features Employee id Name-text Rating-numeric Performance-text Gender[ Female,Male ] Business unit-text Business type-text</vt:lpstr>
      <vt:lpstr>THE "WOW" IN OUR SOLUTION                  Border           Alignment                            Heading colour </vt:lpstr>
      <vt:lpstr>PowerPoint Presentation</vt:lpstr>
      <vt:lpstr>RESULTS</vt:lpstr>
      <vt:lpstr>Conclusion  This having a powerful tools that helps to me understand . This project created an excel  dashboard that does just that , it:  Tracks your progress ,  Highlights your strengths and weakneses ,  Helps your supervisor make informed decisions about your growth.   This project can help me like;  Improve skills ,  Get better job opportunities,  Achieve career goals.</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monishanthi29@gmail.com</cp:lastModifiedBy>
  <cp:revision>4</cp:revision>
  <dcterms:modified xsi:type="dcterms:W3CDTF">2024-09-02T16:29:40Z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