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243</c:v>
              </c:pt>
              <c:pt idx="1">
                <c:v>249</c:v>
              </c:pt>
              <c:pt idx="2">
                <c:v>245</c:v>
              </c:pt>
              <c:pt idx="3">
                <c:v>239</c:v>
              </c:pt>
              <c:pt idx="4">
                <c:v>246</c:v>
              </c:pt>
              <c:pt idx="5">
                <c:v>246</c:v>
              </c:pt>
              <c:pt idx="6">
                <c:v>250</c:v>
              </c:pt>
              <c:pt idx="7">
                <c:v>246</c:v>
              </c:pt>
              <c:pt idx="8">
                <c:v>242</c:v>
              </c:pt>
              <c:pt idx="9">
                <c:v>252</c:v>
              </c:pt>
              <c:pt idx="10">
                <c:v>2458</c:v>
              </c:pt>
            </c:numLit>
          </c:val>
          <c:extLst>
            <c:ext xmlns:c16="http://schemas.microsoft.com/office/drawing/2014/chart" uri="{C3380CC4-5D6E-409C-BE32-E72D297353CC}">
              <c16:uniqueId val="{00000000-684A-864B-87B4-6EC272A93C20}"/>
            </c:ext>
          </c:extLst>
        </c:ser>
        <c:ser>
          <c:idx val="1"/>
          <c:order val="1"/>
          <c:tx>
            <c:v>Future Start</c:v>
          </c:tx>
          <c:spPr>
            <a:solidFill>
              <a:srgbClr val="C0504D"/>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6</c:v>
              </c:pt>
              <c:pt idx="1">
                <c:v>12</c:v>
              </c:pt>
              <c:pt idx="2">
                <c:v>5</c:v>
              </c:pt>
              <c:pt idx="3">
                <c:v>4</c:v>
              </c:pt>
              <c:pt idx="4">
                <c:v>6</c:v>
              </c:pt>
              <c:pt idx="5">
                <c:v>9</c:v>
              </c:pt>
              <c:pt idx="6">
                <c:v>7</c:v>
              </c:pt>
              <c:pt idx="7">
                <c:v>11</c:v>
              </c:pt>
              <c:pt idx="8">
                <c:v>3</c:v>
              </c:pt>
              <c:pt idx="9">
                <c:v>6</c:v>
              </c:pt>
              <c:pt idx="10">
                <c:v>69</c:v>
              </c:pt>
            </c:numLit>
          </c:val>
          <c:extLst>
            <c:ext xmlns:c16="http://schemas.microsoft.com/office/drawing/2014/chart" uri="{C3380CC4-5D6E-409C-BE32-E72D297353CC}">
              <c16:uniqueId val="{00000001-684A-864B-87B4-6EC272A93C20}"/>
            </c:ext>
          </c:extLst>
        </c:ser>
        <c:ser>
          <c:idx val="2"/>
          <c:order val="2"/>
          <c:tx>
            <c:v>Leave of Absence</c:v>
          </c:tx>
          <c:spPr>
            <a:solidFill>
              <a:srgbClr val="9BBB59"/>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9</c:v>
              </c:pt>
              <c:pt idx="1">
                <c:v>4</c:v>
              </c:pt>
              <c:pt idx="2">
                <c:v>15</c:v>
              </c:pt>
              <c:pt idx="3">
                <c:v>10</c:v>
              </c:pt>
              <c:pt idx="4">
                <c:v>7</c:v>
              </c:pt>
              <c:pt idx="5">
                <c:v>9</c:v>
              </c:pt>
              <c:pt idx="6">
                <c:v>7</c:v>
              </c:pt>
              <c:pt idx="7">
                <c:v>12</c:v>
              </c:pt>
              <c:pt idx="8">
                <c:v>11</c:v>
              </c:pt>
              <c:pt idx="9">
                <c:v>2</c:v>
              </c:pt>
              <c:pt idx="10">
                <c:v>86</c:v>
              </c:pt>
            </c:numLit>
          </c:val>
          <c:extLst>
            <c:ext xmlns:c16="http://schemas.microsoft.com/office/drawing/2014/chart" uri="{C3380CC4-5D6E-409C-BE32-E72D297353CC}">
              <c16:uniqueId val="{00000002-684A-864B-87B4-6EC272A93C20}"/>
            </c:ext>
          </c:extLst>
        </c:ser>
        <c:ser>
          <c:idx val="3"/>
          <c:order val="3"/>
          <c:tx>
            <c:v>Terminated for Cause</c:v>
          </c:tx>
          <c:spPr>
            <a:solidFill>
              <a:srgbClr val="8064A2"/>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13</c:v>
              </c:pt>
              <c:pt idx="1">
                <c:v>6</c:v>
              </c:pt>
              <c:pt idx="2">
                <c:v>4</c:v>
              </c:pt>
              <c:pt idx="3">
                <c:v>11</c:v>
              </c:pt>
              <c:pt idx="4">
                <c:v>7</c:v>
              </c:pt>
              <c:pt idx="5">
                <c:v>9</c:v>
              </c:pt>
              <c:pt idx="6">
                <c:v>6</c:v>
              </c:pt>
              <c:pt idx="7">
                <c:v>2</c:v>
              </c:pt>
              <c:pt idx="8">
                <c:v>4</c:v>
              </c:pt>
              <c:pt idx="9">
                <c:v>4</c:v>
              </c:pt>
              <c:pt idx="10">
                <c:v>66</c:v>
              </c:pt>
            </c:numLit>
          </c:val>
          <c:extLst>
            <c:ext xmlns:c16="http://schemas.microsoft.com/office/drawing/2014/chart" uri="{C3380CC4-5D6E-409C-BE32-E72D297353CC}">
              <c16:uniqueId val="{00000003-684A-864B-87B4-6EC272A93C20}"/>
            </c:ext>
          </c:extLst>
        </c:ser>
        <c:ser>
          <c:idx val="4"/>
          <c:order val="4"/>
          <c:tx>
            <c:v>Voluntarily Terminated</c:v>
          </c:tx>
          <c:spPr>
            <a:solidFill>
              <a:srgbClr val="4BACC6"/>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32</c:v>
              </c:pt>
              <c:pt idx="1">
                <c:v>29</c:v>
              </c:pt>
              <c:pt idx="2">
                <c:v>33</c:v>
              </c:pt>
              <c:pt idx="3">
                <c:v>32</c:v>
              </c:pt>
              <c:pt idx="4">
                <c:v>38</c:v>
              </c:pt>
              <c:pt idx="5">
                <c:v>28</c:v>
              </c:pt>
              <c:pt idx="6">
                <c:v>29</c:v>
              </c:pt>
              <c:pt idx="7">
                <c:v>33</c:v>
              </c:pt>
              <c:pt idx="8">
                <c:v>37</c:v>
              </c:pt>
              <c:pt idx="9">
                <c:v>30</c:v>
              </c:pt>
              <c:pt idx="10">
                <c:v>321</c:v>
              </c:pt>
            </c:numLit>
          </c:val>
          <c:extLst>
            <c:ext xmlns:c16="http://schemas.microsoft.com/office/drawing/2014/chart" uri="{C3380CC4-5D6E-409C-BE32-E72D297353CC}">
              <c16:uniqueId val="{00000004-684A-864B-87B4-6EC272A93C20}"/>
            </c:ext>
          </c:extLst>
        </c:ser>
        <c:dLbls>
          <c:showLegendKey val="0"/>
          <c:showVal val="0"/>
          <c:showCatName val="0"/>
          <c:showSerName val="0"/>
          <c:showPercent val="0"/>
          <c:showBubbleSize val="0"/>
        </c:dLbls>
        <c:gapWidth val="182"/>
        <c:axId val="1142581503"/>
        <c:axId val="1"/>
      </c:barChart>
      <c:catAx>
        <c:axId val="1142581503"/>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1142581503"/>
        <c:crosses val="autoZero"/>
        <c:crossBetween val="between"/>
      </c:valAx>
      <c:spPr>
        <a:noFill/>
        <a:ln>
          <a:noFill/>
        </a:ln>
      </c:spPr>
    </c:plotArea>
    <c:legend>
      <c:legendPos val="r"/>
      <c:overlay val="0"/>
      <c:spPr>
        <a:noFill/>
        <a:ln>
          <a:noFill/>
        </a:ln>
      </c:spPr>
      <c:txPr>
        <a:bodyPr/>
        <a:lstStyle/>
        <a:p>
          <a:pPr>
            <a:defRPr sz="900" b="0" i="0" u="none" strike="noStrike" baseline="0">
              <a:solidFill>
                <a:srgbClr val="595959"/>
              </a:solidFill>
              <a:latin typeface="Droid Sans"/>
              <a:ea typeface="Droid Sans"/>
              <a:cs typeface="Lucida Sans"/>
            </a:defRPr>
          </a:pPr>
          <a:endParaRPr lang="en-US"/>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9/10/2024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99651715"/>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5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5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54894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7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739485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8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82331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9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9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320405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09207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1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1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070383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2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13826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869827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4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5008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5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14626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32721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393433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20323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36453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70156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2765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5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5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5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6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6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63"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04482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0834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19143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35358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43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59198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92243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63021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36621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5"/>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9/10/2024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8055389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1.xml" /><Relationship Id="rId1" Type="http://schemas.openxmlformats.org/officeDocument/2006/relationships/slideLayout" Target="../slideLayouts/slideLayout13.xml" /><Relationship Id="rId5" Type="http://schemas.openxmlformats.org/officeDocument/2006/relationships/image" Target="../media/image12.jpg" /><Relationship Id="rId4" Type="http://schemas.openxmlformats.org/officeDocument/2006/relationships/chart" Target="../charts/chart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 Id="rId4" Type="http://schemas.openxmlformats.org/officeDocument/2006/relationships/image" Target="../media/image8.png" /></Relationships>
</file>

<file path=ppt/slides/_rels/slide7.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011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
        <p:nvSpPr>
          <p:cNvPr id="47" name="矩形"/>
          <p:cNvSpPr>
            <a:spLocks/>
          </p:cNvSpPr>
          <p:nvPr/>
        </p:nvSpPr>
        <p:spPr>
          <a:xfrm>
            <a:off x="4800600" y="3340836"/>
            <a:ext cx="350520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dirty="0">
                <a:solidFill>
                  <a:schemeClr val="tx1"/>
                </a:solidFill>
                <a:latin typeface="Arial Rounded MT Bold" pitchFamily="34" charset="0"/>
                <a:ea typeface="宋体" charset="0"/>
                <a:cs typeface="Calibri" charset="0"/>
              </a:rPr>
              <a:t>C SARANYA </a:t>
            </a:r>
            <a:endParaRPr lang="zh-CN" altLang="en-US" sz="1800" b="0" i="0" u="none" strike="noStrike" kern="1200" cap="none" spc="0" baseline="0" dirty="0">
              <a:solidFill>
                <a:schemeClr val="tx1"/>
              </a:solidFill>
              <a:latin typeface="Arial Rounded MT Bold" pitchFamily="34" charset="0"/>
              <a:ea typeface="宋体" charset="0"/>
              <a:cs typeface="Calibri" charset="0"/>
            </a:endParaRPr>
          </a:p>
        </p:txBody>
      </p:sp>
      <p:sp>
        <p:nvSpPr>
          <p:cNvPr id="48" name="矩形"/>
          <p:cNvSpPr>
            <a:spLocks/>
          </p:cNvSpPr>
          <p:nvPr/>
        </p:nvSpPr>
        <p:spPr>
          <a:xfrm>
            <a:off x="4800600" y="3754142"/>
            <a:ext cx="335280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dirty="0">
                <a:solidFill>
                  <a:schemeClr val="tx1"/>
                </a:solidFill>
                <a:latin typeface="Arial Rounded MT Bold" pitchFamily="34" charset="0"/>
                <a:ea typeface="宋体" charset="0"/>
                <a:cs typeface="Calibri" charset="0"/>
              </a:rPr>
              <a:t>312216243</a:t>
            </a:r>
            <a:endParaRPr lang="zh-CN" altLang="en-US" sz="1800" b="0" i="0" u="none" strike="noStrike" kern="1200" cap="none" spc="0" baseline="0" dirty="0">
              <a:solidFill>
                <a:schemeClr val="tx1"/>
              </a:solidFill>
              <a:latin typeface="Arial Rounded MT Bold" pitchFamily="34" charset="0"/>
              <a:ea typeface="宋体" charset="0"/>
              <a:cs typeface="Calibri" charset="0"/>
            </a:endParaRPr>
          </a:p>
        </p:txBody>
      </p:sp>
      <p:sp>
        <p:nvSpPr>
          <p:cNvPr id="49" name="矩形"/>
          <p:cNvSpPr>
            <a:spLocks/>
          </p:cNvSpPr>
          <p:nvPr/>
        </p:nvSpPr>
        <p:spPr>
          <a:xfrm>
            <a:off x="4800600" y="4095515"/>
            <a:ext cx="281940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charset="0"/>
                <a:cs typeface="Calibri" charset="0"/>
              </a:rPr>
              <a:t>Commerce</a:t>
            </a:r>
            <a:endParaRPr lang="zh-CN" altLang="en-US" sz="1800" b="0" i="0" u="none" strike="noStrike" kern="1200" cap="none" spc="0" baseline="0">
              <a:solidFill>
                <a:schemeClr val="tx1"/>
              </a:solidFill>
              <a:latin typeface="Arial Rounded MT Bold" pitchFamily="34" charset="0"/>
              <a:ea typeface="宋体" charset="0"/>
              <a:cs typeface="Calibri" charset="0"/>
            </a:endParaRPr>
          </a:p>
        </p:txBody>
      </p:sp>
      <p:sp>
        <p:nvSpPr>
          <p:cNvPr id="50" name="矩形"/>
          <p:cNvSpPr>
            <a:spLocks/>
          </p:cNvSpPr>
          <p:nvPr/>
        </p:nvSpPr>
        <p:spPr>
          <a:xfrm>
            <a:off x="4812323" y="4493127"/>
            <a:ext cx="685800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charset="0"/>
                <a:cs typeface="Calibri" charset="0"/>
              </a:rPr>
              <a:t>Shri shankaralal sundarbai shasun Jain college for women </a:t>
            </a:r>
            <a:endParaRPr lang="zh-CN" altLang="en-US" sz="1800" b="0" i="0" u="none" strike="noStrike" kern="1200" cap="none" spc="0" baseline="0">
              <a:solidFill>
                <a:schemeClr val="tx1"/>
              </a:solidFill>
              <a:latin typeface="Arial Rounded MT Bold" pitchFamily="34" charset="0"/>
              <a:ea typeface="宋体" charset="0"/>
              <a:cs typeface="Calibri" charset="0"/>
            </a:endParaRPr>
          </a:p>
        </p:txBody>
      </p:sp>
    </p:spTree>
    <p:extLst>
      <p:ext uri="{BB962C8B-B14F-4D97-AF65-F5344CB8AC3E}">
        <p14:creationId xmlns:p14="http://schemas.microsoft.com/office/powerpoint/2010/main" val="1899127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0"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1"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2"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3" name="矩形"/>
          <p:cNvSpPr>
            <a:spLocks/>
          </p:cNvSpPr>
          <p:nvPr/>
        </p:nvSpPr>
        <p:spPr>
          <a:xfrm>
            <a:off x="1219200" y="1371600"/>
            <a:ext cx="6019799"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charset="0"/>
                <a:cs typeface="Calibri" charset="0"/>
              </a:rPr>
              <a:t>Data collection :                                                                                        </a:t>
            </a:r>
            <a:endParaRPr lang="zh-CN" altLang="en-US" sz="2000" b="0" i="0" u="none" strike="noStrike" kern="1200" cap="none" spc="0" baseline="0">
              <a:solidFill>
                <a:schemeClr val="tx1"/>
              </a:solidFill>
              <a:latin typeface="Perpetua Titling MT" pitchFamily="18" charset="0"/>
              <a:ea typeface="宋体" charset="0"/>
              <a:cs typeface="Calibri" charset="0"/>
            </a:endParaRPr>
          </a:p>
        </p:txBody>
      </p:sp>
      <p:sp>
        <p:nvSpPr>
          <p:cNvPr id="174" name="矩形"/>
          <p:cNvSpPr>
            <a:spLocks/>
          </p:cNvSpPr>
          <p:nvPr/>
        </p:nvSpPr>
        <p:spPr>
          <a:xfrm>
            <a:off x="1751867" y="1771710"/>
            <a:ext cx="4429125" cy="1272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5" name="矩形"/>
          <p:cNvSpPr>
            <a:spLocks/>
          </p:cNvSpPr>
          <p:nvPr/>
        </p:nvSpPr>
        <p:spPr>
          <a:xfrm>
            <a:off x="1219200" y="3197164"/>
            <a:ext cx="2590799"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charset="0"/>
                <a:cs typeface="Calibri" charset="0"/>
              </a:rPr>
              <a:t> </a:t>
            </a:r>
            <a:r>
              <a:rPr lang="en-US" altLang="zh-CN" sz="2000" b="0" i="0" u="none" strike="noStrike" kern="1200" cap="none" spc="0" baseline="0">
                <a:solidFill>
                  <a:schemeClr val="tx1"/>
                </a:solidFill>
                <a:latin typeface="Perpetua Titling MT" pitchFamily="18" charset="0"/>
                <a:ea typeface="宋体" charset="0"/>
                <a:cs typeface="Calibri" charset="0"/>
              </a:rPr>
              <a:t>DATA CLEANING : </a:t>
            </a:r>
            <a:r>
              <a:rPr lang="en-US" altLang="zh-CN" sz="1800" b="0" i="0" u="none" strike="noStrike" kern="1200" cap="none" spc="0" baseline="0">
                <a:solidFill>
                  <a:schemeClr val="tx1"/>
                </a:solidFill>
                <a:latin typeface="Perpetua" pitchFamily="18" charset="0"/>
                <a:ea typeface="宋体" charset="0"/>
                <a:cs typeface="Calibri" charset="0"/>
              </a:rPr>
              <a:t> </a:t>
            </a:r>
            <a:endParaRPr lang="zh-CN" altLang="en-US" sz="1800" b="0" i="0" u="none" strike="noStrike" kern="1200" cap="none" spc="0" baseline="0">
              <a:solidFill>
                <a:schemeClr val="tx1"/>
              </a:solidFill>
              <a:latin typeface="Perpetua" pitchFamily="18" charset="0"/>
              <a:ea typeface="宋体" charset="0"/>
              <a:cs typeface="Calibri" charset="0"/>
            </a:endParaRPr>
          </a:p>
        </p:txBody>
      </p:sp>
      <p:sp>
        <p:nvSpPr>
          <p:cNvPr id="176" name="矩形"/>
          <p:cNvSpPr>
            <a:spLocks/>
          </p:cNvSpPr>
          <p:nvPr/>
        </p:nvSpPr>
        <p:spPr>
          <a:xfrm>
            <a:off x="1751867" y="3699289"/>
            <a:ext cx="2438400" cy="6819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7" name="矩形"/>
          <p:cNvSpPr>
            <a:spLocks/>
          </p:cNvSpPr>
          <p:nvPr/>
        </p:nvSpPr>
        <p:spPr>
          <a:xfrm>
            <a:off x="1222131" y="4509190"/>
            <a:ext cx="3505199"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charset="0"/>
                <a:cs typeface="Calibri" charset="0"/>
              </a:rPr>
              <a:t>PERFORMANCE LEVEL : </a:t>
            </a:r>
            <a:endParaRPr lang="zh-CN" altLang="en-US" sz="2000" b="0" i="0" u="none" strike="noStrike" kern="1200" cap="none" spc="0" baseline="0">
              <a:solidFill>
                <a:schemeClr val="tx1"/>
              </a:solidFill>
              <a:latin typeface="Perpetua Titling MT" pitchFamily="18" charset="0"/>
              <a:ea typeface="宋体" charset="0"/>
              <a:cs typeface="Calibri" charset="0"/>
            </a:endParaRPr>
          </a:p>
        </p:txBody>
      </p:sp>
      <p:sp>
        <p:nvSpPr>
          <p:cNvPr id="178" name="矩形"/>
          <p:cNvSpPr>
            <a:spLocks/>
          </p:cNvSpPr>
          <p:nvPr/>
        </p:nvSpPr>
        <p:spPr>
          <a:xfrm>
            <a:off x="1751867" y="4999902"/>
            <a:ext cx="2669931" cy="1272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1636023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8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83"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84"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5"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186" name="图表"/>
          <p:cNvGraphicFramePr/>
          <p:nvPr/>
        </p:nvGraphicFramePr>
        <p:xfrm>
          <a:off x="838200" y="1295399"/>
          <a:ext cx="6553200" cy="3962400"/>
        </p:xfrm>
        <a:graphic>
          <a:graphicData uri="http://schemas.openxmlformats.org/drawingml/2006/chart">
            <c:chart xmlns:c="http://schemas.openxmlformats.org/drawingml/2006/chart" xmlns:r="http://schemas.openxmlformats.org/officeDocument/2006/relationships" r:id="rId4"/>
          </a:graphicData>
        </a:graphic>
      </p:graphicFrame>
      <p:pic>
        <p:nvPicPr>
          <p:cNvPr id="193" name="图片"/>
          <p:cNvPicPr>
            <a:picLocks noChangeAspect="1"/>
          </p:cNvPicPr>
          <p:nvPr/>
        </p:nvPicPr>
        <p:blipFill>
          <a:blip r:embed="rId5" cstate="print"/>
          <a:stretch>
            <a:fillRect/>
          </a:stretch>
        </p:blipFill>
        <p:spPr>
          <a:xfrm>
            <a:off x="484585" y="1193617"/>
            <a:ext cx="8196477" cy="5077239"/>
          </a:xfrm>
          <a:prstGeom prst="rect">
            <a:avLst/>
          </a:prstGeom>
          <a:noFill/>
          <a:ln w="12700" cap="flat" cmpd="sng">
            <a:noFill/>
            <a:prstDash val="solid"/>
            <a:miter/>
          </a:ln>
        </p:spPr>
      </p:pic>
    </p:spTree>
    <p:extLst>
      <p:ext uri="{BB962C8B-B14F-4D97-AF65-F5344CB8AC3E}">
        <p14:creationId xmlns:p14="http://schemas.microsoft.com/office/powerpoint/2010/main" val="1779035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90" name="矩形"/>
          <p:cNvSpPr>
            <a:spLocks/>
          </p:cNvSpPr>
          <p:nvPr/>
        </p:nvSpPr>
        <p:spPr>
          <a:xfrm>
            <a:off x="1066800" y="1600200"/>
            <a:ext cx="7467600" cy="26631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charset="0"/>
                <a:cs typeface="Calibri" charset="0"/>
              </a:rPr>
              <a:t>In summary, a comprehensive conclusion for a data analysis in a research study involves a strategic synthesis of key finding of the performance level of an each employee specifically and their implications,  contribution to the organisation as a brief </a:t>
            </a:r>
            <a:r>
              <a:rPr lang="en-US" altLang="zh-CN" sz="1800" b="0" i="0" u="none" strike="noStrike" kern="1200" cap="none" spc="0" baseline="0">
                <a:solidFill>
                  <a:schemeClr val="tx1"/>
                </a:solidFill>
                <a:latin typeface="Calibri" charset="0"/>
                <a:ea typeface="宋体" charset="0"/>
                <a:cs typeface="Calibri" charset="0"/>
              </a:rPr>
              <a:t>. </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742138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7"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7" name="组合"/>
          <p:cNvGrpSpPr>
            <a:grpSpLocks/>
          </p:cNvGrpSpPr>
          <p:nvPr/>
        </p:nvGrpSpPr>
        <p:grpSpPr>
          <a:xfrm>
            <a:off x="7448612" y="0"/>
            <a:ext cx="4743793" cy="6858466"/>
            <a:chOff x="7448612" y="0"/>
            <a:chExt cx="4743793" cy="6858466"/>
          </a:xfrm>
        </p:grpSpPr>
        <p:sp>
          <p:nvSpPr>
            <p:cNvPr id="68"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6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70"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71"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72"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3"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5"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6"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8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8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82"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4"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7"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6545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0"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5"/>
                </a:lnTo>
                <a:lnTo>
                  <a:pt x="21599" y="21595"/>
                </a:lnTo>
                <a:lnTo>
                  <a:pt x="21599" y="0"/>
                </a:lnTo>
                <a:close/>
              </a:path>
            </a:pathLst>
          </a:custGeom>
          <a:solidFill>
            <a:srgbClr val="F1F1F1"/>
          </a:solidFill>
          <a:ln cap="flat" cmpd="sng">
            <a:noFill/>
            <a:prstDash val="solid"/>
            <a:miter/>
          </a:ln>
        </p:spPr>
      </p:sp>
      <p:grpSp>
        <p:nvGrpSpPr>
          <p:cNvPr id="100" name="组合"/>
          <p:cNvGrpSpPr>
            <a:grpSpLocks/>
          </p:cNvGrpSpPr>
          <p:nvPr/>
        </p:nvGrpSpPr>
        <p:grpSpPr>
          <a:xfrm>
            <a:off x="7448612" y="0"/>
            <a:ext cx="4743793" cy="6858466"/>
            <a:chOff x="7448612" y="0"/>
            <a:chExt cx="4743793" cy="6858466"/>
          </a:xfrm>
        </p:grpSpPr>
        <p:sp>
          <p:nvSpPr>
            <p:cNvPr id="91"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92"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93"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4"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95"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6"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7"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8"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2"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03"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59" y="3161"/>
                </a:lnTo>
                <a:lnTo>
                  <a:pt x="1473" y="5347"/>
                </a:lnTo>
                <a:lnTo>
                  <a:pt x="383" y="7928"/>
                </a:lnTo>
                <a:lnTo>
                  <a:pt x="0" y="10800"/>
                </a:lnTo>
                <a:lnTo>
                  <a:pt x="383" y="13671"/>
                </a:lnTo>
                <a:lnTo>
                  <a:pt x="1473" y="16250"/>
                </a:lnTo>
                <a:lnTo>
                  <a:pt x="3159"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4"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ap="flat" cmpd="sng">
            <a:noFill/>
            <a:prstDash val="solid"/>
            <a:miter/>
          </a:ln>
        </p:spPr>
      </p:sp>
      <p:pic>
        <p:nvPicPr>
          <p:cNvPr id="105"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8" name="组合"/>
          <p:cNvGrpSpPr>
            <a:grpSpLocks/>
          </p:cNvGrpSpPr>
          <p:nvPr/>
        </p:nvGrpSpPr>
        <p:grpSpPr>
          <a:xfrm>
            <a:off x="47625" y="3819523"/>
            <a:ext cx="4124324" cy="3009896"/>
            <a:chOff x="47625" y="3819523"/>
            <a:chExt cx="4124324" cy="3009896"/>
          </a:xfrm>
        </p:grpSpPr>
        <p:pic>
          <p:nvPicPr>
            <p:cNvPr id="106"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7"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9"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1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1"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357726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组合"/>
          <p:cNvGrpSpPr>
            <a:grpSpLocks/>
          </p:cNvGrpSpPr>
          <p:nvPr/>
        </p:nvGrpSpPr>
        <p:grpSpPr>
          <a:xfrm>
            <a:off x="7991475" y="2933700"/>
            <a:ext cx="2762249" cy="3257550"/>
            <a:chOff x="7991475" y="2933700"/>
            <a:chExt cx="2762249" cy="3257550"/>
          </a:xfrm>
        </p:grpSpPr>
        <p:sp>
          <p:nvSpPr>
            <p:cNvPr id="11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6"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8"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9"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1" name="矩形"/>
          <p:cNvSpPr>
            <a:spLocks/>
          </p:cNvSpPr>
          <p:nvPr/>
        </p:nvSpPr>
        <p:spPr>
          <a:xfrm>
            <a:off x="834071" y="1456285"/>
            <a:ext cx="7172325" cy="497776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charset="0"/>
                <a:cs typeface="Calibri"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charset="0"/>
              <a:cs typeface="Calibri" charset="0"/>
            </a:endParaRPr>
          </a:p>
        </p:txBody>
      </p:sp>
    </p:spTree>
    <p:extLst>
      <p:ext uri="{BB962C8B-B14F-4D97-AF65-F5344CB8AC3E}">
        <p14:creationId xmlns:p14="http://schemas.microsoft.com/office/powerpoint/2010/main" val="2064180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7" name="组合"/>
          <p:cNvGrpSpPr>
            <a:grpSpLocks/>
          </p:cNvGrpSpPr>
          <p:nvPr/>
        </p:nvGrpSpPr>
        <p:grpSpPr>
          <a:xfrm>
            <a:off x="8658225" y="2647950"/>
            <a:ext cx="3533775" cy="3810000"/>
            <a:chOff x="8658225" y="2647950"/>
            <a:chExt cx="3533775" cy="3810000"/>
          </a:xfrm>
        </p:grpSpPr>
        <p:sp>
          <p:nvSpPr>
            <p:cNvPr id="12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6"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8"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9"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3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1" name="矩形"/>
          <p:cNvSpPr>
            <a:spLocks/>
          </p:cNvSpPr>
          <p:nvPr/>
        </p:nvSpPr>
        <p:spPr>
          <a:xfrm>
            <a:off x="866775" y="1975544"/>
            <a:ext cx="8486775" cy="352043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charset="0"/>
                <a:cs typeface="Calibri" charset="0"/>
              </a:rPr>
              <a:t>It is a summary of employee dataset analysis the performance of various employees by consulting the various factors like employee type current emploi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charset="0"/>
              <a:cs typeface="Calibri" charset="0"/>
            </a:endParaRPr>
          </a:p>
        </p:txBody>
      </p:sp>
    </p:spTree>
    <p:extLst>
      <p:ext uri="{BB962C8B-B14F-4D97-AF65-F5344CB8AC3E}">
        <p14:creationId xmlns:p14="http://schemas.microsoft.com/office/powerpoint/2010/main" val="1018942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noChangeAspect="1"/>
          </p:cNvSpPr>
          <p:nvPr/>
        </p:nvSpPr>
        <p:spPr>
          <a:xfrm>
            <a:off x="5943599" y="3276600"/>
            <a:ext cx="304800" cy="304800"/>
          </a:xfrm>
          <a:prstGeom prst="rect">
            <a:avLst/>
          </a:prstGeom>
          <a:noFill/>
          <a:ln w="12700" cap="flat" cmpd="sng">
            <a:noFill/>
            <a:prstDash val="solid"/>
            <a:miter/>
          </a:ln>
        </p:spPr>
      </p:sp>
      <p:pic>
        <p:nvPicPr>
          <p:cNvPr id="140" name="图片"/>
          <p:cNvPicPr>
            <a:picLocks noChangeAspect="1"/>
          </p:cNvPicPr>
          <p:nvPr/>
        </p:nvPicPr>
        <p:blipFill>
          <a:blip r:embed="rId4" cstate="print"/>
          <a:stretch>
            <a:fillRect/>
          </a:stretch>
        </p:blipFill>
        <p:spPr>
          <a:xfrm>
            <a:off x="620322" y="1840436"/>
            <a:ext cx="8162925" cy="4079087"/>
          </a:xfrm>
          <a:prstGeom prst="rect">
            <a:avLst/>
          </a:prstGeom>
          <a:noFill/>
          <a:ln w="12700" cap="flat" cmpd="sng">
            <a:noFill/>
            <a:prstDash val="solid"/>
            <a:miter/>
          </a:ln>
        </p:spPr>
      </p:pic>
      <p:sp>
        <p:nvSpPr>
          <p:cNvPr id="141" name="矩形"/>
          <p:cNvSpPr>
            <a:spLocks/>
          </p:cNvSpPr>
          <p:nvPr/>
        </p:nvSpPr>
        <p:spPr>
          <a:xfrm>
            <a:off x="6097125" y="4865070"/>
            <a:ext cx="1223981" cy="367663"/>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rgbClr val="000000"/>
                </a:solidFill>
                <a:latin typeface="Arial Rounded MT Bold" pitchFamily="34" charset="0"/>
                <a:ea typeface="宋体" charset="0"/>
                <a:cs typeface="Calibri" charset="0"/>
              </a:rPr>
              <a:t>Employer</a:t>
            </a:r>
            <a:endParaRPr lang="zh-CN" altLang="en-US" sz="1800" b="0" i="0" u="none" strike="noStrike" kern="1200" cap="none" spc="0" baseline="0">
              <a:solidFill>
                <a:srgbClr val="000000"/>
              </a:solidFill>
              <a:latin typeface="Arial Rounded MT Bold" pitchFamily="34" charset="0"/>
              <a:ea typeface="宋体" charset="0"/>
              <a:cs typeface="Calibri" charset="0"/>
            </a:endParaRPr>
          </a:p>
        </p:txBody>
      </p:sp>
      <p:sp>
        <p:nvSpPr>
          <p:cNvPr id="142" name="矩形"/>
          <p:cNvSpPr>
            <a:spLocks/>
          </p:cNvSpPr>
          <p:nvPr/>
        </p:nvSpPr>
        <p:spPr>
          <a:xfrm>
            <a:off x="4509010" y="4871668"/>
            <a:ext cx="1227518" cy="339087"/>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600" b="0" i="0" u="none" strike="noStrike" kern="1200" cap="none" spc="0" baseline="0">
                <a:solidFill>
                  <a:srgbClr val="000000"/>
                </a:solidFill>
                <a:latin typeface="Arial Rounded MT Bold" pitchFamily="34" charset="0"/>
                <a:ea typeface="宋体" charset="0"/>
                <a:cs typeface="Calibri" charset="0"/>
              </a:rPr>
              <a:t>Employee</a:t>
            </a:r>
            <a:endParaRPr lang="zh-CN" altLang="en-US" sz="1600" b="0" i="0" u="none" strike="noStrike" kern="1200" cap="none" spc="0" baseline="0">
              <a:solidFill>
                <a:srgbClr val="000000"/>
              </a:solidFill>
              <a:latin typeface="Arial Rounded MT Bold" pitchFamily="34" charset="0"/>
              <a:ea typeface="宋体" charset="0"/>
              <a:cs typeface="Calibri" charset="0"/>
            </a:endParaRPr>
          </a:p>
        </p:txBody>
      </p:sp>
      <p:sp>
        <p:nvSpPr>
          <p:cNvPr id="143" name="矩形"/>
          <p:cNvSpPr>
            <a:spLocks/>
          </p:cNvSpPr>
          <p:nvPr/>
        </p:nvSpPr>
        <p:spPr>
          <a:xfrm>
            <a:off x="7610473" y="4871668"/>
            <a:ext cx="1293483" cy="339088"/>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600" b="1" i="0" u="none" strike="noStrike" kern="1200" cap="none" spc="0" baseline="0">
                <a:solidFill>
                  <a:srgbClr val="000000"/>
                </a:solidFill>
                <a:latin typeface="Arial Rounded MT Bold" pitchFamily="34" charset="0"/>
                <a:ea typeface="宋体" charset="0"/>
                <a:cs typeface="Calibri" charset="0"/>
              </a:rPr>
              <a:t>organisation</a:t>
            </a:r>
            <a:endParaRPr lang="zh-CN" altLang="en-US" sz="1600" b="1" i="0" u="none" strike="noStrike" kern="1200" cap="none" spc="0" baseline="0">
              <a:solidFill>
                <a:srgbClr val="000000"/>
              </a:solidFill>
              <a:latin typeface="Arial Rounded MT Bold" pitchFamily="34" charset="0"/>
              <a:ea typeface="宋体" charset="0"/>
              <a:cs typeface="Calibri" charset="0"/>
            </a:endParaRPr>
          </a:p>
        </p:txBody>
      </p:sp>
    </p:spTree>
    <p:extLst>
      <p:ext uri="{BB962C8B-B14F-4D97-AF65-F5344CB8AC3E}">
        <p14:creationId xmlns:p14="http://schemas.microsoft.com/office/powerpoint/2010/main" val="1673402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762000" y="1981200"/>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9"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50"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51"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52" name="矩形"/>
          <p:cNvSpPr>
            <a:spLocks/>
          </p:cNvSpPr>
          <p:nvPr/>
        </p:nvSpPr>
        <p:spPr>
          <a:xfrm>
            <a:off x="3733800" y="2151727"/>
            <a:ext cx="6705599" cy="252031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charset="0"/>
              </a:rPr>
              <a:t>Conditional Formatting – Missing          Filter – Remove                                       Formulae – Performance                            Pivot – Summary                                         Gragh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charset="0"/>
            </a:endParaRPr>
          </a:p>
        </p:txBody>
      </p:sp>
    </p:spTree>
    <p:extLst>
      <p:ext uri="{BB962C8B-B14F-4D97-AF65-F5344CB8AC3E}">
        <p14:creationId xmlns:p14="http://schemas.microsoft.com/office/powerpoint/2010/main" val="177358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6" name="矩形"/>
          <p:cNvSpPr>
            <a:spLocks/>
          </p:cNvSpPr>
          <p:nvPr/>
        </p:nvSpPr>
        <p:spPr>
          <a:xfrm>
            <a:off x="755332" y="1828800"/>
            <a:ext cx="10843846" cy="30060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charset="0"/>
            </a:endParaRPr>
          </a:p>
        </p:txBody>
      </p:sp>
    </p:spTree>
    <p:extLst>
      <p:ext uri="{BB962C8B-B14F-4D97-AF65-F5344CB8AC3E}">
        <p14:creationId xmlns:p14="http://schemas.microsoft.com/office/powerpoint/2010/main" val="424769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2" name="图片"/>
          <p:cNvPicPr>
            <a:picLocks/>
          </p:cNvPicPr>
          <p:nvPr/>
        </p:nvPicPr>
        <p:blipFill>
          <a:blip r:embed="rId3" cstate="print"/>
          <a:stretch>
            <a:fillRect/>
          </a:stretch>
        </p:blipFill>
        <p:spPr>
          <a:xfrm>
            <a:off x="66675" y="3381373"/>
            <a:ext cx="2466975" cy="3419473"/>
          </a:xfrm>
          <a:prstGeom prst="rect">
            <a:avLst/>
          </a:prstGeom>
          <a:noFill/>
          <a:ln w="12700" cap="flat" cmpd="sng">
            <a:noFill/>
            <a:prstDash val="solid"/>
            <a:miter/>
          </a:ln>
        </p:spPr>
      </p:pic>
      <p:sp>
        <p:nvSpPr>
          <p:cNvPr id="163"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5" name="矩形"/>
          <p:cNvSpPr>
            <a:spLocks/>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6" name="矩形"/>
          <p:cNvSpPr>
            <a:spLocks/>
          </p:cNvSpPr>
          <p:nvPr/>
        </p:nvSpPr>
        <p:spPr>
          <a:xfrm>
            <a:off x="990600" y="1717928"/>
            <a:ext cx="9525000" cy="15487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charset="0"/>
                <a:cs typeface="Calibri"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charset="0"/>
              <a:cs typeface="Calibri" charset="0"/>
            </a:endParaRPr>
          </a:p>
        </p:txBody>
      </p:sp>
    </p:spTree>
    <p:extLst>
      <p:ext uri="{BB962C8B-B14F-4D97-AF65-F5344CB8AC3E}">
        <p14:creationId xmlns:p14="http://schemas.microsoft.com/office/powerpoint/2010/main" val="161591979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304</TotalTim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Saranya C</cp:lastModifiedBy>
  <cp:revision>16</cp:revision>
  <dcterms:created xsi:type="dcterms:W3CDTF">2024-03-29T15:07:22Z</dcterms:created>
  <dcterms:modified xsi:type="dcterms:W3CDTF">2024-09-10T16:59:51Z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