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rumm\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[Employee_Dataset.xlsx]Sheet4!PivotTable3</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Sheet4!$A$4:$A$7</c:f>
              <c:strCache>
                <c:ptCount val="3"/>
                <c:pt idx="0">
                  <c:v>Female</c:v>
                </c:pt>
                <c:pt idx="1">
                  <c:v>Male</c:v>
                </c:pt>
                <c:pt idx="2">
                  <c:v>(blank)</c:v>
                </c:pt>
              </c:strCache>
            </c:strRef>
          </c:cat>
          <c:val>
            <c:numRef>
              <c:f>Sheet4!$B$4:$B$7</c:f>
              <c:numCache>
                <c:formatCode>General</c:formatCode>
                <c:ptCount val="3"/>
                <c:pt idx="0">
                  <c:v>548962.84</c:v>
                </c:pt>
                <c:pt idx="1">
                  <c:v>593900.24</c:v>
                </c:pt>
                <c:pt idx="2">
                  <c:v>104802.63</c:v>
                </c:pt>
              </c:numCache>
            </c:numRef>
          </c:val>
          <c:extLst>
            <c:ext xmlns:c16="http://schemas.microsoft.com/office/drawing/2014/chart" uri="{C3380CC4-5D6E-409C-BE32-E72D297353CC}">
              <c16:uniqueId val="{00000000-B030-45C3-9AFC-BB96AEED7CE7}"/>
            </c:ext>
          </c:extLst>
        </c:ser>
        <c:dLbls>
          <c:showLegendKey val="0"/>
          <c:showVal val="0"/>
          <c:showCatName val="0"/>
          <c:showSerName val="0"/>
          <c:showPercent val="0"/>
          <c:showBubbleSize val="0"/>
        </c:dLbls>
        <c:gapWidth val="150"/>
        <c:overlap val="100"/>
        <c:axId val="792200927"/>
        <c:axId val="792200447"/>
      </c:barChart>
      <c:catAx>
        <c:axId val="792200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200447"/>
        <c:crosses val="autoZero"/>
        <c:auto val="1"/>
        <c:lblAlgn val="ctr"/>
        <c:lblOffset val="100"/>
        <c:noMultiLvlLbl val="0"/>
      </c:catAx>
      <c:valAx>
        <c:axId val="7922004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2200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97572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3314150"/>
            <a:ext cx="9677400" cy="1938992"/>
          </a:xfrm>
          <a:prstGeom prst="rect">
            <a:avLst/>
          </a:prstGeom>
          <a:noFill/>
        </p:spPr>
        <p:txBody>
          <a:bodyPr wrap="square" rtlCol="0">
            <a:spAutoFit/>
          </a:bodyPr>
          <a:lstStyle/>
          <a:p>
            <a:r>
              <a:rPr lang="en-US" sz="2400" dirty="0"/>
              <a:t>STUDENT NAME:  </a:t>
            </a:r>
            <a:r>
              <a:rPr lang="en-US" sz="2400" dirty="0" err="1"/>
              <a:t>M.Saranya</a:t>
            </a:r>
            <a:endParaRPr lang="en-US" sz="2400" dirty="0"/>
          </a:p>
          <a:p>
            <a:r>
              <a:rPr lang="en-US" sz="2400" dirty="0"/>
              <a:t>REGISTER NO:2213391042053 , 6BB1F95B6DA88F192BA478E406AFCAC6</a:t>
            </a:r>
          </a:p>
          <a:p>
            <a:r>
              <a:rPr lang="en-US" sz="2400" dirty="0"/>
              <a:t>DEPARTMENT: Bachelor of commerce(corporate secretaryship) </a:t>
            </a:r>
          </a:p>
          <a:p>
            <a:r>
              <a:rPr lang="en-US" sz="2400" dirty="0"/>
              <a:t>COLLEGE: Queen </a:t>
            </a:r>
            <a:r>
              <a:rPr lang="en-US" sz="2400" dirty="0" err="1"/>
              <a:t>Marys</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E2428BA-9ED0-B8EE-7690-8FBA726129BA}"/>
              </a:ext>
            </a:extLst>
          </p:cNvPr>
          <p:cNvSpPr txBox="1"/>
          <p:nvPr/>
        </p:nvSpPr>
        <p:spPr>
          <a:xfrm>
            <a:off x="914400" y="2559211"/>
            <a:ext cx="5562600" cy="2031325"/>
          </a:xfrm>
          <a:prstGeom prst="rect">
            <a:avLst/>
          </a:prstGeom>
          <a:noFill/>
        </p:spPr>
        <p:txBody>
          <a:bodyPr wrap="square">
            <a:spAutoFit/>
          </a:bodyPr>
          <a:lstStyle/>
          <a:p>
            <a:r>
              <a:rPr lang="en-US" b="1" dirty="0"/>
              <a:t>Modeling Approach:</a:t>
            </a:r>
          </a:p>
          <a:p>
            <a:endParaRPr lang="en-US" b="1" dirty="0"/>
          </a:p>
          <a:p>
            <a:r>
              <a:rPr lang="en-US" dirty="0"/>
              <a:t>Given the dataset that includes gender categories (Female, Male, and Blank) and the sum of a specific metric, the modeling approach would focus on analyzing the distribution, predicting trends, and understanding the impact of gender on the metric.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B70FF8AE-7322-8592-D9F0-452EA7FEE52B}"/>
              </a:ext>
            </a:extLst>
          </p:cNvPr>
          <p:cNvGraphicFramePr>
            <a:graphicFrameLocks noGrp="1"/>
          </p:cNvGraphicFramePr>
          <p:nvPr>
            <p:extLst>
              <p:ext uri="{D42A27DB-BD31-4B8C-83A1-F6EECF244321}">
                <p14:modId xmlns:p14="http://schemas.microsoft.com/office/powerpoint/2010/main" val="1457586106"/>
              </p:ext>
            </p:extLst>
          </p:nvPr>
        </p:nvGraphicFramePr>
        <p:xfrm>
          <a:off x="914400" y="1697908"/>
          <a:ext cx="4038597" cy="4303093"/>
        </p:xfrm>
        <a:graphic>
          <a:graphicData uri="http://schemas.openxmlformats.org/drawingml/2006/table">
            <a:tbl>
              <a:tblPr>
                <a:tableStyleId>{5C22544A-7EE6-4342-B048-85BDC9FD1C3A}</a:tableStyleId>
              </a:tblPr>
              <a:tblGrid>
                <a:gridCol w="448733">
                  <a:extLst>
                    <a:ext uri="{9D8B030D-6E8A-4147-A177-3AD203B41FA5}">
                      <a16:colId xmlns:a16="http://schemas.microsoft.com/office/drawing/2014/main" val="2405769804"/>
                    </a:ext>
                  </a:extLst>
                </a:gridCol>
                <a:gridCol w="448733">
                  <a:extLst>
                    <a:ext uri="{9D8B030D-6E8A-4147-A177-3AD203B41FA5}">
                      <a16:colId xmlns:a16="http://schemas.microsoft.com/office/drawing/2014/main" val="2170537197"/>
                    </a:ext>
                  </a:extLst>
                </a:gridCol>
                <a:gridCol w="448733">
                  <a:extLst>
                    <a:ext uri="{9D8B030D-6E8A-4147-A177-3AD203B41FA5}">
                      <a16:colId xmlns:a16="http://schemas.microsoft.com/office/drawing/2014/main" val="236142343"/>
                    </a:ext>
                  </a:extLst>
                </a:gridCol>
                <a:gridCol w="448733">
                  <a:extLst>
                    <a:ext uri="{9D8B030D-6E8A-4147-A177-3AD203B41FA5}">
                      <a16:colId xmlns:a16="http://schemas.microsoft.com/office/drawing/2014/main" val="1265534335"/>
                    </a:ext>
                  </a:extLst>
                </a:gridCol>
                <a:gridCol w="448733">
                  <a:extLst>
                    <a:ext uri="{9D8B030D-6E8A-4147-A177-3AD203B41FA5}">
                      <a16:colId xmlns:a16="http://schemas.microsoft.com/office/drawing/2014/main" val="1786889998"/>
                    </a:ext>
                  </a:extLst>
                </a:gridCol>
                <a:gridCol w="448733">
                  <a:extLst>
                    <a:ext uri="{9D8B030D-6E8A-4147-A177-3AD203B41FA5}">
                      <a16:colId xmlns:a16="http://schemas.microsoft.com/office/drawing/2014/main" val="2286707477"/>
                    </a:ext>
                  </a:extLst>
                </a:gridCol>
                <a:gridCol w="448733">
                  <a:extLst>
                    <a:ext uri="{9D8B030D-6E8A-4147-A177-3AD203B41FA5}">
                      <a16:colId xmlns:a16="http://schemas.microsoft.com/office/drawing/2014/main" val="3474750464"/>
                    </a:ext>
                  </a:extLst>
                </a:gridCol>
                <a:gridCol w="448733">
                  <a:extLst>
                    <a:ext uri="{9D8B030D-6E8A-4147-A177-3AD203B41FA5}">
                      <a16:colId xmlns:a16="http://schemas.microsoft.com/office/drawing/2014/main" val="857028428"/>
                    </a:ext>
                  </a:extLst>
                </a:gridCol>
                <a:gridCol w="448733">
                  <a:extLst>
                    <a:ext uri="{9D8B030D-6E8A-4147-A177-3AD203B41FA5}">
                      <a16:colId xmlns:a16="http://schemas.microsoft.com/office/drawing/2014/main" val="1016635214"/>
                    </a:ext>
                  </a:extLst>
                </a:gridCol>
              </a:tblGrid>
              <a:tr h="228533">
                <a:tc>
                  <a:txBody>
                    <a:bodyPr/>
                    <a:lstStyle/>
                    <a:p>
                      <a:pPr algn="l" fontAlgn="b"/>
                      <a:r>
                        <a:rPr lang="en-US" sz="600" u="none" strike="noStrike">
                          <a:effectLst/>
                        </a:rPr>
                        <a:t>PR04686</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Oona Donan</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Business Development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88360.79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43710</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Seattle, USA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645948394"/>
                  </a:ext>
                </a:extLst>
              </a:tr>
              <a:tr h="153493">
                <a:tc>
                  <a:txBody>
                    <a:bodyPr/>
                    <a:lstStyle/>
                    <a:p>
                      <a:pPr algn="l" fontAlgn="b"/>
                      <a:r>
                        <a:rPr lang="en-US" sz="600" u="none" strike="noStrike">
                          <a:effectLst/>
                        </a:rPr>
                        <a:t>SQ04612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Mick Spraberry</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Services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85879.23</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43902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4091744998"/>
                  </a:ext>
                </a:extLst>
              </a:tr>
              <a:tr h="153493">
                <a:tc>
                  <a:txBody>
                    <a:bodyPr/>
                    <a:lstStyle/>
                    <a:p>
                      <a:pPr algn="l" fontAlgn="b"/>
                      <a:r>
                        <a:rPr lang="en-US" sz="600" u="none" strike="noStrike">
                          <a:effectLst/>
                        </a:rPr>
                        <a:t>VT01803</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Freddy Linford</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Training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93128.34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5-Mar-18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Fixed Term</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Seattle, USA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708467942"/>
                  </a:ext>
                </a:extLst>
              </a:tr>
              <a:tr h="153493">
                <a:tc>
                  <a:txBody>
                    <a:bodyPr/>
                    <a:lstStyle/>
                    <a:p>
                      <a:pPr algn="l" fontAlgn="b"/>
                      <a:r>
                        <a:rPr lang="en-US" sz="600" u="none" strike="noStrike">
                          <a:effectLst/>
                        </a:rPr>
                        <a:t>TN02749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Mackenzie Hannis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Training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57002.02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2-Apr-18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0.7</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Hyderabad, India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043521705"/>
                  </a:ext>
                </a:extLst>
              </a:tr>
              <a:tr h="228533">
                <a:tc>
                  <a:txBody>
                    <a:bodyPr/>
                    <a:lstStyle/>
                    <a:p>
                      <a:pPr algn="l" fontAlgn="b"/>
                      <a:r>
                        <a:rPr lang="en-US" sz="600" u="none" strike="noStrike">
                          <a:effectLst/>
                        </a:rPr>
                        <a:t>SQ00144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Collen Dunbleton</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Engineering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118976.2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ctr"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Wellington, New Zealand</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862734709"/>
                  </a:ext>
                </a:extLst>
              </a:tr>
              <a:tr h="153493">
                <a:tc>
                  <a:txBody>
                    <a:bodyPr/>
                    <a:lstStyle/>
                    <a:p>
                      <a:pPr algn="l" fontAlgn="b"/>
                      <a:r>
                        <a:rPr lang="en-US" sz="600" u="none" strike="noStrike">
                          <a:effectLst/>
                        </a:rPr>
                        <a:t>PR04601</a:t>
                      </a:r>
                      <a:endParaRPr lang="en-US" sz="600" b="0" i="0" u="none" strike="noStrike">
                        <a:solidFill>
                          <a:srgbClr val="000000"/>
                        </a:solidFill>
                        <a:effectLst/>
                        <a:latin typeface="Calibri" panose="020F0502020204030204" pitchFamily="34" charset="0"/>
                      </a:endParaRPr>
                    </a:p>
                  </a:txBody>
                  <a:tcPr marL="3888" marR="3888" marT="3888" marB="0" anchor="b"/>
                </a:tc>
                <a:tc gridSpan="2">
                  <a:txBody>
                    <a:bodyPr/>
                    <a:lstStyle/>
                    <a:p>
                      <a:pPr algn="l" fontAlgn="b"/>
                      <a:r>
                        <a:rPr lang="en-US" sz="600" u="none" strike="noStrike">
                          <a:effectLst/>
                        </a:rPr>
                        <a:t>Nananne Gehringer</a:t>
                      </a:r>
                      <a:endParaRPr lang="en-US" sz="600" b="0" i="0" u="none" strike="noStrike">
                        <a:solidFill>
                          <a:srgbClr val="000000"/>
                        </a:solidFill>
                        <a:effectLst/>
                        <a:latin typeface="Calibri" panose="020F0502020204030204" pitchFamily="34" charset="0"/>
                      </a:endParaRPr>
                    </a:p>
                  </a:txBody>
                  <a:tcPr marL="3888" marR="3888" marT="3888" marB="0" anchor="b"/>
                </a:tc>
                <a:tc hMerge="1">
                  <a:txBody>
                    <a:bodyPr/>
                    <a:lstStyle/>
                    <a:p>
                      <a:endParaRPr lang="en-US"/>
                    </a:p>
                  </a:txBody>
                  <a:tcPr/>
                </a:tc>
                <a:tc>
                  <a:txBody>
                    <a:bodyPr/>
                    <a:lstStyle/>
                    <a:p>
                      <a:pPr algn="l" fontAlgn="b"/>
                      <a:r>
                        <a:rPr lang="en-US" sz="600" u="none" strike="noStrike">
                          <a:effectLst/>
                        </a:rPr>
                        <a:t>Support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104802.6</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44502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Hyderabad, India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3262646423"/>
                  </a:ext>
                </a:extLst>
              </a:tr>
              <a:tr h="153493">
                <a:tc>
                  <a:txBody>
                    <a:bodyPr/>
                    <a:lstStyle/>
                    <a:p>
                      <a:pPr algn="l" fontAlgn="b"/>
                      <a:r>
                        <a:rPr lang="en-US" sz="600" u="none" strike="noStrike">
                          <a:effectLst/>
                        </a:rPr>
                        <a:t>SQ01854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Jessica Callcott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Marketing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66017.18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43643</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0.9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182730060"/>
                  </a:ext>
                </a:extLst>
              </a:tr>
              <a:tr h="303574">
                <a:tc>
                  <a:txBody>
                    <a:bodyPr/>
                    <a:lstStyle/>
                    <a:p>
                      <a:pPr algn="l" fontAlgn="b"/>
                      <a:r>
                        <a:rPr lang="en-US" sz="600" u="none" strike="noStrike">
                          <a:effectLst/>
                        </a:rPr>
                        <a:t>SQ00612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 Leena Bruckshaw</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Research and Development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74279.01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43466</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Wellington, New Zealand</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405672078"/>
                  </a:ext>
                </a:extLst>
              </a:tr>
              <a:tr h="228533">
                <a:tc>
                  <a:txBody>
                    <a:bodyPr/>
                    <a:lstStyle/>
                    <a:p>
                      <a:pPr algn="l" fontAlgn="b"/>
                      <a:r>
                        <a:rPr lang="en-US" sz="600" u="none" strike="noStrike">
                          <a:effectLst/>
                        </a:rPr>
                        <a:t>PR00419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Billi Fellgate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Business Development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68980.52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43494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0.8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1556939699"/>
                  </a:ext>
                </a:extLst>
              </a:tr>
              <a:tr h="153493">
                <a:tc>
                  <a:txBody>
                    <a:bodyPr/>
                    <a:lstStyle/>
                    <a:p>
                      <a:pPr algn="l" fontAlgn="b"/>
                      <a:r>
                        <a:rPr lang="en-US" sz="600" u="none" strike="noStrike">
                          <a:effectLst/>
                        </a:rPr>
                        <a:t>VT00578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Magnum Locksley</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Services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42314.39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ctr"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Fixed Term</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3913314478"/>
                  </a:ext>
                </a:extLst>
              </a:tr>
              <a:tr h="228533">
                <a:tc>
                  <a:txBody>
                    <a:bodyPr/>
                    <a:lstStyle/>
                    <a:p>
                      <a:pPr algn="l" fontAlgn="b"/>
                      <a:r>
                        <a:rPr lang="en-US" sz="600" u="none" strike="noStrike">
                          <a:effectLst/>
                        </a:rPr>
                        <a:t>TN01281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Cletus McGarahan </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Engineering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114425.2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27-Jan-20</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Wellington, New Zealand</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3738907815"/>
                  </a:ext>
                </a:extLst>
              </a:tr>
              <a:tr h="228533">
                <a:tc>
                  <a:txBody>
                    <a:bodyPr/>
                    <a:lstStyle/>
                    <a:p>
                      <a:pPr algn="l" fontAlgn="b"/>
                      <a:r>
                        <a:rPr lang="en-US" sz="600" u="none" strike="noStrike">
                          <a:effectLst/>
                        </a:rPr>
                        <a:t>PR04473</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 Wyn Treadger</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Business Development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69192.85</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19-Apr-21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Columbus, USA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405253411"/>
                  </a:ext>
                </a:extLst>
              </a:tr>
              <a:tr h="228533">
                <a:tc>
                  <a:txBody>
                    <a:bodyPr/>
                    <a:lstStyle/>
                    <a:p>
                      <a:pPr algn="l" fontAlgn="b"/>
                      <a:r>
                        <a:rPr lang="en-US" sz="600" u="none" strike="noStrike">
                          <a:effectLst/>
                        </a:rPr>
                        <a:t>VT02417</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Evangelina Lergan</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Support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61214.26</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ctr"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Temporary</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Auckland, New Zealand</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1560551061"/>
                  </a:ext>
                </a:extLst>
              </a:tr>
              <a:tr h="153493">
                <a:tc>
                  <a:txBody>
                    <a:bodyPr/>
                    <a:lstStyle/>
                    <a:p>
                      <a:pPr algn="l" fontAlgn="b"/>
                      <a:r>
                        <a:rPr lang="en-US" sz="600" u="none" strike="noStrike">
                          <a:effectLst/>
                        </a:rPr>
                        <a:t>SQ00691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Verla Timmis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Support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54137.05</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ctr"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3451441620"/>
                  </a:ext>
                </a:extLst>
              </a:tr>
              <a:tr h="153493">
                <a:tc>
                  <a:txBody>
                    <a:bodyPr/>
                    <a:lstStyle/>
                    <a:p>
                      <a:pPr algn="l" fontAlgn="b"/>
                      <a:r>
                        <a:rPr lang="en-US" sz="600" u="none" strike="noStrike">
                          <a:effectLst/>
                        </a:rPr>
                        <a:t>TN00214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Jo-anne Gobeau</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Female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Training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37902.35</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ctr"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Chennai, India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636203066"/>
                  </a:ext>
                </a:extLst>
              </a:tr>
              <a:tr h="153493">
                <a:tc>
                  <a:txBody>
                    <a:bodyPr/>
                    <a:lstStyle/>
                    <a:p>
                      <a:pPr algn="l" fontAlgn="b"/>
                      <a:r>
                        <a:rPr lang="en-US" sz="600" u="none" strike="noStrike">
                          <a:effectLst/>
                        </a:rPr>
                        <a:t>VT02539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Devinne Tuny</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Engineering</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39969.72</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ctr" fontAlgn="b"/>
                      <a:r>
                        <a:rPr lang="en-US" sz="600" u="none" strike="noStrike">
                          <a:effectLst/>
                        </a:rPr>
                        <a: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Temporary</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Columbus, USA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1560215838"/>
                  </a:ext>
                </a:extLst>
              </a:tr>
              <a:tr h="153493">
                <a:tc>
                  <a:txBody>
                    <a:bodyPr/>
                    <a:lstStyle/>
                    <a:p>
                      <a:pPr algn="l" fontAlgn="b"/>
                      <a:r>
                        <a:rPr lang="en-US" sz="600" u="none" strike="noStrike">
                          <a:effectLst/>
                        </a:rPr>
                        <a:t>SQ04598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Pearla  Beteriss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Services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69913.39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43584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3948096180"/>
                  </a:ext>
                </a:extLst>
              </a:tr>
              <a:tr h="303574">
                <a:tc>
                  <a:txBody>
                    <a:bodyPr/>
                    <a:lstStyle/>
                    <a:p>
                      <a:pPr algn="l" fontAlgn="b"/>
                      <a:r>
                        <a:rPr lang="en-US" sz="600" u="none" strike="noStrike">
                          <a:effectLst/>
                        </a:rPr>
                        <a:t>TN00464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Maritsa Marusic</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Research and Development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52748.63</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27-Jan-20</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Chennai, India</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94017955"/>
                  </a:ext>
                </a:extLst>
              </a:tr>
              <a:tr h="153493">
                <a:tc>
                  <a:txBody>
                    <a:bodyPr/>
                    <a:lstStyle/>
                    <a:p>
                      <a:pPr algn="l" fontAlgn="b"/>
                      <a:r>
                        <a:rPr lang="en-US" sz="600" u="none" strike="noStrike">
                          <a:effectLst/>
                        </a:rPr>
                        <a:t>SQ04598</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Pearla  Beteriss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Services</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69913.39</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43584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Remote</a:t>
                      </a:r>
                      <a:endParaRPr lang="en-US" sz="600" b="0" i="0" u="none" strike="noStrike">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3821473649"/>
                  </a:ext>
                </a:extLst>
              </a:tr>
              <a:tr h="303574">
                <a:tc>
                  <a:txBody>
                    <a:bodyPr/>
                    <a:lstStyle/>
                    <a:p>
                      <a:pPr algn="l" fontAlgn="b"/>
                      <a:r>
                        <a:rPr lang="en-US" sz="600" u="none" strike="noStrike">
                          <a:effectLst/>
                        </a:rPr>
                        <a:t>TN00464</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Maritsa Marusic</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Male</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Research and Development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52748.63</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27-Jan-20</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a:effectLst/>
                        </a:rPr>
                        <a:t>Permanent</a:t>
                      </a:r>
                      <a:endParaRPr lang="en-US" sz="600" b="0" i="0" u="none" strike="noStrike">
                        <a:solidFill>
                          <a:srgbClr val="000000"/>
                        </a:solidFill>
                        <a:effectLst/>
                        <a:latin typeface="Calibri" panose="020F0502020204030204" pitchFamily="34" charset="0"/>
                      </a:endParaRPr>
                    </a:p>
                  </a:txBody>
                  <a:tcPr marL="3888" marR="3888" marT="3888" marB="0" anchor="b"/>
                </a:tc>
                <a:tc>
                  <a:txBody>
                    <a:bodyPr/>
                    <a:lstStyle/>
                    <a:p>
                      <a:pPr algn="l" fontAlgn="b"/>
                      <a:r>
                        <a:rPr lang="en-US" sz="600" u="none" strike="noStrike" dirty="0">
                          <a:effectLst/>
                        </a:rPr>
                        <a:t>Chennai, India</a:t>
                      </a:r>
                      <a:endParaRPr lang="en-US" sz="600" b="0" i="0" u="none" strike="noStrike" dirty="0">
                        <a:solidFill>
                          <a:srgbClr val="000000"/>
                        </a:solidFill>
                        <a:effectLst/>
                        <a:latin typeface="Calibri" panose="020F0502020204030204" pitchFamily="34" charset="0"/>
                      </a:endParaRPr>
                    </a:p>
                  </a:txBody>
                  <a:tcPr marL="3888" marR="3888" marT="3888" marB="0" anchor="b"/>
                </a:tc>
                <a:extLst>
                  <a:ext uri="{0D108BD9-81ED-4DB2-BD59-A6C34878D82A}">
                    <a16:rowId xmlns:a16="http://schemas.microsoft.com/office/drawing/2014/main" val="2117950786"/>
                  </a:ext>
                </a:extLst>
              </a:tr>
            </a:tbl>
          </a:graphicData>
        </a:graphic>
      </p:graphicFrame>
      <p:graphicFrame>
        <p:nvGraphicFramePr>
          <p:cNvPr id="8" name="Chart 7">
            <a:extLst>
              <a:ext uri="{FF2B5EF4-FFF2-40B4-BE49-F238E27FC236}">
                <a16:creationId xmlns:a16="http://schemas.microsoft.com/office/drawing/2014/main" id="{73B37D6F-89EA-C8FB-511A-A50EC49DDD51}"/>
              </a:ext>
            </a:extLst>
          </p:cNvPr>
          <p:cNvGraphicFramePr>
            <a:graphicFrameLocks/>
          </p:cNvGraphicFramePr>
          <p:nvPr>
            <p:extLst>
              <p:ext uri="{D42A27DB-BD31-4B8C-83A1-F6EECF244321}">
                <p14:modId xmlns:p14="http://schemas.microsoft.com/office/powerpoint/2010/main" val="379502765"/>
              </p:ext>
            </p:extLst>
          </p:nvPr>
        </p:nvGraphicFramePr>
        <p:xfrm>
          <a:off x="5543550" y="2095500"/>
          <a:ext cx="3810000" cy="3657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A38ACE-F309-2333-CCFF-183950578C61}"/>
              </a:ext>
            </a:extLst>
          </p:cNvPr>
          <p:cNvSpPr txBox="1"/>
          <p:nvPr/>
        </p:nvSpPr>
        <p:spPr>
          <a:xfrm>
            <a:off x="1676400" y="1524000"/>
            <a:ext cx="6100916" cy="5078313"/>
          </a:xfrm>
          <a:prstGeom prst="rect">
            <a:avLst/>
          </a:prstGeom>
          <a:noFill/>
        </p:spPr>
        <p:txBody>
          <a:bodyPr wrap="square">
            <a:spAutoFit/>
          </a:bodyPr>
          <a:lstStyle/>
          <a:p>
            <a:pPr>
              <a:buFont typeface="+mj-lt"/>
              <a:buAutoNum type="arabicPeriod"/>
            </a:pPr>
            <a:r>
              <a:rPr lang="en-US" b="1" dirty="0"/>
              <a:t>Total Sum</a:t>
            </a:r>
            <a:r>
              <a:rPr lang="en-US" dirty="0"/>
              <a:t>: The grand total across all categories is $1,247,665.71.</a:t>
            </a:r>
          </a:p>
          <a:p>
            <a:pPr>
              <a:buFont typeface="+mj-lt"/>
              <a:buAutoNum type="arabicPeriod"/>
            </a:pPr>
            <a:r>
              <a:rPr lang="en-US" b="1" dirty="0"/>
              <a:t>Gender Breakdown</a:t>
            </a:r>
            <a:r>
              <a:rPr lang="en-US" dirty="0"/>
              <a:t>:</a:t>
            </a:r>
          </a:p>
          <a:p>
            <a:pPr marL="742950" lvl="1" indent="-285750">
              <a:buFont typeface="+mj-lt"/>
              <a:buAutoNum type="arabicPeriod"/>
            </a:pPr>
            <a:r>
              <a:rPr lang="en-US" b="1" dirty="0"/>
              <a:t>Female</a:t>
            </a:r>
            <a:r>
              <a:rPr lang="en-US" dirty="0"/>
              <a:t>: $548,962.84</a:t>
            </a:r>
          </a:p>
          <a:p>
            <a:pPr marL="742950" lvl="1" indent="-285750">
              <a:buFont typeface="+mj-lt"/>
              <a:buAutoNum type="arabicPeriod"/>
            </a:pPr>
            <a:r>
              <a:rPr lang="en-US" b="1" dirty="0"/>
              <a:t>Male</a:t>
            </a:r>
            <a:r>
              <a:rPr lang="en-US" dirty="0"/>
              <a:t>: $593,900.24</a:t>
            </a:r>
          </a:p>
          <a:p>
            <a:pPr marL="742950" lvl="1" indent="-285750">
              <a:buFont typeface="+mj-lt"/>
              <a:buAutoNum type="arabicPeriod"/>
            </a:pPr>
            <a:r>
              <a:rPr lang="en-US" b="1" dirty="0"/>
              <a:t>Blank</a:t>
            </a:r>
            <a:r>
              <a:rPr lang="en-US" dirty="0"/>
              <a:t>: $104,802.63</a:t>
            </a:r>
          </a:p>
          <a:p>
            <a:pPr>
              <a:buFont typeface="+mj-lt"/>
              <a:buAutoNum type="arabicPeriod"/>
            </a:pPr>
            <a:r>
              <a:rPr lang="en-US" b="1" dirty="0"/>
              <a:t>Observations</a:t>
            </a:r>
            <a:r>
              <a:rPr lang="en-US" dirty="0"/>
              <a:t>:</a:t>
            </a:r>
          </a:p>
          <a:p>
            <a:pPr marL="742950" lvl="1" indent="-285750">
              <a:buFont typeface="+mj-lt"/>
              <a:buAutoNum type="arabicPeriod"/>
            </a:pPr>
            <a:r>
              <a:rPr lang="en-US" dirty="0"/>
              <a:t>The amounts for males and females are quite close, with males having a slightly higher total.</a:t>
            </a:r>
          </a:p>
          <a:p>
            <a:pPr marL="742950" lvl="1" indent="-285750">
              <a:buFont typeface="+mj-lt"/>
              <a:buAutoNum type="arabicPeriod"/>
            </a:pPr>
            <a:r>
              <a:rPr lang="en-US" dirty="0"/>
              <a:t>The "blank" category also has a significant amount, which could indicate missing or unspecified data.</a:t>
            </a:r>
          </a:p>
          <a:p>
            <a:pPr>
              <a:buFont typeface="+mj-lt"/>
              <a:buAutoNum type="arabicPeriod"/>
            </a:pPr>
            <a:r>
              <a:rPr lang="en-US" b="1" dirty="0"/>
              <a:t>Conclusion</a:t>
            </a:r>
            <a:r>
              <a:rPr lang="en-US" dirty="0"/>
              <a:t>:</a:t>
            </a:r>
          </a:p>
          <a:p>
            <a:pPr marL="742950" lvl="1" indent="-285750">
              <a:buFont typeface="+mj-lt"/>
              <a:buAutoNum type="arabicPeriod"/>
            </a:pPr>
            <a:r>
              <a:rPr lang="en-US" b="1" dirty="0"/>
              <a:t>Gender Distribution</a:t>
            </a:r>
            <a:r>
              <a:rPr lang="en-US" dirty="0"/>
              <a:t>: The total sums for males and females are nearly equal, but males have a slight edge.</a:t>
            </a:r>
          </a:p>
          <a:p>
            <a:pPr marL="742950" lvl="1" indent="-285750">
              <a:buFont typeface="+mj-lt"/>
              <a:buAutoNum type="arabicPeriod"/>
            </a:pPr>
            <a:r>
              <a:rPr lang="en-US" b="1" dirty="0"/>
              <a:t>Data Completeness</a:t>
            </a:r>
            <a:r>
              <a:rPr lang="en-US" dirty="0"/>
              <a:t>: There is a noteworthy amount of data categorized as blank. It might be useful to investigate the reasons behind this and whether it can be categorized or clarified.</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F9C8C8-DDDD-F397-2D24-6E5417AEA229}"/>
              </a:ext>
            </a:extLst>
          </p:cNvPr>
          <p:cNvSpPr txBox="1"/>
          <p:nvPr/>
        </p:nvSpPr>
        <p:spPr>
          <a:xfrm>
            <a:off x="1676400" y="1035717"/>
            <a:ext cx="7474974" cy="3693319"/>
          </a:xfrm>
          <a:prstGeom prst="rect">
            <a:avLst/>
          </a:prstGeom>
          <a:noFill/>
        </p:spPr>
        <p:txBody>
          <a:bodyPr wrap="square">
            <a:spAutoFit/>
          </a:bodyPr>
          <a:lstStyle/>
          <a:p>
            <a:r>
              <a:rPr lang="en-US" b="1" dirty="0"/>
              <a:t>Possible Problem Statements:</a:t>
            </a:r>
          </a:p>
          <a:p>
            <a:pPr>
              <a:buFont typeface="+mj-lt"/>
              <a:buAutoNum type="arabicPeriod"/>
            </a:pPr>
            <a:r>
              <a:rPr lang="en-US" b="1" dirty="0"/>
              <a:t>Data Completeness:</a:t>
            </a:r>
            <a:r>
              <a:rPr lang="en-US" dirty="0"/>
              <a:t> The presence of a blank category suggests that some data entries might be missing or incomplete. The problem could be identifying and addressing the missing data.</a:t>
            </a:r>
          </a:p>
          <a:p>
            <a:pPr>
              <a:buFont typeface="+mj-lt"/>
              <a:buAutoNum type="arabicPeriod"/>
            </a:pPr>
            <a:r>
              <a:rPr lang="en-US" b="1" dirty="0"/>
              <a:t>Gender Disparity Analysis:</a:t>
            </a:r>
            <a:r>
              <a:rPr lang="en-US" dirty="0"/>
              <a:t> The data could represent a gender-based analysis, where the problem might involve comparing the sums for "Female" and "Male" categories to understand the disparity.</a:t>
            </a:r>
          </a:p>
          <a:p>
            <a:pPr>
              <a:buFont typeface="+mj-lt"/>
              <a:buAutoNum type="arabicPeriod"/>
            </a:pPr>
            <a:r>
              <a:rPr lang="en-US" b="1" dirty="0"/>
              <a:t>Data Validation:</a:t>
            </a:r>
            <a:r>
              <a:rPr lang="en-US" dirty="0"/>
              <a:t> The sum of the values for each category adds up to the grand total. The problem could involve validating whether the individual sums and the grand total are correct.</a:t>
            </a:r>
          </a:p>
          <a:p>
            <a:pPr>
              <a:buFont typeface="+mj-lt"/>
              <a:buAutoNum type="arabicPeriod"/>
            </a:pPr>
            <a:r>
              <a:rPr lang="en-US" b="1" dirty="0"/>
              <a:t>Data Segmentation:</a:t>
            </a:r>
            <a:r>
              <a:rPr lang="en-US" dirty="0"/>
              <a:t> The problem could involve analyzing the distribution of values across the categories to determine if the segmentation (Female, Male, Blank) makes sense or if the categories need further refinement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F9C1B35-EA9C-5DA1-EFF0-432A7B3478DA}"/>
              </a:ext>
            </a:extLst>
          </p:cNvPr>
          <p:cNvSpPr txBox="1"/>
          <p:nvPr/>
        </p:nvSpPr>
        <p:spPr>
          <a:xfrm>
            <a:off x="676275" y="2282212"/>
            <a:ext cx="8475099" cy="2585323"/>
          </a:xfrm>
          <a:prstGeom prst="rect">
            <a:avLst/>
          </a:prstGeom>
          <a:noFill/>
        </p:spPr>
        <p:txBody>
          <a:bodyPr wrap="square">
            <a:spAutoFit/>
          </a:bodyPr>
          <a:lstStyle/>
          <a:p>
            <a:r>
              <a:rPr lang="en-US" b="1" dirty="0"/>
              <a:t>Possible Project Objectives:</a:t>
            </a:r>
          </a:p>
          <a:p>
            <a:endParaRPr lang="en-US" b="1" dirty="0"/>
          </a:p>
          <a:p>
            <a:pPr>
              <a:buFont typeface="Arial" panose="020B0604020202020204" pitchFamily="34" charset="0"/>
              <a:buChar char="•"/>
            </a:pPr>
            <a:r>
              <a:rPr lang="en-US" b="1" dirty="0"/>
              <a:t>Data Cleaning:</a:t>
            </a:r>
            <a:r>
              <a:rPr lang="en-US" dirty="0"/>
              <a:t> Address the "blank" category to ensure data completeness.</a:t>
            </a:r>
          </a:p>
          <a:p>
            <a:pPr>
              <a:buFont typeface="Arial" panose="020B0604020202020204" pitchFamily="34" charset="0"/>
              <a:buChar char="•"/>
            </a:pPr>
            <a:endParaRPr lang="en-US" dirty="0"/>
          </a:p>
          <a:p>
            <a:pPr>
              <a:buFont typeface="Arial" panose="020B0604020202020204" pitchFamily="34" charset="0"/>
              <a:buChar char="•"/>
            </a:pPr>
            <a:r>
              <a:rPr lang="en-US" b="1" dirty="0"/>
              <a:t>Trend Analysis:</a:t>
            </a:r>
            <a:r>
              <a:rPr lang="en-US" dirty="0"/>
              <a:t> Compare the totals for "Female" and "Male" to identify any significant trends or disparities.</a:t>
            </a:r>
          </a:p>
          <a:p>
            <a:pPr>
              <a:buFont typeface="Arial" panose="020B0604020202020204" pitchFamily="34" charset="0"/>
              <a:buChar char="•"/>
            </a:pPr>
            <a:endParaRPr lang="en-US" dirty="0"/>
          </a:p>
          <a:p>
            <a:pPr>
              <a:buFont typeface="Arial" panose="020B0604020202020204" pitchFamily="34" charset="0"/>
              <a:buChar char="•"/>
            </a:pPr>
            <a:r>
              <a:rPr lang="en-US" b="1" dirty="0"/>
              <a:t>Reporting:</a:t>
            </a:r>
            <a:r>
              <a:rPr lang="en-US" dirty="0"/>
              <a:t> Create a comprehensive report detailing the findings, trends, and any necessary actions to be taken based on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8A2E3F8-CC00-32D3-F660-C60662CE7CFA}"/>
              </a:ext>
            </a:extLst>
          </p:cNvPr>
          <p:cNvSpPr txBox="1"/>
          <p:nvPr/>
        </p:nvSpPr>
        <p:spPr>
          <a:xfrm>
            <a:off x="838200" y="2282212"/>
            <a:ext cx="8313174" cy="2585323"/>
          </a:xfrm>
          <a:prstGeom prst="rect">
            <a:avLst/>
          </a:prstGeom>
          <a:noFill/>
        </p:spPr>
        <p:txBody>
          <a:bodyPr wrap="square">
            <a:spAutoFit/>
          </a:bodyPr>
          <a:lstStyle/>
          <a:p>
            <a:r>
              <a:rPr lang="en-US" b="1" dirty="0"/>
              <a:t>Possible Project Objectives:</a:t>
            </a:r>
          </a:p>
          <a:p>
            <a:endParaRPr lang="en-US" b="1" dirty="0"/>
          </a:p>
          <a:p>
            <a:pPr>
              <a:buFont typeface="Arial" panose="020B0604020202020204" pitchFamily="34" charset="0"/>
              <a:buChar char="•"/>
            </a:pPr>
            <a:r>
              <a:rPr lang="en-US" b="1" dirty="0"/>
              <a:t>Data Cleaning:</a:t>
            </a:r>
            <a:r>
              <a:rPr lang="en-US" dirty="0"/>
              <a:t> Address the "blank" category to ensure data completeness.</a:t>
            </a:r>
          </a:p>
          <a:p>
            <a:pPr>
              <a:buFont typeface="Arial" panose="020B0604020202020204" pitchFamily="34" charset="0"/>
              <a:buChar char="•"/>
            </a:pPr>
            <a:endParaRPr lang="en-US" dirty="0"/>
          </a:p>
          <a:p>
            <a:pPr>
              <a:buFont typeface="Arial" panose="020B0604020202020204" pitchFamily="34" charset="0"/>
              <a:buChar char="•"/>
            </a:pPr>
            <a:r>
              <a:rPr lang="en-US" b="1" dirty="0"/>
              <a:t>Trend Analysis:</a:t>
            </a:r>
            <a:r>
              <a:rPr lang="en-US" dirty="0"/>
              <a:t> Compare the totals for "Female" and "Male" to identify any significant trends or disparities.</a:t>
            </a:r>
          </a:p>
          <a:p>
            <a:pPr>
              <a:buFont typeface="Arial" panose="020B0604020202020204" pitchFamily="34" charset="0"/>
              <a:buChar char="•"/>
            </a:pPr>
            <a:endParaRPr lang="en-US" dirty="0"/>
          </a:p>
          <a:p>
            <a:pPr>
              <a:buFont typeface="Arial" panose="020B0604020202020204" pitchFamily="34" charset="0"/>
              <a:buChar char="•"/>
            </a:pPr>
            <a:r>
              <a:rPr lang="en-US" b="1" dirty="0"/>
              <a:t>Reporting:</a:t>
            </a:r>
            <a:r>
              <a:rPr lang="en-US" dirty="0"/>
              <a:t> Create a comprehensive report detailing the findings, trends, and any necessary actions to be taken based on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1B5EAD5-B107-A221-FCBC-9B2E9CF2AEF3}"/>
              </a:ext>
            </a:extLst>
          </p:cNvPr>
          <p:cNvSpPr txBox="1"/>
          <p:nvPr/>
        </p:nvSpPr>
        <p:spPr>
          <a:xfrm>
            <a:off x="2971800" y="1534663"/>
            <a:ext cx="5943600" cy="5909310"/>
          </a:xfrm>
          <a:prstGeom prst="rect">
            <a:avLst/>
          </a:prstGeom>
          <a:noFill/>
        </p:spPr>
        <p:txBody>
          <a:bodyPr wrap="square">
            <a:spAutoFit/>
          </a:bodyPr>
          <a:lstStyle/>
          <a:p>
            <a:r>
              <a:rPr lang="en-US" b="1" dirty="0"/>
              <a:t>Value Proposition:</a:t>
            </a:r>
          </a:p>
          <a:p>
            <a:pPr>
              <a:buFont typeface="Arial" panose="020B0604020202020204" pitchFamily="34" charset="0"/>
              <a:buChar char="•"/>
            </a:pPr>
            <a:r>
              <a:rPr lang="en-US" b="1" dirty="0"/>
              <a:t>Enhanced Decision-Making:</a:t>
            </a:r>
            <a:r>
              <a:rPr lang="en-US" dirty="0"/>
              <a:t> By providing a clear, data-driven understanding of gender-based distributions, the solution empowers decision-makers to craft strategies that promote fairness, efficiency, and effectiveness.</a:t>
            </a:r>
          </a:p>
          <a:p>
            <a:pPr>
              <a:buFont typeface="Arial" panose="020B0604020202020204" pitchFamily="34" charset="0"/>
              <a:buChar char="•"/>
            </a:pPr>
            <a:r>
              <a:rPr lang="en-US" b="1" dirty="0"/>
              <a:t>Improved Equity and Inclusion:</a:t>
            </a:r>
            <a:r>
              <a:rPr lang="en-US" dirty="0"/>
              <a:t> Addressing the "blank" category and analyzing gender-based disparities can lead to more equitable resource allocation and a more inclusive environment, which is increasingly important for organizational reputation and compliance.</a:t>
            </a:r>
          </a:p>
          <a:p>
            <a:pPr>
              <a:buFont typeface="Arial" panose="020B0604020202020204" pitchFamily="34" charset="0"/>
              <a:buChar char="•"/>
            </a:pPr>
            <a:r>
              <a:rPr lang="en-US" b="1" dirty="0"/>
              <a:t>Data-Driven Strategies:</a:t>
            </a:r>
            <a:r>
              <a:rPr lang="en-US" dirty="0"/>
              <a:t> The insights generated from this analysis enable the organization to implement targeted strategies, whether for marketing, HR, finance, or other functions, leading to better alignment with organizational goals.</a:t>
            </a:r>
          </a:p>
          <a:p>
            <a:pPr>
              <a:buFont typeface="Arial" panose="020B0604020202020204" pitchFamily="34" charset="0"/>
              <a:buChar char="•"/>
            </a:pPr>
            <a:r>
              <a:rPr lang="en-US" b="1" dirty="0"/>
              <a:t>Compliance and Risk Mitigation:</a:t>
            </a:r>
            <a:r>
              <a:rPr lang="en-US" dirty="0"/>
              <a:t> Ensuring accurate and complete data helps in mitigating risks related to compliance with diversity and inclusion regulations, reducing the potential for legal or reputational issues.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53D70C3-DA45-BEDF-668A-9E69887C9E90}"/>
              </a:ext>
            </a:extLst>
          </p:cNvPr>
          <p:cNvSpPr txBox="1"/>
          <p:nvPr/>
        </p:nvSpPr>
        <p:spPr>
          <a:xfrm>
            <a:off x="914400" y="2005213"/>
            <a:ext cx="8236974" cy="2862322"/>
          </a:xfrm>
          <a:prstGeom prst="rect">
            <a:avLst/>
          </a:prstGeom>
          <a:noFill/>
        </p:spPr>
        <p:txBody>
          <a:bodyPr wrap="square">
            <a:spAutoFit/>
          </a:bodyPr>
          <a:lstStyle/>
          <a:p>
            <a:r>
              <a:rPr lang="en-US" b="1" dirty="0"/>
              <a:t>Potential Characteristics of the Dataset:</a:t>
            </a:r>
          </a:p>
          <a:p>
            <a:endParaRPr lang="en-US" b="1" dirty="0"/>
          </a:p>
          <a:p>
            <a:pPr>
              <a:buFont typeface="Arial" panose="020B0604020202020204" pitchFamily="34" charset="0"/>
              <a:buChar char="•"/>
            </a:pPr>
            <a:r>
              <a:rPr lang="en-US" b="1" dirty="0"/>
              <a:t>Aggregated Data:</a:t>
            </a:r>
            <a:r>
              <a:rPr lang="en-US" dirty="0"/>
              <a:t> The dataset appears to have been aggregated by gender, indicating that it is likely derived from a larger dataset that includes individual entries.</a:t>
            </a:r>
          </a:p>
          <a:p>
            <a:pPr>
              <a:buFont typeface="Arial" panose="020B0604020202020204" pitchFamily="34" charset="0"/>
              <a:buChar char="•"/>
            </a:pPr>
            <a:endParaRPr lang="en-US" dirty="0"/>
          </a:p>
          <a:p>
            <a:pPr>
              <a:buFont typeface="Arial" panose="020B0604020202020204" pitchFamily="34" charset="0"/>
              <a:buChar char="•"/>
            </a:pPr>
            <a:r>
              <a:rPr lang="en-US" b="1" dirty="0"/>
              <a:t>Missing Data:</a:t>
            </a:r>
            <a:r>
              <a:rPr lang="en-US" dirty="0"/>
              <a:t> The presence of a "blank" category indicates missing or incomplete data, which may need to be addressed for a more accurate analysis.</a:t>
            </a:r>
          </a:p>
          <a:p>
            <a:pPr>
              <a:buFont typeface="Arial" panose="020B0604020202020204" pitchFamily="34" charset="0"/>
              <a:buChar char="•"/>
            </a:pPr>
            <a:endParaRPr lang="en-US" dirty="0"/>
          </a:p>
          <a:p>
            <a:pPr>
              <a:buFont typeface="Arial" panose="020B0604020202020204" pitchFamily="34" charset="0"/>
              <a:buChar char="•"/>
            </a:pPr>
            <a:r>
              <a:rPr lang="en-US" b="1" dirty="0"/>
              <a:t>Possible Sources:</a:t>
            </a:r>
            <a:r>
              <a:rPr lang="en-US" dirty="0"/>
              <a:t> The data could be sourced from financial records, performance metrics, demographic studies, or any dataset where gender-based analysis is relevant.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US" sz="4250" spc="15"/>
              <a:t>THE</a:t>
            </a:r>
            <a:r>
              <a:rPr sz="4250" spc="2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53FD888-EC4C-578E-1570-1693ED4E79CA}"/>
              </a:ext>
            </a:extLst>
          </p:cNvPr>
          <p:cNvSpPr txBox="1"/>
          <p:nvPr/>
        </p:nvSpPr>
        <p:spPr>
          <a:xfrm>
            <a:off x="2743200" y="2831756"/>
            <a:ext cx="6331974" cy="2585323"/>
          </a:xfrm>
          <a:prstGeom prst="rect">
            <a:avLst/>
          </a:prstGeom>
          <a:noFill/>
        </p:spPr>
        <p:txBody>
          <a:bodyPr wrap="square">
            <a:spAutoFit/>
          </a:bodyPr>
          <a:lstStyle/>
          <a:p>
            <a:r>
              <a:rPr lang="en-US" b="1" dirty="0"/>
              <a:t>Why This Matters:</a:t>
            </a:r>
          </a:p>
          <a:p>
            <a:endParaRPr lang="en-US" b="1" dirty="0"/>
          </a:p>
          <a:p>
            <a:r>
              <a:rPr lang="en-US" dirty="0"/>
              <a:t>In a data-driven world, the ability to turn raw numbers into strategic actions is what sets leading organizations apart. Our solution not only empowers decision-makers with accurate, comprehensive data but also drives meaningful change, positioning your organization at the forefront of innovation, equity, and efficiency. That’s the “Wow” in our solution—delivering value that resonates on every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1093</Words>
  <Application>Microsoft Office PowerPoint</Application>
  <PresentationFormat>Widescreen</PresentationFormat>
  <Paragraphs>270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Drummer Joshua</cp:lastModifiedBy>
  <cp:revision>16</cp:revision>
  <dcterms:created xsi:type="dcterms:W3CDTF">2024-03-29T15:07:22Z</dcterms:created>
  <dcterms:modified xsi:type="dcterms:W3CDTF">2024-08-29T06:19:56Z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