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70" d="100"/>
          <a:sy n="70" d="100"/>
        </p:scale>
        <p:origin x="-720" y="-1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22233CA-2282-49EE-9E2D-C0A7FD032D92}" type="datetimeFigureOut">
              <a:rPr lang="en-US" smtClean="0"/>
              <a:pPr/>
              <a:t>4/4/2024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B896EBE-C180-4AEA-BC07-36810E942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896EBE-C180-4AEA-BC07-36810E94240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pPr marL="114300">
                <a:lnSpc>
                  <a:spcPct val="100000"/>
                </a:lnSpc>
                <a:spcBef>
                  <a:spcPts val="3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764" y="1357298"/>
            <a:ext cx="3371508"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smtClean="0">
                <a:latin typeface="Trebuchet MS"/>
                <a:cs typeface="Trebuchet MS"/>
              </a:rPr>
              <a:t> </a:t>
            </a:r>
            <a:endParaRPr sz="3600">
              <a:latin typeface="Trebuchet MS"/>
              <a:cs typeface="Trebuchet MS"/>
            </a:endParaRPr>
          </a:p>
        </p:txBody>
      </p:sp>
      <p:pic>
        <p:nvPicPr>
          <p:cNvPr id="3" name="object 3"/>
          <p:cNvPicPr/>
          <p:nvPr/>
        </p:nvPicPr>
        <p:blipFill>
          <a:blip r:embed="rId2" cstate="print"/>
          <a:stretch>
            <a:fillRect/>
          </a:stretch>
        </p:blipFill>
        <p:spPr>
          <a:xfrm>
            <a:off x="1667079" y="6467855"/>
            <a:ext cx="76186" cy="177461"/>
          </a:xfrm>
          <a:prstGeom prst="rect">
            <a:avLst/>
          </a:prstGeom>
        </p:spPr>
      </p:pic>
      <p:sp>
        <p:nvSpPr>
          <p:cNvPr id="4" name="object 4"/>
          <p:cNvSpPr txBox="1">
            <a:spLocks noGrp="1"/>
          </p:cNvSpPr>
          <p:nvPr>
            <p:ph type="body" idx="1"/>
          </p:nvPr>
        </p:nvSpPr>
        <p:spPr>
          <a:xfrm>
            <a:off x="0" y="0"/>
            <a:ext cx="7858180" cy="443070"/>
          </a:xfrm>
          <a:prstGeom prst="rect">
            <a:avLst/>
          </a:prstGeom>
        </p:spPr>
        <p:txBody>
          <a:bodyPr vert="horz" wrap="square" lIns="0" tIns="12065" rIns="0" bIns="0" rtlCol="0">
            <a:spAutoFit/>
          </a:bodyPr>
          <a:lstStyle/>
          <a:p>
            <a:pPr marL="469900" lvl="1" algn="ctr">
              <a:spcBef>
                <a:spcPts val="95"/>
              </a:spcBef>
            </a:pPr>
            <a:endParaRPr lang="en-IN" sz="2800" spc="-10" dirty="0" smtClean="0">
              <a:solidFill>
                <a:schemeClr val="tx1"/>
              </a:solidFill>
              <a:latin typeface="Bell MT" pitchFamily="18" charset="0"/>
            </a:endParaRPr>
          </a:p>
        </p:txBody>
      </p:sp>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1</a:t>
            </a:fld>
            <a:endParaRPr spc="-50" dirty="0"/>
          </a:p>
        </p:txBody>
      </p:sp>
      <p:sp>
        <p:nvSpPr>
          <p:cNvPr id="9" name="Rectangle 8"/>
          <p:cNvSpPr/>
          <p:nvPr/>
        </p:nvSpPr>
        <p:spPr>
          <a:xfrm>
            <a:off x="3048000" y="2545425"/>
            <a:ext cx="6096000" cy="1213153"/>
          </a:xfrm>
          <a:prstGeom prst="rect">
            <a:avLst/>
          </a:prstGeom>
        </p:spPr>
        <p:txBody>
          <a:bodyPr>
            <a:spAutoFit/>
          </a:bodyPr>
          <a:lstStyle/>
          <a:p>
            <a:pPr marL="469900" lvl="1" algn="l">
              <a:spcBef>
                <a:spcPts val="95"/>
              </a:spcBef>
            </a:pPr>
            <a:r>
              <a:rPr lang="en-IN" sz="3600" b="1" spc="-10" dirty="0" smtClean="0">
                <a:solidFill>
                  <a:schemeClr val="tx1"/>
                </a:solidFill>
                <a:latin typeface="Bell MT" pitchFamily="18" charset="0"/>
              </a:rPr>
              <a:t>         </a:t>
            </a:r>
            <a:r>
              <a:rPr lang="en-IN" sz="3600" b="1" spc="-10" dirty="0" smtClean="0">
                <a:solidFill>
                  <a:schemeClr val="tx1"/>
                </a:solidFill>
                <a:latin typeface="Bell MT" pitchFamily="18" charset="0"/>
              </a:rPr>
              <a:t>    SARANYA V .</a:t>
            </a:r>
            <a:endParaRPr lang="en-IN" sz="3600" b="1" spc="-10" dirty="0" smtClean="0">
              <a:solidFill>
                <a:schemeClr val="tx1"/>
              </a:solidFill>
              <a:latin typeface="Bell MT" pitchFamily="18" charset="0"/>
            </a:endParaRPr>
          </a:p>
          <a:p>
            <a:pPr marL="469900" lvl="1" algn="l">
              <a:spcBef>
                <a:spcPts val="95"/>
              </a:spcBef>
            </a:pPr>
            <a:r>
              <a:rPr lang="en-IN" sz="3600" spc="-10" dirty="0" smtClean="0">
                <a:solidFill>
                  <a:schemeClr val="tx1"/>
                </a:solidFill>
                <a:latin typeface="+mn-lt"/>
              </a:rPr>
              <a:t>              </a:t>
            </a:r>
            <a:r>
              <a:rPr lang="en-IN" sz="2400" b="1" spc="-10" dirty="0" smtClean="0">
                <a:solidFill>
                  <a:schemeClr val="tx1"/>
                </a:solidFill>
                <a:latin typeface="Bell MT" pitchFamily="18" charset="0"/>
              </a:rPr>
              <a:t> </a:t>
            </a:r>
            <a:r>
              <a:rPr lang="en-IN" sz="3600" b="1" spc="-10" dirty="0" smtClean="0">
                <a:solidFill>
                  <a:schemeClr val="tx1"/>
                </a:solidFill>
                <a:latin typeface="Bell MT" pitchFamily="18" charset="0"/>
              </a:rPr>
              <a:t>                    </a:t>
            </a:r>
            <a:r>
              <a:rPr lang="en-IN" sz="3600" spc="-10" dirty="0" smtClean="0">
                <a:solidFill>
                  <a:schemeClr val="tx1"/>
                </a:solidFill>
              </a:rPr>
              <a:t> </a:t>
            </a:r>
          </a:p>
        </p:txBody>
      </p:sp>
      <p:sp>
        <p:nvSpPr>
          <p:cNvPr id="11" name="Rectangle 10"/>
          <p:cNvSpPr/>
          <p:nvPr/>
        </p:nvSpPr>
        <p:spPr>
          <a:xfrm>
            <a:off x="2524100" y="3786190"/>
            <a:ext cx="9903673" cy="461665"/>
          </a:xfrm>
          <a:prstGeom prst="rect">
            <a:avLst/>
          </a:prstGeom>
        </p:spPr>
        <p:txBody>
          <a:bodyPr wrap="none">
            <a:spAutoFit/>
          </a:bodyPr>
          <a:lstStyle/>
          <a:p>
            <a:r>
              <a:rPr lang="en-IN" spc="-10" dirty="0" smtClean="0">
                <a:solidFill>
                  <a:schemeClr val="tx1"/>
                </a:solidFill>
              </a:rPr>
              <a:t>             </a:t>
            </a:r>
            <a:r>
              <a:rPr lang="en-IN" sz="2400" spc="-10" dirty="0" smtClean="0">
                <a:solidFill>
                  <a:schemeClr val="tx1"/>
                </a:solidFill>
                <a:latin typeface="Bell MT" pitchFamily="18" charset="0"/>
              </a:rPr>
              <a:t>BE COMPUTER </a:t>
            </a:r>
            <a:r>
              <a:rPr lang="en-IN" sz="2400" spc="-10" dirty="0" smtClean="0">
                <a:solidFill>
                  <a:schemeClr val="tx1"/>
                </a:solidFill>
                <a:latin typeface="Bookman Old Style" pitchFamily="18" charset="0"/>
              </a:rPr>
              <a:t>SCIENCE</a:t>
            </a:r>
            <a:r>
              <a:rPr lang="en-IN" sz="2400" spc="-10" dirty="0" smtClean="0">
                <a:solidFill>
                  <a:schemeClr val="tx1"/>
                </a:solidFill>
                <a:latin typeface="Bell MT" pitchFamily="18" charset="0"/>
              </a:rPr>
              <a:t> AND ENGINEERING </a:t>
            </a:r>
            <a:r>
              <a:rPr lang="en-IN" sz="2400" b="1" spc="-10" dirty="0" smtClean="0">
                <a:solidFill>
                  <a:schemeClr val="tx1"/>
                </a:solidFill>
                <a:latin typeface="Bell MT" pitchFamily="18" charset="0"/>
              </a:rPr>
              <a:t>                         </a:t>
            </a:r>
            <a:r>
              <a:rPr lang="en-IN" sz="2400" spc="-10" dirty="0" smtClean="0">
                <a:solidFill>
                  <a:schemeClr val="tx1"/>
                </a:solidFill>
                <a:latin typeface="Bell MT" pitchFamily="18" charset="0"/>
              </a:rPr>
              <a:t> </a:t>
            </a:r>
            <a:endParaRPr lang="en-US" dirty="0">
              <a:latin typeface="Bell MT" pitchFamily="18" charset="0"/>
            </a:endParaRPr>
          </a:p>
        </p:txBody>
      </p:sp>
      <p:sp>
        <p:nvSpPr>
          <p:cNvPr id="12" name="Rectangle 11"/>
          <p:cNvSpPr/>
          <p:nvPr/>
        </p:nvSpPr>
        <p:spPr>
          <a:xfrm>
            <a:off x="3095604" y="4286256"/>
            <a:ext cx="7286676" cy="707886"/>
          </a:xfrm>
          <a:prstGeom prst="rect">
            <a:avLst/>
          </a:prstGeom>
        </p:spPr>
        <p:txBody>
          <a:bodyPr wrap="square">
            <a:spAutoFit/>
          </a:bodyPr>
          <a:lstStyle/>
          <a:p>
            <a:pPr algn="ctr"/>
            <a:r>
              <a:rPr lang="en-IN" sz="2000" spc="-10" dirty="0" smtClean="0">
                <a:solidFill>
                  <a:schemeClr val="tx1"/>
                </a:solidFill>
                <a:latin typeface="Bell MT" pitchFamily="18" charset="0"/>
              </a:rPr>
              <a:t>SIR </a:t>
            </a:r>
            <a:r>
              <a:rPr lang="en-IN" sz="2000" spc="-10" dirty="0" smtClean="0">
                <a:solidFill>
                  <a:schemeClr val="tx1"/>
                </a:solidFill>
                <a:latin typeface="Bell MT" pitchFamily="18" charset="0"/>
              </a:rPr>
              <a:t>ISSAC NEWTON </a:t>
            </a:r>
            <a:r>
              <a:rPr lang="en-IN" sz="2000" spc="-10" dirty="0" smtClean="0">
                <a:solidFill>
                  <a:schemeClr val="tx1"/>
                </a:solidFill>
                <a:latin typeface="Bell MT" pitchFamily="18" charset="0"/>
              </a:rPr>
              <a:t>COLLEGE OF ENGINEERING </a:t>
            </a:r>
          </a:p>
          <a:p>
            <a:pPr algn="ctr"/>
            <a:r>
              <a:rPr lang="en-IN" sz="2000" spc="-10" dirty="0" smtClean="0">
                <a:solidFill>
                  <a:schemeClr val="tx1"/>
                </a:solidFill>
                <a:latin typeface="Bell MT" pitchFamily="18" charset="0"/>
              </a:rPr>
              <a:t>AND </a:t>
            </a:r>
            <a:r>
              <a:rPr lang="en-IN" sz="2000" spc="-10" dirty="0" smtClean="0">
                <a:solidFill>
                  <a:schemeClr val="tx1"/>
                </a:solidFill>
                <a:latin typeface="Bell MT" pitchFamily="18" charset="0"/>
              </a:rPr>
              <a:t>TECHNOLOGY </a:t>
            </a:r>
            <a:r>
              <a:rPr lang="en-IN" sz="2000" b="1" spc="-10" dirty="0" smtClean="0">
                <a:solidFill>
                  <a:schemeClr val="tx1"/>
                </a:solidFill>
                <a:latin typeface="Bell MT" pitchFamily="18" charset="0"/>
              </a:rPr>
              <a:t>  </a:t>
            </a:r>
            <a:r>
              <a:rPr lang="en-IN" b="1" spc="-10" dirty="0" smtClean="0">
                <a:solidFill>
                  <a:schemeClr val="tx1"/>
                </a:solidFill>
                <a:latin typeface="Bell MT" pitchFamily="18" charset="0"/>
              </a:rPr>
              <a:t>                        </a:t>
            </a:r>
            <a:r>
              <a:rPr lang="en-IN" spc="-10" dirty="0" smtClean="0">
                <a:solidFill>
                  <a:schemeClr val="tx1"/>
                </a:solidFill>
                <a:latin typeface="Bell MT" pitchFamily="18" charset="0"/>
              </a:rPr>
              <a:t> </a:t>
            </a:r>
            <a:endParaRPr lang="en-US" dirty="0">
              <a:latin typeface="Bell MT" pitchFamily="18" charset="0"/>
            </a:endParaRPr>
          </a:p>
        </p:txBody>
      </p:sp>
      <p:sp>
        <p:nvSpPr>
          <p:cNvPr id="10" name="Rectangle 9"/>
          <p:cNvSpPr/>
          <p:nvPr/>
        </p:nvSpPr>
        <p:spPr>
          <a:xfrm>
            <a:off x="5595934" y="3143248"/>
            <a:ext cx="1881284" cy="400110"/>
          </a:xfrm>
          <a:prstGeom prst="rect">
            <a:avLst/>
          </a:prstGeom>
        </p:spPr>
        <p:txBody>
          <a:bodyPr wrap="none">
            <a:spAutoFit/>
          </a:bodyPr>
          <a:lstStyle/>
          <a:p>
            <a:r>
              <a:rPr lang="en-IN" sz="2000" spc="-10" dirty="0" smtClean="0">
                <a:solidFill>
                  <a:schemeClr val="tx1"/>
                </a:solidFill>
              </a:rPr>
              <a:t>821721104053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38084" y="214290"/>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10</a:t>
            </a:fld>
            <a:endParaRPr spc="-25" dirty="0"/>
          </a:p>
        </p:txBody>
      </p:sp>
      <p:sp>
        <p:nvSpPr>
          <p:cNvPr id="12" name="Rectangle 11"/>
          <p:cNvSpPr/>
          <p:nvPr/>
        </p:nvSpPr>
        <p:spPr>
          <a:xfrm>
            <a:off x="380960" y="1000108"/>
            <a:ext cx="6096000" cy="707886"/>
          </a:xfrm>
          <a:prstGeom prst="rect">
            <a:avLst/>
          </a:prstGeom>
        </p:spPr>
        <p:txBody>
          <a:bodyPr>
            <a:spAutoFit/>
          </a:bodyPr>
          <a:lstStyle/>
          <a:p>
            <a:r>
              <a:rPr lang="en-US" sz="2000" dirty="0" smtClean="0">
                <a:latin typeface="Trebuchet MS" pitchFamily="34" charset="0"/>
              </a:rPr>
              <a:t>WEATHER PREDICTION </a:t>
            </a:r>
            <a:r>
              <a:rPr lang="en-US" sz="2000" dirty="0" smtClean="0">
                <a:latin typeface="Trebuchet MS" pitchFamily="34" charset="0"/>
              </a:rPr>
              <a:t>USING </a:t>
            </a:r>
            <a:r>
              <a:rPr lang="en-US" sz="2000" dirty="0">
                <a:latin typeface="Trebuchet MS" pitchFamily="34" charset="0"/>
              </a:rPr>
              <a:t>R</a:t>
            </a:r>
            <a:r>
              <a:rPr lang="en-US" sz="2000" dirty="0" smtClean="0">
                <a:latin typeface="Trebuchet MS" pitchFamily="34" charset="0"/>
              </a:rPr>
              <a:t>NN</a:t>
            </a:r>
            <a:r>
              <a:rPr lang="en-US" sz="2000" dirty="0">
                <a:latin typeface="Trebuchet MS" pitchFamily="34" charset="0"/>
              </a:rPr>
              <a:t/>
            </a:r>
            <a:br>
              <a:rPr lang="en-US" sz="2000" dirty="0">
                <a:latin typeface="Trebuchet MS" pitchFamily="34" charset="0"/>
              </a:rPr>
            </a:br>
            <a:endParaRPr lang="en-US" sz="2000" dirty="0">
              <a:latin typeface="Trebuchet MS" pitchFamily="34" charset="0"/>
            </a:endParaRPr>
          </a:p>
        </p:txBody>
      </p:sp>
      <p:pic>
        <p:nvPicPr>
          <p:cNvPr id="11" name="Picture 10" descr="weather prediction data set.png"/>
          <p:cNvPicPr>
            <a:picLocks noChangeAspect="1"/>
          </p:cNvPicPr>
          <p:nvPr/>
        </p:nvPicPr>
        <p:blipFill>
          <a:blip r:embed="rId3"/>
          <a:stretch>
            <a:fillRect/>
          </a:stretch>
        </p:blipFill>
        <p:spPr>
          <a:xfrm>
            <a:off x="809588" y="1714488"/>
            <a:ext cx="7643866" cy="46434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5" name="object 1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16" name="object 16"/>
          <p:cNvSpPr txBox="1">
            <a:spLocks noGrp="1"/>
          </p:cNvSpPr>
          <p:nvPr>
            <p:ph type="title"/>
          </p:nvPr>
        </p:nvSpPr>
        <p:spPr>
          <a:xfrm rot="10800000" flipV="1">
            <a:off x="952464" y="500042"/>
            <a:ext cx="10001320" cy="750847"/>
          </a:xfrm>
          <a:prstGeom prst="rect">
            <a:avLst/>
          </a:prstGeom>
        </p:spPr>
        <p:txBody>
          <a:bodyPr vert="horz" wrap="square" lIns="0" tIns="12065" rIns="0" bIns="0" rtlCol="0">
            <a:spAutoFit/>
          </a:bodyPr>
          <a:lstStyle/>
          <a:p>
            <a:pPr marL="12700" marR="5080" algn="ctr">
              <a:lnSpc>
                <a:spcPct val="100000"/>
              </a:lnSpc>
              <a:spcBef>
                <a:spcPts val="95"/>
              </a:spcBef>
            </a:pPr>
            <a:r>
              <a:rPr lang="en-US" dirty="0" smtClean="0">
                <a:latin typeface="Trebuchet MS" pitchFamily="34" charset="0"/>
              </a:rPr>
              <a:t>  </a:t>
            </a:r>
            <a:r>
              <a:rPr lang="en-US" dirty="0" smtClean="0">
                <a:latin typeface="Trebuchet MS" pitchFamily="34" charset="0"/>
              </a:rPr>
              <a:t>WEATHER PREDICTION </a:t>
            </a:r>
            <a:r>
              <a:rPr lang="en-US" dirty="0" smtClean="0">
                <a:latin typeface="Trebuchet MS" pitchFamily="34" charset="0"/>
              </a:rPr>
              <a:t>(RNN</a:t>
            </a:r>
            <a:r>
              <a:rPr lang="en-US" dirty="0" smtClean="0">
                <a:latin typeface="Trebuchet MS" pitchFamily="34" charset="0"/>
              </a:rPr>
              <a:t>)</a:t>
            </a:r>
            <a:endParaRPr dirty="0">
              <a:latin typeface="Trebuchet MS" pitchFamily="34" charset="0"/>
            </a:endParaRP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2</a:t>
            </a:fld>
            <a:endParaRPr spc="-50" dirty="0"/>
          </a:p>
        </p:txBody>
      </p:sp>
      <p:pic>
        <p:nvPicPr>
          <p:cNvPr id="10" name="Picture 9" descr="weather prediction.jpg"/>
          <p:cNvPicPr>
            <a:picLocks noChangeAspect="1"/>
          </p:cNvPicPr>
          <p:nvPr/>
        </p:nvPicPr>
        <p:blipFill>
          <a:blip r:embed="rId2"/>
          <a:stretch>
            <a:fillRect/>
          </a:stretch>
        </p:blipFill>
        <p:spPr>
          <a:xfrm>
            <a:off x="3524232" y="2000240"/>
            <a:ext cx="4643469" cy="307183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3"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4" cstate="print"/>
            <a:stretch>
              <a:fillRect/>
            </a:stretch>
          </p:blipFill>
          <p:spPr>
            <a:xfrm>
              <a:off x="466344" y="6409944"/>
              <a:ext cx="3706367" cy="295656"/>
            </a:xfrm>
            <a:prstGeom prst="rect">
              <a:avLst/>
            </a:prstGeom>
          </p:spPr>
        </p:pic>
        <p:pic>
          <p:nvPicPr>
            <p:cNvPr id="19" name="object 19"/>
            <p:cNvPicPr/>
            <p:nvPr/>
          </p:nvPicPr>
          <p:blipFill>
            <a:blip r:embed="rId5"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368046"/>
            <a:ext cx="9736455" cy="812017"/>
          </a:xfrm>
          <a:prstGeom prst="rect">
            <a:avLst/>
          </a:prstGeom>
        </p:spPr>
        <p:txBody>
          <a:bodyPr vert="horz" wrap="square" lIns="0" tIns="72644" rIns="0" bIns="0" rtlCol="0">
            <a:spAutoFit/>
          </a:bodyPr>
          <a:lstStyle/>
          <a:p>
            <a:pPr marL="193675">
              <a:lnSpc>
                <a:spcPct val="100000"/>
              </a:lnSpc>
              <a:spcBef>
                <a:spcPts val="100"/>
              </a:spcBef>
            </a:pPr>
            <a:r>
              <a:rPr spc="-10" dirty="0">
                <a:latin typeface="+mn-lt"/>
              </a:rPr>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3</a:t>
            </a:fld>
            <a:endParaRPr spc="-50" dirty="0"/>
          </a:p>
        </p:txBody>
      </p:sp>
      <p:sp>
        <p:nvSpPr>
          <p:cNvPr id="23" name="Rectangle 22"/>
          <p:cNvSpPr/>
          <p:nvPr/>
        </p:nvSpPr>
        <p:spPr>
          <a:xfrm>
            <a:off x="1952596" y="1928802"/>
            <a:ext cx="8072494" cy="1015663"/>
          </a:xfrm>
          <a:prstGeom prst="rect">
            <a:avLst/>
          </a:prstGeom>
        </p:spPr>
        <p:txBody>
          <a:bodyPr wrap="square">
            <a:spAutoFit/>
          </a:bodyPr>
          <a:lstStyle/>
          <a:p>
            <a:endParaRPr lang="en-US" sz="2000" dirty="0">
              <a:latin typeface="Bell MT" pitchFamily="18" charset="0"/>
            </a:endParaRPr>
          </a:p>
          <a:p>
            <a:endParaRPr lang="en-US" sz="2000" dirty="0" smtClean="0">
              <a:latin typeface="Bell MT" pitchFamily="18" charset="0"/>
            </a:endParaRPr>
          </a:p>
          <a:p>
            <a:endParaRPr lang="en-US" sz="2000" dirty="0" smtClean="0">
              <a:latin typeface="Bell MT" pitchFamily="18" charset="0"/>
            </a:endParaRPr>
          </a:p>
        </p:txBody>
      </p:sp>
      <p:sp>
        <p:nvSpPr>
          <p:cNvPr id="24" name="Rectangle 23"/>
          <p:cNvSpPr/>
          <p:nvPr/>
        </p:nvSpPr>
        <p:spPr>
          <a:xfrm>
            <a:off x="666712" y="1285860"/>
            <a:ext cx="9215502" cy="1938992"/>
          </a:xfrm>
          <a:prstGeom prst="rect">
            <a:avLst/>
          </a:prstGeom>
        </p:spPr>
        <p:txBody>
          <a:bodyPr wrap="square">
            <a:spAutoFit/>
          </a:bodyPr>
          <a:lstStyle/>
          <a:p>
            <a:r>
              <a:rPr lang="en-US" sz="2000" dirty="0" smtClean="0">
                <a:latin typeface="Bell MT" pitchFamily="18" charset="0"/>
              </a:rPr>
              <a:t>Weather prediction, also known as weather forecasting, is the science of predicting the state of the atmosphere at a specific location and time in the future. It plays a crucial role in various sectors such as agriculture, transportation, energy, and disaster management, as it helps individuals and organizations make informed decisions based on expected weather conditions.</a:t>
            </a:r>
          </a:p>
          <a:p>
            <a:r>
              <a:rPr lang="en-US" sz="2000" dirty="0" smtClean="0">
                <a:latin typeface="Bell MT" pitchFamily="18" charset="0"/>
              </a:rPr>
              <a:t> </a:t>
            </a:r>
            <a:endParaRPr lang="en-US" sz="2000" dirty="0" smtClean="0">
              <a:latin typeface="Bell MT" pitchFamily="18" charset="0"/>
            </a:endParaRPr>
          </a:p>
        </p:txBody>
      </p:sp>
      <p:sp>
        <p:nvSpPr>
          <p:cNvPr id="26" name="Rectangle 25"/>
          <p:cNvSpPr/>
          <p:nvPr/>
        </p:nvSpPr>
        <p:spPr>
          <a:xfrm>
            <a:off x="2595538" y="3429000"/>
            <a:ext cx="7000924" cy="2031325"/>
          </a:xfrm>
          <a:prstGeom prst="rect">
            <a:avLst/>
          </a:prstGeom>
        </p:spPr>
        <p:txBody>
          <a:bodyPr wrap="square">
            <a:spAutoFit/>
          </a:bodyPr>
          <a:lstStyle/>
          <a:p>
            <a:pPr marL="342900" indent="-342900">
              <a:buAutoNum type="arabicPeriod"/>
            </a:pPr>
            <a:r>
              <a:rPr lang="en-US" dirty="0" smtClean="0"/>
              <a:t>Data Collection : </a:t>
            </a:r>
            <a:r>
              <a:rPr lang="en-US" dirty="0" err="1" smtClean="0"/>
              <a:t>Gathrering</a:t>
            </a:r>
            <a:r>
              <a:rPr lang="en-US" dirty="0" smtClean="0"/>
              <a:t> data from various sources.</a:t>
            </a:r>
          </a:p>
          <a:p>
            <a:pPr marL="342900" indent="-342900">
              <a:buAutoNum type="arabicPeriod"/>
            </a:pPr>
            <a:r>
              <a:rPr lang="en-US" dirty="0" smtClean="0"/>
              <a:t>Data Analysis : Processing and Analyzing.</a:t>
            </a:r>
          </a:p>
          <a:p>
            <a:pPr marL="342900" indent="-342900">
              <a:buAutoNum type="arabicPeriod"/>
            </a:pPr>
            <a:r>
              <a:rPr lang="en-US" dirty="0" smtClean="0"/>
              <a:t>Model Initialization : Using mathematical model.</a:t>
            </a:r>
          </a:p>
          <a:p>
            <a:pPr marL="342900" indent="-342900">
              <a:buAutoNum type="arabicPeriod"/>
            </a:pPr>
            <a:r>
              <a:rPr lang="en-US" dirty="0" smtClean="0"/>
              <a:t>Model Simulation : Running numerical weather prediction.</a:t>
            </a:r>
          </a:p>
          <a:p>
            <a:pPr marL="342900" indent="-342900">
              <a:buAutoNum type="arabicPeriod"/>
            </a:pPr>
            <a:r>
              <a:rPr lang="en-US" dirty="0" smtClean="0"/>
              <a:t>Post-Processing : Refining model output.</a:t>
            </a:r>
          </a:p>
          <a:p>
            <a:pPr marL="342900" indent="-342900">
              <a:buAutoNum type="arabicPeriod"/>
            </a:pPr>
            <a:r>
              <a:rPr lang="en-US" dirty="0" smtClean="0"/>
              <a:t>Verification : Evaluating the accuracy of the forecast.</a:t>
            </a:r>
          </a:p>
          <a:p>
            <a:pPr marL="342900" indent="-342900">
              <a:buAutoNum type="arabicPeriod"/>
            </a:pPr>
            <a:r>
              <a:rPr lang="en-US" dirty="0" smtClean="0"/>
              <a:t>Communication : Presenting the forecast information.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523836" y="285728"/>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4</a:t>
            </a:fld>
            <a:endParaRPr spc="-50" dirty="0"/>
          </a:p>
        </p:txBody>
      </p:sp>
      <p:sp>
        <p:nvSpPr>
          <p:cNvPr id="12" name="TextBox 11">
            <a:extLst>
              <a:ext uri="{FF2B5EF4-FFF2-40B4-BE49-F238E27FC236}">
                <a16:creationId xmlns:a16="http://schemas.microsoft.com/office/drawing/2014/main" xmlns="" id="{80569F5F-BAE0-4C70-7DEC-FCF2A1A68D93}"/>
              </a:ext>
            </a:extLst>
          </p:cNvPr>
          <p:cNvSpPr txBox="1"/>
          <p:nvPr/>
        </p:nvSpPr>
        <p:spPr>
          <a:xfrm>
            <a:off x="1028865" y="1572838"/>
            <a:ext cx="6281763" cy="369332"/>
          </a:xfrm>
          <a:prstGeom prst="rect">
            <a:avLst/>
          </a:prstGeom>
          <a:noFill/>
        </p:spPr>
        <p:txBody>
          <a:bodyPr wrap="square">
            <a:spAutoFit/>
          </a:bodyPr>
          <a:lstStyle/>
          <a:p>
            <a:r>
              <a:rPr lang="en-IN" dirty="0">
                <a:solidFill>
                  <a:schemeClr val="tx2">
                    <a:lumMod val="60000"/>
                    <a:lumOff val="40000"/>
                  </a:schemeClr>
                </a:solidFill>
              </a:rPr>
              <a:t>      </a:t>
            </a:r>
            <a:endParaRPr lang="en-US" dirty="0">
              <a:solidFill>
                <a:schemeClr val="tx2">
                  <a:lumMod val="60000"/>
                  <a:lumOff val="40000"/>
                </a:schemeClr>
              </a:solidFill>
            </a:endParaRPr>
          </a:p>
        </p:txBody>
      </p:sp>
      <p:sp>
        <p:nvSpPr>
          <p:cNvPr id="13" name="Rectangle 12"/>
          <p:cNvSpPr/>
          <p:nvPr/>
        </p:nvSpPr>
        <p:spPr>
          <a:xfrm>
            <a:off x="595274" y="1214422"/>
            <a:ext cx="8715436" cy="3477875"/>
          </a:xfrm>
          <a:prstGeom prst="rect">
            <a:avLst/>
          </a:prstGeom>
        </p:spPr>
        <p:txBody>
          <a:bodyPr wrap="square">
            <a:spAutoFit/>
          </a:bodyPr>
          <a:lstStyle/>
          <a:p>
            <a:r>
              <a:rPr lang="en-US" sz="2000" dirty="0" smtClean="0">
                <a:latin typeface="Bell MT" pitchFamily="18" charset="0"/>
              </a:rPr>
              <a:t>The </a:t>
            </a:r>
            <a:r>
              <a:rPr lang="en-US" sz="2000" dirty="0" smtClean="0">
                <a:latin typeface="Bell MT" pitchFamily="18" charset="0"/>
              </a:rPr>
              <a:t>problem statement of weather prediction using Recurrent Neural Networks (RNNs) involves utilizing historical weather data to forecast future weather conditions. This typically entails inputting past weather patterns such as temperature, humidity, wind speed, and precipitation into an RNN model, which then learns the temporal dependencies within the data to make predictions about future weather conditions, such as temperature, rainfall, etc. </a:t>
            </a:r>
          </a:p>
          <a:p>
            <a:endParaRPr lang="en-US" sz="2000" dirty="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p:txBody>
      </p:sp>
      <p:sp>
        <p:nvSpPr>
          <p:cNvPr id="11" name="Rectangle 10"/>
          <p:cNvSpPr/>
          <p:nvPr/>
        </p:nvSpPr>
        <p:spPr>
          <a:xfrm>
            <a:off x="595274" y="3286124"/>
            <a:ext cx="7072362" cy="1569660"/>
          </a:xfrm>
          <a:prstGeom prst="rect">
            <a:avLst/>
          </a:prstGeom>
        </p:spPr>
        <p:txBody>
          <a:bodyPr wrap="square">
            <a:spAutoFit/>
          </a:bodyPr>
          <a:lstStyle/>
          <a:p>
            <a:r>
              <a:rPr lang="en-US" sz="2400" dirty="0" smtClean="0">
                <a:latin typeface="Bell MT" pitchFamily="18" charset="0"/>
              </a:rPr>
              <a:t>The problem statement of weather prediction using Recurrent Neural Networks (RNNs) typically involves training a model to forecast future weather conditions based on historical weather data</a:t>
            </a:r>
            <a:endParaRPr lang="en-US" sz="2400"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666712" y="214290"/>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5</a:t>
            </a:fld>
            <a:endParaRPr spc="-50" dirty="0"/>
          </a:p>
        </p:txBody>
      </p:sp>
      <p:sp>
        <p:nvSpPr>
          <p:cNvPr id="12" name="TextBox 11">
            <a:extLst>
              <a:ext uri="{FF2B5EF4-FFF2-40B4-BE49-F238E27FC236}">
                <a16:creationId xmlns:a16="http://schemas.microsoft.com/office/drawing/2014/main" xmlns="" id="{EDEEE418-5A3D-6964-3131-905A0BB5ED8D}"/>
              </a:ext>
            </a:extLst>
          </p:cNvPr>
          <p:cNvSpPr txBox="1"/>
          <p:nvPr/>
        </p:nvSpPr>
        <p:spPr>
          <a:xfrm>
            <a:off x="595274" y="1000108"/>
            <a:ext cx="8227879" cy="5601533"/>
          </a:xfrm>
          <a:prstGeom prst="rect">
            <a:avLst/>
          </a:prstGeom>
          <a:noFill/>
        </p:spPr>
        <p:txBody>
          <a:bodyPr wrap="square">
            <a:spAutoFit/>
          </a:bodyPr>
          <a:lstStyle/>
          <a:p>
            <a:r>
              <a:rPr lang="en-IN" sz="2000" dirty="0" smtClean="0">
                <a:solidFill>
                  <a:schemeClr val="tx1"/>
                </a:solidFill>
                <a:latin typeface="Bell MT" pitchFamily="18" charset="0"/>
              </a:rPr>
              <a:t>Title: </a:t>
            </a:r>
            <a:r>
              <a:rPr lang="en-IN" sz="2000" b="1" dirty="0" smtClean="0">
                <a:solidFill>
                  <a:schemeClr val="tx1"/>
                </a:solidFill>
                <a:latin typeface="Bell MT" pitchFamily="18" charset="0"/>
              </a:rPr>
              <a:t>Weather </a:t>
            </a:r>
            <a:r>
              <a:rPr lang="en-IN" sz="2000" b="1" dirty="0" smtClean="0">
                <a:solidFill>
                  <a:schemeClr val="tx1"/>
                </a:solidFill>
                <a:latin typeface="Bell MT" pitchFamily="18" charset="0"/>
              </a:rPr>
              <a:t>prediction </a:t>
            </a:r>
          </a:p>
          <a:p>
            <a:r>
              <a:rPr lang="en-US" sz="2000" dirty="0" smtClean="0">
                <a:latin typeface="Bell MT" pitchFamily="18" charset="0"/>
              </a:rPr>
              <a:t>Objective: Weather prediction using RNNs involves leveraging deep learning techniques to forecast future weather conditions based on historical data. RNNs are particularly suited for sequential data modeling, making them ideal for time series forecasting tasks like weather prediction.</a:t>
            </a:r>
          </a:p>
          <a:p>
            <a:endParaRPr lang="en-US" sz="2000" dirty="0">
              <a:latin typeface="Bell MT" pitchFamily="18" charset="0"/>
            </a:endParaRPr>
          </a:p>
          <a:p>
            <a:r>
              <a:rPr lang="en-US" sz="2000" dirty="0" smtClean="0">
                <a:latin typeface="Bell MT" pitchFamily="18" charset="0"/>
              </a:rPr>
              <a:t> Historical weather data is collected from various sources such as weather stations, satellites, or databases. The data undergoes preprocessing steps including cleaning, normalization, and feature engineering to ensure it is suitable for input into the RNN model. RNN architecture, such as LSTM (Long Short-Term Memory) or GRU (Gated Recurrent Unit), is chosen for its ability to capture temporal dependencies in the data. The architecture includes input, hidden, and output layers, with parameters tuned during training.</a:t>
            </a:r>
            <a:endParaRPr lang="en-US" sz="2000" dirty="0" smtClean="0">
              <a:latin typeface="Bell MT" pitchFamily="18" charset="0"/>
            </a:endParaRPr>
          </a:p>
          <a:p>
            <a:endParaRPr lang="en-US" sz="2000" dirty="0">
              <a:latin typeface="Bell MT" pitchFamily="18" charset="0"/>
            </a:endParaRPr>
          </a:p>
          <a:p>
            <a:r>
              <a:rPr lang="en-IN" sz="2000" dirty="0" smtClean="0">
                <a:solidFill>
                  <a:schemeClr val="tx1"/>
                </a:solidFill>
                <a:latin typeface="Bell MT" pitchFamily="18" charset="0"/>
              </a:rPr>
              <a:t> </a:t>
            </a:r>
            <a:endParaRPr lang="en-IN" sz="2000" dirty="0" smtClean="0">
              <a:solidFill>
                <a:schemeClr val="tx1"/>
              </a:solidFill>
              <a:latin typeface="Bell MT" pitchFamily="18" charset="0"/>
            </a:endParaRPr>
          </a:p>
          <a:p>
            <a:r>
              <a:rPr lang="en-IN" b="1" dirty="0" smtClean="0">
                <a:solidFill>
                  <a:schemeClr val="tx1"/>
                </a:solidFill>
                <a:latin typeface="Bell MT" pitchFamily="18" charset="0"/>
              </a:rPr>
              <a:t>               </a:t>
            </a:r>
          </a:p>
          <a:p>
            <a:r>
              <a:rPr lang="en-IN" sz="2000" dirty="0" smtClean="0">
                <a:solidFill>
                  <a:schemeClr val="tx1"/>
                </a:solidFill>
                <a:latin typeface="Bell MT" pitchFamily="18" charset="0"/>
              </a:rPr>
              <a:t>   </a:t>
            </a:r>
            <a:endParaRPr lang="en-US" sz="24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1238216" y="21429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6</a:t>
            </a:fld>
            <a:endParaRPr spc="-50" dirty="0"/>
          </a:p>
        </p:txBody>
      </p:sp>
      <p:sp>
        <p:nvSpPr>
          <p:cNvPr id="10" name="TextBox 9">
            <a:extLst>
              <a:ext uri="{FF2B5EF4-FFF2-40B4-BE49-F238E27FC236}">
                <a16:creationId xmlns:a16="http://schemas.microsoft.com/office/drawing/2014/main" xmlns="" id="{FC4EE039-0177-82C9-8BB1-9BB07A3A4BB7}"/>
              </a:ext>
            </a:extLst>
          </p:cNvPr>
          <p:cNvSpPr txBox="1"/>
          <p:nvPr/>
        </p:nvSpPr>
        <p:spPr>
          <a:xfrm>
            <a:off x="380960" y="1928802"/>
            <a:ext cx="8905131" cy="4401205"/>
          </a:xfrm>
          <a:prstGeom prst="rect">
            <a:avLst/>
          </a:prstGeom>
          <a:noFill/>
        </p:spPr>
        <p:txBody>
          <a:bodyPr wrap="square">
            <a:spAutoFit/>
          </a:bodyPr>
          <a:lstStyle/>
          <a:p>
            <a:r>
              <a:rPr lang="en-US" sz="2000" dirty="0" smtClean="0">
                <a:latin typeface="Bell MT" pitchFamily="18" charset="0"/>
              </a:rPr>
              <a:t>The end users of weather prediction include individuals and organizations across various sectors such as agriculture, transportation, energy, construction, emergency management, outdoor recreation, retail, aviation, and maritime industries. They rely on weather forecasts to make informed decisions, plan activities, optimize operations, ensure safety, and manage risks relevant to their respective fields . </a:t>
            </a:r>
          </a:p>
          <a:p>
            <a:endParaRPr lang="en-US" sz="2000" dirty="0">
              <a:latin typeface="Bell MT" pitchFamily="18" charset="0"/>
            </a:endParaRPr>
          </a:p>
          <a:p>
            <a:r>
              <a:rPr lang="en-US" sz="2000" dirty="0" smtClean="0">
                <a:latin typeface="Bell MT" pitchFamily="18" charset="0"/>
              </a:rPr>
              <a:t>These end users rely on weather predictions to make informed decisions, mitigate risks, and optimize operations in various aspects of their daily lives and professions.</a:t>
            </a:r>
            <a:endParaRPr lang="en-US" sz="2000" dirty="0" smtClean="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a:latin typeface="Bell MT" pitchFamily="18" charset="0"/>
            </a:endParaRPr>
          </a:p>
          <a:p>
            <a:endParaRPr lang="en-US" sz="2000" dirty="0" smtClean="0">
              <a:latin typeface="Bell MT" pitchFamily="18" charset="0"/>
            </a:endParaRPr>
          </a:p>
          <a:p>
            <a:endParaRPr lang="en-US" sz="2000" dirty="0">
              <a:solidFill>
                <a:schemeClr val="tx2">
                  <a:lumMod val="60000"/>
                  <a:lumOff val="40000"/>
                </a:schemeClr>
              </a:solidFill>
              <a:latin typeface="Bell MT" pitchFamily="18" charset="0"/>
            </a:endParaRPr>
          </a:p>
          <a:p>
            <a:endParaRPr lang="en-US" sz="2000" dirty="0">
              <a:solidFill>
                <a:schemeClr val="tx2">
                  <a:lumMod val="60000"/>
                  <a:lumOff val="40000"/>
                </a:schemeClr>
              </a:solidFill>
              <a:latin typeface="Bell MT"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7885" y="368046"/>
            <a:ext cx="9736455" cy="1048184"/>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a:t>ITS</a:t>
            </a:r>
            <a:r>
              <a:rPr sz="3600" spc="-15"/>
              <a:t> </a:t>
            </a:r>
            <a:r>
              <a:rPr sz="3600" spc="-30" smtClean="0"/>
              <a:t>VALUE</a:t>
            </a:r>
            <a:r>
              <a:rPr lang="en-US" sz="3600" spc="-120" dirty="0" smtClean="0"/>
              <a:t> </a:t>
            </a:r>
            <a:r>
              <a:rPr sz="3600" spc="-10" smtClean="0"/>
              <a:t>PROPOSITION</a:t>
            </a:r>
            <a:endParaRPr sz="360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pPr marL="114300">
                <a:lnSpc>
                  <a:spcPct val="100000"/>
                </a:lnSpc>
                <a:spcBef>
                  <a:spcPts val="35"/>
                </a:spcBef>
              </a:pPr>
              <a:t>7</a:t>
            </a:fld>
            <a:endParaRPr spc="-50" dirty="0"/>
          </a:p>
        </p:txBody>
      </p:sp>
      <p:sp>
        <p:nvSpPr>
          <p:cNvPr id="10" name="Rectangle 9"/>
          <p:cNvSpPr/>
          <p:nvPr/>
        </p:nvSpPr>
        <p:spPr>
          <a:xfrm>
            <a:off x="2881290" y="1643050"/>
            <a:ext cx="6977090" cy="4401205"/>
          </a:xfrm>
          <a:prstGeom prst="rect">
            <a:avLst/>
          </a:prstGeom>
        </p:spPr>
        <p:txBody>
          <a:bodyPr wrap="square">
            <a:spAutoFit/>
          </a:bodyPr>
          <a:lstStyle/>
          <a:p>
            <a:r>
              <a:rPr lang="en-US" sz="2000" b="1" dirty="0" smtClean="0">
                <a:latin typeface="Bell MT" pitchFamily="18" charset="0"/>
              </a:rPr>
              <a:t>Solution</a:t>
            </a:r>
            <a:r>
              <a:rPr lang="en-US" sz="2000" b="1" dirty="0" smtClean="0">
                <a:latin typeface="Bell MT" pitchFamily="18" charset="0"/>
              </a:rPr>
              <a:t>:  </a:t>
            </a:r>
            <a:r>
              <a:rPr lang="en-US" sz="2000" dirty="0" smtClean="0">
                <a:latin typeface="Bell MT" pitchFamily="18" charset="0"/>
              </a:rPr>
              <a:t>weather prediction is a complex task influenced by many factors, and the accuracy of your predictions will depend on the quality of your data, the design of your model, and other factors.</a:t>
            </a:r>
            <a:endParaRPr lang="en-US" sz="2000" dirty="0" smtClean="0">
              <a:latin typeface="Bell MT" pitchFamily="18" charset="0"/>
            </a:endParaRPr>
          </a:p>
          <a:p>
            <a:endParaRPr lang="en-US" sz="2000" dirty="0">
              <a:latin typeface="Bell MT" pitchFamily="18" charset="0"/>
            </a:endParaRPr>
          </a:p>
          <a:p>
            <a:r>
              <a:rPr lang="en-US" sz="2000" b="1" dirty="0" smtClean="0">
                <a:latin typeface="Bell MT" pitchFamily="18" charset="0"/>
              </a:rPr>
              <a:t>Value Proposition</a:t>
            </a:r>
            <a:r>
              <a:rPr lang="en-US" sz="2000" b="1" dirty="0" smtClean="0">
                <a:latin typeface="Bell MT" pitchFamily="18" charset="0"/>
              </a:rPr>
              <a:t>:  </a:t>
            </a:r>
            <a:r>
              <a:rPr lang="en-US" sz="2000" dirty="0" smtClean="0">
                <a:latin typeface="Bell MT" pitchFamily="18" charset="0"/>
              </a:rPr>
              <a:t>The value proposition of a weather prediction system encompasses several benefits and advantages that it offers to users and stakeholders.</a:t>
            </a:r>
          </a:p>
          <a:p>
            <a:endParaRPr lang="en-US" sz="2000" dirty="0">
              <a:latin typeface="Bell MT" pitchFamily="18" charset="0"/>
            </a:endParaRPr>
          </a:p>
          <a:p>
            <a:r>
              <a:rPr lang="en-US" sz="2000" dirty="0" smtClean="0">
                <a:latin typeface="Bell MT" pitchFamily="18" charset="0"/>
              </a:rPr>
              <a:t>weather prediction system offers significant value by providing accurate forecasts, mitigating risks, optimizing operations, saving costs, improving resilience, protecting public safety and health, contributing to environmental monitoring, and generating data-driven insights for various stakeholders.</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10294340" y="5362954"/>
            <a:ext cx="627965" cy="53340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5" name="object 5"/>
          <p:cNvSpPr/>
          <p:nvPr/>
        </p:nvSpPr>
        <p:spPr>
          <a:xfrm>
            <a:off x="10538103" y="5896355"/>
            <a:ext cx="384202" cy="177692"/>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xfrm>
            <a:off x="523836" y="142852"/>
            <a:ext cx="9736455" cy="1771268"/>
          </a:xfrm>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xmlns=""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xmlns=""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2" name="TextBox 11">
            <a:extLst>
              <a:ext uri="{FF2B5EF4-FFF2-40B4-BE49-F238E27FC236}">
                <a16:creationId xmlns:a16="http://schemas.microsoft.com/office/drawing/2014/main" xmlns="" id="{AFADF2DB-0EAF-51C4-6A60-E66DF552B1FC}"/>
              </a:ext>
            </a:extLst>
          </p:cNvPr>
          <p:cNvSpPr txBox="1"/>
          <p:nvPr/>
        </p:nvSpPr>
        <p:spPr>
          <a:xfrm>
            <a:off x="2569937" y="4596075"/>
            <a:ext cx="7052125" cy="369332"/>
          </a:xfrm>
          <a:prstGeom prst="rect">
            <a:avLst/>
          </a:prstGeom>
          <a:noFill/>
        </p:spPr>
        <p:txBody>
          <a:bodyPr wrap="square">
            <a:spAutoFit/>
          </a:bodyPr>
          <a:lstStyle/>
          <a:p>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13" name="TextBox 12">
            <a:extLst>
              <a:ext uri="{FF2B5EF4-FFF2-40B4-BE49-F238E27FC236}">
                <a16:creationId xmlns:a16="http://schemas.microsoft.com/office/drawing/2014/main" xmlns="" id="{2F32C32F-BDCA-FE1E-C0EB-FC5393953CAC}"/>
              </a:ext>
            </a:extLst>
          </p:cNvPr>
          <p:cNvSpPr txBox="1"/>
          <p:nvPr/>
        </p:nvSpPr>
        <p:spPr>
          <a:xfrm>
            <a:off x="2633604" y="1463291"/>
            <a:ext cx="6412144" cy="369332"/>
          </a:xfrm>
          <a:prstGeom prst="rect">
            <a:avLst/>
          </a:prstGeom>
          <a:noFill/>
        </p:spPr>
        <p:txBody>
          <a:bodyPr wrap="square" rtlCol="0">
            <a:spAutoFit/>
          </a:bodyPr>
          <a:lstStyle/>
          <a:p>
            <a:pPr algn="l"/>
            <a:r>
              <a:rPr lang="en-US" dirty="0" smtClean="0">
                <a:solidFill>
                  <a:schemeClr val="tx2">
                    <a:lumMod val="60000"/>
                    <a:lumOff val="40000"/>
                  </a:schemeClr>
                </a:solidFill>
              </a:rPr>
              <a:t>.</a:t>
            </a:r>
            <a:endParaRPr lang="en-US" dirty="0"/>
          </a:p>
        </p:txBody>
      </p:sp>
      <p:sp>
        <p:nvSpPr>
          <p:cNvPr id="11" name="Rectangle 10"/>
          <p:cNvSpPr/>
          <p:nvPr/>
        </p:nvSpPr>
        <p:spPr>
          <a:xfrm>
            <a:off x="809588" y="1285860"/>
            <a:ext cx="9072626" cy="1323439"/>
          </a:xfrm>
          <a:prstGeom prst="rect">
            <a:avLst/>
          </a:prstGeom>
        </p:spPr>
        <p:txBody>
          <a:bodyPr wrap="square">
            <a:spAutoFit/>
          </a:bodyPr>
          <a:lstStyle/>
          <a:p>
            <a:r>
              <a:rPr lang="en-US" sz="2000" dirty="0" smtClean="0">
                <a:latin typeface="Bell MT" pitchFamily="18" charset="0"/>
              </a:rPr>
              <a:t>The "wow" factor in using Recurrent Neural Networks (RNNs) for weather prediction lies in their ability to analyze vast amounts of historical weather data, capture complex temporal patterns, and make accurate forecasts.</a:t>
            </a:r>
          </a:p>
          <a:p>
            <a:endParaRPr lang="en-US" sz="2000" dirty="0">
              <a:latin typeface="Bell MT" pitchFamily="18" charset="0"/>
            </a:endParaRPr>
          </a:p>
        </p:txBody>
      </p:sp>
      <p:sp>
        <p:nvSpPr>
          <p:cNvPr id="15" name="Rectangle 14"/>
          <p:cNvSpPr/>
          <p:nvPr/>
        </p:nvSpPr>
        <p:spPr>
          <a:xfrm>
            <a:off x="2809852" y="3143248"/>
            <a:ext cx="6096000" cy="1631216"/>
          </a:xfrm>
          <a:prstGeom prst="rect">
            <a:avLst/>
          </a:prstGeom>
        </p:spPr>
        <p:txBody>
          <a:bodyPr wrap="square">
            <a:spAutoFit/>
          </a:bodyPr>
          <a:lstStyle/>
          <a:p>
            <a:r>
              <a:rPr lang="en-US" sz="2000" dirty="0" smtClean="0">
                <a:latin typeface="Bell MT" pitchFamily="18" charset="0"/>
              </a:rPr>
              <a:t>The solution of weather prediction using RNNs represents a groundbreaking fusion of cutting-edge technology, scientific rigor, and real-world impact, ushering in a new era of precision forecasting and resilience in the face of an ever-changing climate.  </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pPr marL="38100">
                <a:lnSpc>
                  <a:spcPct val="100000"/>
                </a:lnSpc>
                <a:spcBef>
                  <a:spcPts val="35"/>
                </a:spcBef>
              </a:pPr>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10" name="TextBox 9">
            <a:extLst>
              <a:ext uri="{FF2B5EF4-FFF2-40B4-BE49-F238E27FC236}">
                <a16:creationId xmlns:a16="http://schemas.microsoft.com/office/drawing/2014/main" xmlns="" id="{C958F695-515B-7BD3-9567-5F75E72F0483}"/>
              </a:ext>
            </a:extLst>
          </p:cNvPr>
          <p:cNvSpPr txBox="1"/>
          <p:nvPr/>
        </p:nvSpPr>
        <p:spPr>
          <a:xfrm>
            <a:off x="739241" y="3517269"/>
            <a:ext cx="9374412" cy="369332"/>
          </a:xfrm>
          <a:prstGeom prst="rect">
            <a:avLst/>
          </a:prstGeom>
          <a:noFill/>
        </p:spPr>
        <p:txBody>
          <a:bodyPr wrap="square">
            <a:spAutoFit/>
          </a:bodyPr>
          <a:lstStyle/>
          <a:p>
            <a:r>
              <a:rPr lang="en-US" dirty="0" smtClean="0"/>
              <a:t>.</a:t>
            </a:r>
            <a:endParaRPr lang="en-US" dirty="0"/>
          </a:p>
        </p:txBody>
      </p:sp>
      <p:sp>
        <p:nvSpPr>
          <p:cNvPr id="12" name="TextBox 11">
            <a:extLst>
              <a:ext uri="{FF2B5EF4-FFF2-40B4-BE49-F238E27FC236}">
                <a16:creationId xmlns:a16="http://schemas.microsoft.com/office/drawing/2014/main" xmlns="" id="{4308D304-A06F-AED7-BEDA-7765BE17180B}"/>
              </a:ext>
            </a:extLst>
          </p:cNvPr>
          <p:cNvSpPr txBox="1"/>
          <p:nvPr/>
        </p:nvSpPr>
        <p:spPr>
          <a:xfrm rot="10800000" flipV="1">
            <a:off x="889263" y="5158656"/>
            <a:ext cx="7453404" cy="369332"/>
          </a:xfrm>
          <a:prstGeom prst="rect">
            <a:avLst/>
          </a:prstGeom>
          <a:noFill/>
        </p:spPr>
        <p:txBody>
          <a:bodyPr wrap="square">
            <a:spAutoFit/>
          </a:bodyPr>
          <a:lstStyle/>
          <a:p>
            <a:r>
              <a:rPr lang="en-IN" dirty="0"/>
              <a:t>         </a:t>
            </a:r>
            <a:endParaRPr lang="en-US" dirty="0">
              <a:solidFill>
                <a:schemeClr val="tx2">
                  <a:lumMod val="60000"/>
                  <a:lumOff val="40000"/>
                </a:schemeClr>
              </a:solidFill>
            </a:endParaRPr>
          </a:p>
        </p:txBody>
      </p:sp>
      <p:sp>
        <p:nvSpPr>
          <p:cNvPr id="2" name="TextBox 1">
            <a:extLst>
              <a:ext uri="{FF2B5EF4-FFF2-40B4-BE49-F238E27FC236}">
                <a16:creationId xmlns:a16="http://schemas.microsoft.com/office/drawing/2014/main" xmlns="" id="{3084B84A-460E-48A3-0526-CD188B4349FA}"/>
              </a:ext>
            </a:extLst>
          </p:cNvPr>
          <p:cNvSpPr txBox="1"/>
          <p:nvPr/>
        </p:nvSpPr>
        <p:spPr>
          <a:xfrm>
            <a:off x="5187088" y="4052779"/>
            <a:ext cx="1828800" cy="1828800"/>
          </a:xfrm>
          <a:prstGeom prst="rect">
            <a:avLst/>
          </a:prstGeom>
          <a:noFill/>
        </p:spPr>
        <p:txBody>
          <a:bodyPr wrap="square" rtlCol="0">
            <a:spAutoFit/>
          </a:bodyPr>
          <a:lstStyle/>
          <a:p>
            <a:pPr algn="l"/>
            <a:endParaRPr lang="en-US" dirty="0"/>
          </a:p>
        </p:txBody>
      </p:sp>
      <p:sp>
        <p:nvSpPr>
          <p:cNvPr id="8" name="Rectangle 7"/>
          <p:cNvSpPr/>
          <p:nvPr/>
        </p:nvSpPr>
        <p:spPr>
          <a:xfrm>
            <a:off x="1238216" y="1571612"/>
            <a:ext cx="8072494" cy="2554545"/>
          </a:xfrm>
          <a:prstGeom prst="rect">
            <a:avLst/>
          </a:prstGeom>
        </p:spPr>
        <p:txBody>
          <a:bodyPr wrap="square">
            <a:spAutoFit/>
          </a:bodyPr>
          <a:lstStyle/>
          <a:p>
            <a:r>
              <a:rPr lang="en-US" sz="2000" dirty="0" smtClean="0">
                <a:latin typeface="Bell MT" pitchFamily="18" charset="0"/>
              </a:rPr>
              <a:t>The modeling of a weather prediction system involves creating a predictive model that can accurately forecast weather conditions based on historical data.</a:t>
            </a:r>
          </a:p>
          <a:p>
            <a:endParaRPr lang="en-US" sz="2000" dirty="0">
              <a:latin typeface="Bell MT" pitchFamily="18" charset="0"/>
            </a:endParaRPr>
          </a:p>
          <a:p>
            <a:endParaRPr lang="en-US" sz="2000" dirty="0" smtClean="0">
              <a:latin typeface="Bell MT" pitchFamily="18" charset="0"/>
            </a:endParaRPr>
          </a:p>
          <a:p>
            <a:r>
              <a:rPr lang="en-US" sz="2000" dirty="0" smtClean="0">
                <a:latin typeface="Bell MT" pitchFamily="18" charset="0"/>
              </a:rPr>
              <a:t>you can build and deploy a robust weather prediction system capable of providing accurate forecasts to support various applications and stakeholders</a:t>
            </a:r>
            <a:endParaRPr lang="en-US" sz="2000" dirty="0">
              <a:latin typeface="Bell MT"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TotalTime>
  <Words>755</Words>
  <Application>Microsoft Office PowerPoint</Application>
  <PresentationFormat>Custom</PresentationFormat>
  <Paragraphs>77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  WEATHER PREDICTION (RNN)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Hp</dc:creator>
  <cp:lastModifiedBy>Hp</cp:lastModifiedBy>
  <cp:revision>51</cp:revision>
  <dcterms:created xsi:type="dcterms:W3CDTF">2024-03-29T08:43:39Z</dcterms:created>
  <dcterms:modified xsi:type="dcterms:W3CDTF">2024-04-04T07:25:33Z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