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70"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3.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 Id="rId4" Type="http://schemas.openxmlformats.org/officeDocument/2006/relationships/image" Target="../media/image7.jpeg" /></Relationships>
</file>

<file path=ppt/slides/_rels/slide6.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7" Type="http://schemas.openxmlformats.org/officeDocument/2006/relationships/image" Target="../media/image10.jpeg" /><Relationship Id="rId2" Type="http://schemas.openxmlformats.org/officeDocument/2006/relationships/image" Target="../media/image9.jpg" /><Relationship Id="rId1" Type="http://schemas.openxmlformats.org/officeDocument/2006/relationships/slideLayout" Target="../slideLayouts/slideLayout4.xml" /><Relationship Id="rId6" Type="http://schemas.openxmlformats.org/officeDocument/2006/relationships/hyperlink" Target="https://www.google.com/search?client=ms-android-xiaomi-terr1-rso2&amp;hl=en-GB&amp;cs=0&amp;sca_esv=adca3bde667fa053&amp;sxsrf=AE3TifNI1EP_yY2eQ1Dp6RQ_aiHgM6Jzvw%3A1756717242386&amp;q=Docker&amp;sa=X&amp;ved=2ahUKEwiq3KLZmbePAxUfTWwGHe6qOyAQxccNegQICBAD&amp;mstk=AUtExfAScZVYTg84REn8P-igiovbhSFkSCaCAmO3T1mgyBpxZJLr5ggSd3H5ZDRSy9qmuAesNYhk-0j7bt9e_Zt6aFDvNZo-47R_jiu7lWNdZeq7qz928KP1A8Yntxu2nFfOtWnjOngjpKed4qOQ9MCOxn6BjHLGWD_LrZ75YqSauV-8l3UkIolEZTLdB50l5BdI_MfelQTzxQ72KW92oi7tjz_LqndaNSePT0qDhEwmYPWPsQQi_oBjpqKSLzfpCKWocxXLVxTXCTYT92J9w6cwVaTT7WCqaO3YwLu6SnprrYPufMEdhzAzTZPn4DzIcth3tp4fUIlPCZXxjbopArw3G9kRiL6UqhUligzYw2JCopiq73BpFyzSCKc4yycBQ6pUROwnh30ggLLVg3toAquhZw&amp;csui=3" TargetMode="External" /><Relationship Id="rId5" Type="http://schemas.openxmlformats.org/officeDocument/2006/relationships/hyperlink" Target="https://www.google.com/search?client=ms-android-xiaomi-terr1-rso2&amp;hl=en-GB&amp;cs=0&amp;sca_esv=adca3bde667fa053&amp;sxsrf=AE3TifNI1EP_yY2eQ1Dp6RQ_aiHgM6Jzvw%3A1756717242386&amp;q=Grunt&amp;sa=X&amp;ved=2ahUKEwiq3KLZmbePAxUfTWwGHe6qOyAQxccNegQICBAC&amp;mstk=AUtExfAScZVYTg84REn8P-igiovbhSFkSCaCAmO3T1mgyBpxZJLr5ggSd3H5ZDRSy9qmuAesNYhk-0j7bt9e_Zt6aFDvNZo-47R_jiu7lWNdZeq7qz928KP1A8Yntxu2nFfOtWnjOngjpKed4qOQ9MCOxn6BjHLGWD_LrZ75YqSauV-8l3UkIolEZTLdB50l5BdI_MfelQTzxQ72KW92oi7tjz_LqndaNSePT0qDhEwmYPWPsQQi_oBjpqKSLzfpCKWocxXLVxTXCTYT92J9w6cwVaTT7WCqaO3YwLu6SnprrYPufMEdhzAzTZPn4DzIcth3tp4fUIlPCZXxjbopArw3G9kRiL6UqhUligzYw2JCopiq73BpFyzSCKc4yycBQ6pUROwnh30ggLLVg3toAquhZw&amp;csui=3" TargetMode="External" /><Relationship Id="rId4" Type="http://schemas.openxmlformats.org/officeDocument/2006/relationships/hyperlink" Target="https://www.google.com/search?client=ms-android-xiaomi-terr1-rso2&amp;hl=en-GB&amp;cs=0&amp;sca_esv=adca3bde667fa053&amp;sxsrf=AE3TifNI1EP_yY2eQ1Dp6RQ_aiHgM6Jzvw%3A1756717242386&amp;q=NPM&amp;sa=X&amp;ved=2ahUKEwiq3KLZmbePAxUfTWwGHe6qOyAQxccNegQICBAB&amp;mstk=AUtExfAScZVYTg84REn8P-igiovbhSFkSCaCAmO3T1mgyBpxZJLr5ggSd3H5ZDRSy9qmuAesNYhk-0j7bt9e_Zt6aFDvNZo-47R_jiu7lWNdZeq7qz928KP1A8Yntxu2nFfOtWnjOngjpKed4qOQ9MCOxn6BjHLGWD_LrZ75YqSauV-8l3UkIolEZTLdB50l5BdI_MfelQTzxQ72KW92oi7tjz_LqndaNSePT0qDhEwmYPWPsQQi_oBjpqKSLzfpCKWocxXLVxTXCTYT92J9w6cwVaTT7WCqaO3YwLu6SnprrYPufMEdhzAzTZPn4DzIcth3tp4fUIlPCZXxjbopArw3G9kRiL6UqhUligzYw2JCopiq73BpFyzSCKc4yycBQ6pUROwnh30ggLLVg3toAquhZw&amp;csui=3" TargetMode="External" /></Relationships>
</file>

<file path=ppt/slides/_rels/slide8.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a:t>
            </a:r>
            <a:r>
              <a:rPr lang="en-GB" sz="2400" b="1" dirty="0"/>
              <a:t>S.SARANYA</a:t>
            </a:r>
            <a:endParaRPr lang="en-US" sz="2400" dirty="0"/>
          </a:p>
          <a:p>
            <a:r>
              <a:rPr lang="en-US" sz="2400" dirty="0"/>
              <a:t>REGISTER NO AND NMID:</a:t>
            </a:r>
            <a:r>
              <a:rPr lang="en-GB" sz="2400" b="1" dirty="0"/>
              <a:t>40324134031802522043</a:t>
            </a:r>
            <a:r>
              <a:rPr lang="en-US" sz="2400" dirty="0"/>
              <a:t> </a:t>
            </a:r>
            <a:endParaRPr lang="en-US" sz="2400" dirty="0">
              <a:cs typeface="Calibri"/>
            </a:endParaRPr>
          </a:p>
          <a:p>
            <a:r>
              <a:rPr lang="en-US" sz="2400" dirty="0"/>
              <a:t>DEPARTMENT: </a:t>
            </a:r>
            <a:r>
              <a:rPr lang="en-GB" sz="2400" b="1" dirty="0"/>
              <a:t>BSC COMPUTER SCIENCE </a:t>
            </a:r>
            <a:endParaRPr lang="en-US" sz="2400" dirty="0"/>
          </a:p>
          <a:p>
            <a:r>
              <a:rPr lang="en-US" sz="2400" dirty="0"/>
              <a:t>COLLEGE: </a:t>
            </a:r>
            <a:r>
              <a:rPr lang="en-GB" sz="2400" b="1" dirty="0"/>
              <a:t>PS.PT.MGR GOVT ARTS&amp; SCIENCE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16" name="TextBox 15">
            <a:extLst>
              <a:ext uri="{FF2B5EF4-FFF2-40B4-BE49-F238E27FC236}">
                <a16:creationId xmlns:a16="http://schemas.microsoft.com/office/drawing/2014/main" id="{F7711EF6-5003-AA7D-92FC-F59F67C2926C}"/>
              </a:ext>
            </a:extLst>
          </p:cNvPr>
          <p:cNvSpPr txBox="1"/>
          <p:nvPr/>
        </p:nvSpPr>
        <p:spPr>
          <a:xfrm>
            <a:off x="3044977" y="2136338"/>
            <a:ext cx="6102046" cy="2585323"/>
          </a:xfrm>
          <a:prstGeom prst="rect">
            <a:avLst/>
          </a:prstGeom>
          <a:noFill/>
        </p:spPr>
        <p:txBody>
          <a:bodyPr wrap="square">
            <a:spAutoFit/>
          </a:bodyPr>
          <a:lstStyle/>
          <a:p>
            <a:r>
              <a:rPr lang="en-GB" b="0" i="0">
                <a:solidFill>
                  <a:srgbClr val="001D35"/>
                </a:solidFill>
                <a:effectLst/>
                <a:latin typeface="Google Sans"/>
              </a:rPr>
              <a:t>A step-by-step user interface pattern describes the sequential process a designer follows to create an interface, beginning with user research, defining goals, creating wireframes and prototypes, developing visual designs, testing with users, and finally launching and iterating based on feedback. This process involves stages like empathizing with users, ideating solutions, and rigorously testing designs to ensure the final product is usable and meets user needs.</a:t>
            </a:r>
            <a:br>
              <a:rPr lang="en-GB"/>
            </a:br>
            <a:r>
              <a:rPr lang="en-GB" b="0" i="0">
                <a:solidFill>
                  <a:srgbClr val="001D35"/>
                </a:solidFill>
                <a:effectLst/>
                <a:latin typeface="Google Sans"/>
              </a:rPr>
              <a:t> </a:t>
            </a:r>
            <a:endParaRPr lang="en-US"/>
          </a:p>
        </p:txBody>
      </p:sp>
      <p:pic>
        <p:nvPicPr>
          <p:cNvPr id="17" name="Picture 16" descr="UI/UX Design Process: Step-By-Step | iTrobes">
            <a:extLst>
              <a:ext uri="{FF2B5EF4-FFF2-40B4-BE49-F238E27FC236}">
                <a16:creationId xmlns:a16="http://schemas.microsoft.com/office/drawing/2014/main" id="{4E05CBE4-2E7F-314B-DEC9-2DB7E1BDDA38}"/>
              </a:ext>
            </a:extLst>
          </p:cNvPr>
          <p:cNvPicPr>
            <a:picLocks noChangeAspect="1"/>
          </p:cNvPicPr>
          <p:nvPr/>
        </p:nvPicPr>
        <p:blipFill>
          <a:blip r:embed="rId2"/>
          <a:stretch>
            <a:fillRect/>
          </a:stretch>
        </p:blipFill>
        <p:spPr>
          <a:xfrm>
            <a:off x="7358440" y="4546599"/>
            <a:ext cx="1333500" cy="1066800"/>
          </a:xfrm>
          <a:prstGeom prst="rect">
            <a:avLst/>
          </a:prstGeom>
        </p:spPr>
      </p:pic>
    </p:spTree>
    <p:extLst>
      <p:ext uri="{BB962C8B-B14F-4D97-AF65-F5344CB8AC3E}">
        <p14:creationId xmlns:p14="http://schemas.microsoft.com/office/powerpoint/2010/main" val="2768620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29949C50-6ACF-64B0-7CA6-AB95744EEBDE}"/>
              </a:ext>
            </a:extLst>
          </p:cNvPr>
          <p:cNvSpPr txBox="1"/>
          <p:nvPr/>
        </p:nvSpPr>
        <p:spPr>
          <a:xfrm>
            <a:off x="2512787" y="2648362"/>
            <a:ext cx="6102046" cy="2308324"/>
          </a:xfrm>
          <a:prstGeom prst="rect">
            <a:avLst/>
          </a:prstGeom>
          <a:noFill/>
        </p:spPr>
        <p:txBody>
          <a:bodyPr wrap="square">
            <a:spAutoFit/>
          </a:bodyPr>
          <a:lstStyle/>
          <a:p>
            <a:r>
              <a:rPr lang="en-GB" b="0" i="0">
                <a:solidFill>
                  <a:srgbClr val="001D35"/>
                </a:solidFill>
                <a:effectLst/>
                <a:latin typeface="Google Sans"/>
              </a:rPr>
              <a:t>A "web development wizard" can refer to a user-friendly wizard UI pattern that simplifies complex tasks by guiding users step-by-step, or it can describe a highly skilled, experienced full-stack web developer capable of handling any aspect of web creation. While UI wizards are best for novice or infrequent users, exceptional developers possess deep domain knowledge, strategic problem-solving skills, and the ability to leverage new technologies to build robust, efficient web </a:t>
            </a:r>
            <a:endParaRPr lang="en-US"/>
          </a:p>
        </p:txBody>
      </p:sp>
      <p:pic>
        <p:nvPicPr>
          <p:cNvPr id="10" name="Picture 9" descr="What Is Web Development? Definition and Types of Web Development">
            <a:extLst>
              <a:ext uri="{FF2B5EF4-FFF2-40B4-BE49-F238E27FC236}">
                <a16:creationId xmlns:a16="http://schemas.microsoft.com/office/drawing/2014/main" id="{15A61025-4C86-289F-4C12-D4EF378425DB}"/>
              </a:ext>
            </a:extLst>
          </p:cNvPr>
          <p:cNvPicPr>
            <a:picLocks noChangeAspect="1"/>
          </p:cNvPicPr>
          <p:nvPr/>
        </p:nvPicPr>
        <p:blipFill>
          <a:blip r:embed="rId3"/>
          <a:stretch>
            <a:fillRect/>
          </a:stretch>
        </p:blipFill>
        <p:spPr>
          <a:xfrm>
            <a:off x="6789964" y="5095505"/>
            <a:ext cx="1333500" cy="1066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b="1" dirty="0">
                <a:latin typeface="Times New Roman" panose="02020603050405020304" pitchFamily="18" charset="0"/>
                <a:cs typeface="Times New Roman" panose="02020603050405020304" pitchFamily="18" charset="0"/>
              </a:rPr>
              <a:t>WEB DEVELOPMENT WIZARD</a:t>
            </a:r>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F895893-0BCC-4355-AEB5-65AAE57B9DCD}"/>
              </a:ext>
            </a:extLst>
          </p:cNvPr>
          <p:cNvSpPr txBox="1"/>
          <p:nvPr/>
        </p:nvSpPr>
        <p:spPr>
          <a:xfrm>
            <a:off x="1438274" y="1826380"/>
            <a:ext cx="6218011" cy="1477328"/>
          </a:xfrm>
          <a:prstGeom prst="rect">
            <a:avLst/>
          </a:prstGeom>
          <a:noFill/>
        </p:spPr>
        <p:txBody>
          <a:bodyPr wrap="square">
            <a:spAutoFit/>
          </a:bodyPr>
          <a:lstStyle/>
          <a:p>
            <a:r>
              <a:rPr lang="en-GB" b="0" i="0">
                <a:solidFill>
                  <a:srgbClr val="001D35"/>
                </a:solidFill>
                <a:effectLst/>
                <a:latin typeface="Google Sans"/>
              </a:rPr>
              <a:t>A web development wizard problem statement </a:t>
            </a:r>
            <a:r>
              <a:rPr lang="en-GB"/>
              <a:t>defines a complex user task that can be simplified into a step-by-step process</a:t>
            </a:r>
            <a:r>
              <a:rPr lang="en-GB" b="0" i="0">
                <a:solidFill>
                  <a:srgbClr val="001D35"/>
                </a:solidFill>
                <a:effectLst/>
                <a:latin typeface="Google Sans"/>
              </a:rPr>
              <a:t>, such as configuring a software installation or setting up a complex user profile, to make it more intuitive and less error-prone for users of varying skill levels. </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0B4F3725-0870-06FD-3CF3-A8D2AFD6271B}"/>
              </a:ext>
            </a:extLst>
          </p:cNvPr>
          <p:cNvSpPr txBox="1"/>
          <p:nvPr/>
        </p:nvSpPr>
        <p:spPr>
          <a:xfrm>
            <a:off x="1911047" y="2019301"/>
            <a:ext cx="7314595" cy="2031325"/>
          </a:xfrm>
          <a:prstGeom prst="rect">
            <a:avLst/>
          </a:prstGeom>
          <a:noFill/>
        </p:spPr>
        <p:txBody>
          <a:bodyPr wrap="square">
            <a:spAutoFit/>
          </a:bodyPr>
          <a:lstStyle/>
          <a:p>
            <a:r>
              <a:rPr lang="en-GB" b="0" i="0">
                <a:solidFill>
                  <a:srgbClr val="001D35"/>
                </a:solidFill>
                <a:effectLst/>
                <a:latin typeface="Google Sans"/>
              </a:rPr>
              <a:t>A web development "wizard" is a tool or pattern that simplifies complex web development tasks by providing a step-by-step guide through a user interface, often using templates or AI to automate project setup, configuration, and content generation. These wizards guide users through a process, making tasks like creating a new project or configuring a website more manageable and less error-prone, whether for front-end development with HTML/CSS or for creating applications with specific frameworks. </a:t>
            </a:r>
            <a:endParaRPr lang="en-US"/>
          </a:p>
        </p:txBody>
      </p:sp>
      <p:pic>
        <p:nvPicPr>
          <p:cNvPr id="12" name="Picture 11" descr="Types of Web Development - TatvaSoft Blog">
            <a:extLst>
              <a:ext uri="{FF2B5EF4-FFF2-40B4-BE49-F238E27FC236}">
                <a16:creationId xmlns:a16="http://schemas.microsoft.com/office/drawing/2014/main" id="{B5F3E372-668F-BA51-4049-E6B54BC56F73}"/>
              </a:ext>
            </a:extLst>
          </p:cNvPr>
          <p:cNvPicPr>
            <a:picLocks noChangeAspect="1"/>
          </p:cNvPicPr>
          <p:nvPr/>
        </p:nvPicPr>
        <p:blipFill>
          <a:blip r:embed="rId4"/>
          <a:stretch>
            <a:fillRect/>
          </a:stretch>
        </p:blipFill>
        <p:spPr>
          <a:xfrm flipV="1">
            <a:off x="9353550" y="1857375"/>
            <a:ext cx="1685925" cy="134873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35F5A9D-9583-7F26-0F8A-8EBAC4F8CC89}"/>
              </a:ext>
            </a:extLst>
          </p:cNvPr>
          <p:cNvSpPr txBox="1"/>
          <p:nvPr/>
        </p:nvSpPr>
        <p:spPr>
          <a:xfrm>
            <a:off x="3044977" y="1970267"/>
            <a:ext cx="4296833" cy="3748462"/>
          </a:xfrm>
          <a:prstGeom prst="rect">
            <a:avLst/>
          </a:prstGeom>
          <a:noFill/>
        </p:spPr>
        <p:txBody>
          <a:bodyPr wrap="square">
            <a:spAutoFit/>
          </a:bodyPr>
          <a:lstStyle/>
          <a:p>
            <a:pPr algn="l">
              <a:spcAft>
                <a:spcPts val="1500"/>
              </a:spcAft>
              <a:buNone/>
            </a:pPr>
            <a:r>
              <a:rPr lang="en-GB" b="0" i="0">
                <a:solidFill>
                  <a:srgbClr val="001D35"/>
                </a:solidFill>
                <a:effectLst/>
                <a:latin typeface="Google Sans"/>
              </a:rPr>
              <a:t>In the context of a "web development wizard" (a tool or guide for users to build web applications), the end users are typically non-developers or individuals with limited programming knowledge who want to create or customize web applications. These end users are the final consumers of the software or service, using it to accomplish tasks, manage information, or achieve specific goals, rather than developing the tools themselves. </a:t>
            </a:r>
          </a:p>
          <a:p>
            <a:pPr algn="l">
              <a:lnSpc>
                <a:spcPts val="1677"/>
              </a:lnSpc>
              <a:spcBef>
                <a:spcPts val="1500"/>
              </a:spcBef>
              <a:spcAft>
                <a:spcPts val="750"/>
              </a:spcAft>
              <a:buNone/>
            </a:pPr>
            <a:r>
              <a:rPr lang="en-GB" b="0" i="0">
                <a:solidFill>
                  <a:srgbClr val="001D35"/>
                </a:solidFill>
                <a:effectLst/>
                <a:latin typeface="Google Sans"/>
              </a:rPr>
              <a:t>Characteristics of End Users: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3" name="TextBox 12">
            <a:extLst>
              <a:ext uri="{FF2B5EF4-FFF2-40B4-BE49-F238E27FC236}">
                <a16:creationId xmlns:a16="http://schemas.microsoft.com/office/drawing/2014/main" id="{AFEFD29C-3EB0-8CA0-E048-AB00A6727C25}"/>
              </a:ext>
            </a:extLst>
          </p:cNvPr>
          <p:cNvSpPr txBox="1"/>
          <p:nvPr/>
        </p:nvSpPr>
        <p:spPr>
          <a:xfrm>
            <a:off x="2695574" y="2769718"/>
            <a:ext cx="6102046" cy="2031325"/>
          </a:xfrm>
          <a:prstGeom prst="rect">
            <a:avLst/>
          </a:prstGeom>
          <a:noFill/>
        </p:spPr>
        <p:txBody>
          <a:bodyPr wrap="square">
            <a:spAutoFit/>
          </a:bodyPr>
          <a:lstStyle/>
          <a:p>
            <a:r>
              <a:rPr lang="en-GB" b="0" i="0">
                <a:solidFill>
                  <a:srgbClr val="001D35"/>
                </a:solidFill>
                <a:effectLst/>
                <a:latin typeface="Google Sans"/>
              </a:rPr>
              <a:t>Web development uses tools like Visual Studio Code, GitHub, and Chrome Developer Tools for coding and version control, alongside front-end frameworks like React and Bootstrap for UI, and back-end frameworks such as Django or Express.js for server logic. Techniques include using package managers like </a:t>
            </a:r>
            <a:r>
              <a:rPr lang="en-GB" b="0" i="0">
                <a:solidFill>
                  <a:srgbClr val="001D35"/>
                </a:solidFill>
                <a:effectLst/>
                <a:latin typeface="Google Sans"/>
                <a:hlinkClick r:id="rId4"/>
              </a:rPr>
              <a:t>NPM</a:t>
            </a:r>
            <a:r>
              <a:rPr lang="en-GB" b="0" i="0">
                <a:solidFill>
                  <a:srgbClr val="001D35"/>
                </a:solidFill>
                <a:effectLst/>
                <a:latin typeface="Google Sans"/>
              </a:rPr>
              <a:t>, task runners like </a:t>
            </a:r>
            <a:r>
              <a:rPr lang="en-GB" b="0" i="0">
                <a:solidFill>
                  <a:srgbClr val="001D35"/>
                </a:solidFill>
                <a:effectLst/>
                <a:latin typeface="Google Sans"/>
                <a:hlinkClick r:id="rId5"/>
              </a:rPr>
              <a:t>Grunt</a:t>
            </a:r>
            <a:r>
              <a:rPr lang="en-GB" b="0" i="0">
                <a:solidFill>
                  <a:srgbClr val="001D35"/>
                </a:solidFill>
                <a:effectLst/>
                <a:latin typeface="Google Sans"/>
              </a:rPr>
              <a:t>, and DevOps tools like </a:t>
            </a:r>
            <a:r>
              <a:rPr lang="en-GB" b="0" i="0">
                <a:solidFill>
                  <a:srgbClr val="001D35"/>
                </a:solidFill>
                <a:effectLst/>
                <a:latin typeface="Google Sans"/>
                <a:hlinkClick r:id="rId6"/>
              </a:rPr>
              <a:t>Docker</a:t>
            </a:r>
            <a:r>
              <a:rPr lang="en-GB" b="0" i="0">
                <a:solidFill>
                  <a:srgbClr val="001D35"/>
                </a:solidFill>
                <a:effectLst/>
                <a:latin typeface="Google Sans"/>
              </a:rPr>
              <a:t> for deployment and management. </a:t>
            </a:r>
            <a:endParaRPr lang="en-US"/>
          </a:p>
        </p:txBody>
      </p:sp>
      <p:pic>
        <p:nvPicPr>
          <p:cNvPr id="14" name="Picture 13" descr="Website Development Process: Steps, Tools and Methodologies">
            <a:extLst>
              <a:ext uri="{FF2B5EF4-FFF2-40B4-BE49-F238E27FC236}">
                <a16:creationId xmlns:a16="http://schemas.microsoft.com/office/drawing/2014/main" id="{6C806C11-1E39-4BCB-945F-C7B5D5EB9C57}"/>
              </a:ext>
            </a:extLst>
          </p:cNvPr>
          <p:cNvPicPr>
            <a:picLocks noChangeAspect="1"/>
          </p:cNvPicPr>
          <p:nvPr/>
        </p:nvPicPr>
        <p:blipFill>
          <a:blip r:embed="rId7"/>
          <a:stretch>
            <a:fillRect/>
          </a:stretch>
        </p:blipFill>
        <p:spPr>
          <a:xfrm>
            <a:off x="7161001" y="1701349"/>
            <a:ext cx="2514388" cy="10668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4EB2B01-C23F-20FB-533F-4272C770E9B9}"/>
              </a:ext>
            </a:extLst>
          </p:cNvPr>
          <p:cNvSpPr txBox="1"/>
          <p:nvPr/>
        </p:nvSpPr>
        <p:spPr>
          <a:xfrm>
            <a:off x="1932215" y="1753809"/>
            <a:ext cx="6102046" cy="2198679"/>
          </a:xfrm>
          <a:prstGeom prst="rect">
            <a:avLst/>
          </a:prstGeom>
          <a:noFill/>
        </p:spPr>
        <p:txBody>
          <a:bodyPr wrap="square">
            <a:spAutoFit/>
          </a:bodyPr>
          <a:lstStyle/>
          <a:p>
            <a:pPr algn="l">
              <a:lnSpc>
                <a:spcPts val="2100"/>
              </a:lnSpc>
              <a:spcBef>
                <a:spcPts val="2250"/>
              </a:spcBef>
              <a:spcAft>
                <a:spcPts val="2250"/>
              </a:spcAft>
              <a:buNone/>
            </a:pPr>
            <a:r>
              <a:rPr lang="en-GB" b="0" i="0" dirty="0">
                <a:solidFill>
                  <a:srgbClr val="0A0A0A"/>
                </a:solidFill>
                <a:effectLst/>
                <a:latin typeface="Google Sans"/>
              </a:rPr>
              <a:t>and layout</a:t>
            </a:r>
          </a:p>
          <a:p>
            <a:pPr algn="l">
              <a:lnSpc>
                <a:spcPts val="1800"/>
              </a:lnSpc>
              <a:spcBef>
                <a:spcPts val="1200"/>
              </a:spcBef>
              <a:spcAft>
                <a:spcPts val="1200"/>
              </a:spcAft>
              <a:buNone/>
            </a:pPr>
            <a:r>
              <a:rPr lang="en-GB" b="0" i="0" dirty="0">
                <a:solidFill>
                  <a:srgbClr val="0A0A0A"/>
                </a:solidFill>
                <a:effectLst/>
                <a:latin typeface="Google Sans"/>
              </a:rPr>
              <a:t>To create a powerful web development portfolio with a "wizard" or magical theme, you'll need to combine strong design aesthetics with engaging functionality. The key is to demonstrate your technical skills through the portfolio itself, making it feel interactive and immersive for potential clients and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SARANYA S</cp:lastModifiedBy>
  <cp:revision>24</cp:revision>
  <dcterms:created xsi:type="dcterms:W3CDTF">2024-03-29T15:07:22Z</dcterms:created>
  <dcterms:modified xsi:type="dcterms:W3CDTF">2025-09-01T09:14:01Z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