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75" r:id="rId18"/>
    <p:sldId id="276" r:id="rId19"/>
    <p:sldId id="277" r:id="rId20"/>
    <p:sldId id="279" r:id="rId21"/>
    <p:sldId id="280" r:id="rId22"/>
    <p:sldId id="266" r:id="rId23"/>
    <p:sldId id="263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EF1AAE-3FF6-489A-8A93-EE031AEF1541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65"/>
            <p14:sldId id="267"/>
            <p14:sldId id="268"/>
            <p14:sldId id="269"/>
          </p14:sldIdLst>
        </p14:section>
        <p14:section name="Untitled Section" id="{75BBEA76-09CC-4CA7-95B8-C1BD3CCCB2BD}">
          <p14:sldIdLst>
            <p14:sldId id="270"/>
            <p14:sldId id="271"/>
            <p14:sldId id="272"/>
            <p14:sldId id="273"/>
            <p14:sldId id="278"/>
            <p14:sldId id="275"/>
            <p14:sldId id="276"/>
            <p14:sldId id="277"/>
            <p14:sldId id="279"/>
            <p14:sldId id="280"/>
            <p14:sldId id="266"/>
            <p14:sldId id="263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4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2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8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tutorial-time-series-analysis-with-pandas/" TargetMode="External"/><Relationship Id="rId2" Type="http://schemas.openxmlformats.org/officeDocument/2006/relationships/hyperlink" Target="http://insideairbnb.com/berl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movable-type.co.uk/scripts/latlong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yelp.com/v3/businesses/search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s://maps.googleapis.com/maps/api/geocode/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164" y="0"/>
            <a:ext cx="9144000" cy="2387600"/>
          </a:xfrm>
        </p:spPr>
        <p:txBody>
          <a:bodyPr/>
          <a:lstStyle/>
          <a:p>
            <a:r>
              <a:rPr lang="en-IN" sz="7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Futuristic</a:t>
            </a:r>
            <a: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b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</a:br>
            <a:endParaRPr lang="en-IN" b="1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9398" y="5000627"/>
            <a:ext cx="1752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Saranya</a:t>
            </a: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Vaish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Madhavi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Olga</a:t>
            </a:r>
            <a:endParaRPr lang="en-IN" sz="2500" b="1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900236"/>
            <a:ext cx="9191625" cy="4043363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Top 20 Berlin Airbnb Locations 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57314"/>
            <a:ext cx="10515600" cy="4819649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IN" dirty="0" smtClean="0"/>
              <a:t>Based on Property Ratings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1557337"/>
            <a:ext cx="5843587" cy="460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557337"/>
            <a:ext cx="5905500" cy="5300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4825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 smtClean="0"/>
              <a:t>Does the Hosts really need the below Features? </a:t>
            </a:r>
            <a:endParaRPr lang="en-IN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724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Boolean 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Features Vs Price </a:t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3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750"/>
          <a:stretch/>
        </p:blipFill>
        <p:spPr>
          <a:xfrm>
            <a:off x="576261" y="557213"/>
            <a:ext cx="9020177" cy="3086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2722"/>
          <a:stretch/>
        </p:blipFill>
        <p:spPr>
          <a:xfrm>
            <a:off x="552448" y="3557589"/>
            <a:ext cx="9043990" cy="32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6438" y="1042989"/>
            <a:ext cx="2247900" cy="5029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633411" y="69055"/>
            <a:ext cx="10515600" cy="659607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/>
              <a:t>H</a:t>
            </a:r>
            <a:r>
              <a:rPr lang="en-IN" b="1" dirty="0" smtClean="0"/>
              <a:t>ow </a:t>
            </a:r>
            <a:r>
              <a:rPr lang="en-IN" b="1" dirty="0"/>
              <a:t>H</a:t>
            </a:r>
            <a:r>
              <a:rPr lang="en-IN" b="1" dirty="0" smtClean="0"/>
              <a:t>ave Prices </a:t>
            </a:r>
            <a:r>
              <a:rPr lang="en-IN" b="1" dirty="0"/>
              <a:t>C</a:t>
            </a:r>
            <a:r>
              <a:rPr lang="en-IN" b="1" dirty="0" smtClean="0"/>
              <a:t>hanged </a:t>
            </a:r>
            <a:r>
              <a:rPr lang="en-IN" b="1" dirty="0"/>
              <a:t>over time?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6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390650"/>
            <a:ext cx="9248775" cy="3733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1" y="1390650"/>
            <a:ext cx="1681162" cy="3733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5" name="Title 6"/>
          <p:cNvSpPr txBox="1">
            <a:spLocks/>
          </p:cNvSpPr>
          <p:nvPr/>
        </p:nvSpPr>
        <p:spPr>
          <a:xfrm>
            <a:off x="633411" y="69055"/>
            <a:ext cx="10515600" cy="9453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2800" b="1" dirty="0" smtClean="0"/>
              <a:t>Change </a:t>
            </a:r>
            <a:r>
              <a:rPr lang="en-IN" sz="2800" b="1" dirty="0"/>
              <a:t>per year in the number of listings per host on Airbnb in Berlin</a:t>
            </a:r>
            <a:r>
              <a:rPr lang="en-IN" sz="2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br>
              <a:rPr lang="en-IN" sz="2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869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0" y="1690688"/>
            <a:ext cx="1600200" cy="33385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0" y="6167439"/>
            <a:ext cx="1962149" cy="6905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48071"/>
          <a:stretch/>
        </p:blipFill>
        <p:spPr>
          <a:xfrm>
            <a:off x="923924" y="433387"/>
            <a:ext cx="4743451" cy="3305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25" y="433387"/>
            <a:ext cx="4524375" cy="3162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375" y="3819525"/>
            <a:ext cx="4572000" cy="3124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925" y="3595687"/>
            <a:ext cx="45529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435476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838200" y="385763"/>
            <a:ext cx="10515600" cy="126206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800" b="1" dirty="0"/>
              <a:t>How many other listings the host manages in Airbnb? </a:t>
            </a:r>
            <a:endParaRPr lang="en-IN" sz="2800" b="1" dirty="0" smtClean="0"/>
          </a:p>
          <a:p>
            <a:pPr algn="ctr">
              <a:lnSpc>
                <a:spcPct val="150000"/>
              </a:lnSpc>
            </a:pPr>
            <a:r>
              <a:rPr lang="en-IN" sz="2800" b="1" dirty="0" smtClean="0"/>
              <a:t>Does </a:t>
            </a:r>
            <a:r>
              <a:rPr lang="en-IN" sz="2800" b="1" dirty="0"/>
              <a:t>it mean Hosts having more properties will gain higher prices</a:t>
            </a:r>
            <a:r>
              <a:rPr lang="en-IN" sz="2800" b="1" dirty="0" smtClean="0"/>
              <a:t>??</a:t>
            </a:r>
            <a:r>
              <a:rPr lang="en-IN" sz="2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br>
              <a:rPr lang="en-IN" sz="2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255045"/>
            <a:ext cx="9039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435476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185987"/>
            <a:ext cx="8515350" cy="3143250"/>
          </a:xfrm>
          <a:prstGeom prst="rect">
            <a:avLst/>
          </a:prstGeom>
        </p:spPr>
      </p:pic>
      <p:sp>
        <p:nvSpPr>
          <p:cNvPr id="9" name="Title 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827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Does Reviews Matter for the Hosts Joining Airbnb? </a:t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76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138" y="1024654"/>
            <a:ext cx="1659861" cy="407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r="6615"/>
          <a:stretch/>
        </p:blipFill>
        <p:spPr>
          <a:xfrm>
            <a:off x="5486400" y="106366"/>
            <a:ext cx="4860000" cy="2717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t="1401" r="5588" b="-1401"/>
          <a:stretch/>
        </p:blipFill>
        <p:spPr>
          <a:xfrm>
            <a:off x="300038" y="3528501"/>
            <a:ext cx="4860000" cy="2696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-467" r="6499" b="467"/>
          <a:stretch/>
        </p:blipFill>
        <p:spPr>
          <a:xfrm>
            <a:off x="371475" y="149228"/>
            <a:ext cx="4860000" cy="2753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-467" r="8390" b="467"/>
          <a:stretch/>
        </p:blipFill>
        <p:spPr>
          <a:xfrm>
            <a:off x="5672138" y="3485630"/>
            <a:ext cx="4860000" cy="2813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1288" y="6400800"/>
            <a:ext cx="189071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1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88" y="6400800"/>
            <a:ext cx="1890711" cy="4572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0250" y="1381124"/>
            <a:ext cx="10515600" cy="4351338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xfrm>
            <a:off x="730250" y="312738"/>
            <a:ext cx="10515600" cy="10683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Judging the Hosts Response ? </a:t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87" y="1551780"/>
            <a:ext cx="9305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5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85876"/>
            <a:ext cx="10515600" cy="4891087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Property Types Vs Price </a:t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1" y="1890713"/>
            <a:ext cx="5486400" cy="3681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0" y="2014540"/>
            <a:ext cx="3657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220620"/>
            <a:ext cx="2085975" cy="6373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3874" y="120651"/>
            <a:ext cx="11134725" cy="879475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 smtClean="0">
                <a:latin typeface="Britannic Bold" panose="020B0903060703020204" pitchFamily="34" charset="0"/>
              </a:rPr>
              <a:t>Motivation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23874" y="1000126"/>
            <a:ext cx="8187808" cy="5124451"/>
          </a:xfr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sz="3100" dirty="0" smtClean="0">
                <a:solidFill>
                  <a:srgbClr val="000000"/>
                </a:solidFill>
              </a:rPr>
              <a:t>T</a:t>
            </a:r>
            <a:r>
              <a:rPr lang="en-IN" sz="3100" b="0" i="0" u="none" strike="noStrike" dirty="0" smtClean="0">
                <a:solidFill>
                  <a:srgbClr val="000000"/>
                </a:solidFill>
                <a:effectLst/>
              </a:rPr>
              <a:t>o find a better Accommodation for the guests in Berlin based on their requirements. </a:t>
            </a:r>
            <a:endParaRPr lang="en-IN" sz="3100" dirty="0">
              <a:solidFill>
                <a:srgbClr val="000000"/>
              </a:solidFill>
            </a:endParaRPr>
          </a:p>
          <a:p>
            <a:r>
              <a:rPr lang="en-IN" sz="3100" dirty="0">
                <a:solidFill>
                  <a:srgbClr val="000000"/>
                </a:solidFill>
              </a:rPr>
              <a:t>T</a:t>
            </a:r>
            <a:r>
              <a:rPr lang="en-IN" sz="3100" b="0" i="0" u="none" strike="noStrike" dirty="0" smtClean="0">
                <a:solidFill>
                  <a:srgbClr val="000000"/>
                </a:solidFill>
                <a:effectLst/>
              </a:rPr>
              <a:t>o improve the Host’s business in Airbnb Berlin.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IN" b="0" i="0" u="none" strike="noStrike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11682" y="1000125"/>
            <a:ext cx="2932630" cy="512445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4" y="2595564"/>
            <a:ext cx="748664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4905375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itl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Neighbourhood Vs Price </a:t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3" y="2167731"/>
            <a:ext cx="6381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3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00" y="1316155"/>
            <a:ext cx="3780000" cy="25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14" y="3826271"/>
            <a:ext cx="3806560" cy="25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43014"/>
            <a:ext cx="10515600" cy="493395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itle 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778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Distance Vs Price</a:t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3"/>
          <a:stretch/>
        </p:blipFill>
        <p:spPr>
          <a:xfrm>
            <a:off x="951879" y="1306271"/>
            <a:ext cx="3546655" cy="25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7179" y="4031652"/>
            <a:ext cx="2496196" cy="1774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8213" y="4052993"/>
            <a:ext cx="2621712" cy="17532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1254" y="1611080"/>
            <a:ext cx="2409825" cy="18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4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548187"/>
          </a:xfrm>
        </p:spPr>
        <p:txBody>
          <a:bodyPr/>
          <a:lstStyle/>
          <a:p>
            <a:r>
              <a:rPr lang="en-IN" dirty="0" smtClean="0"/>
              <a:t>Performing </a:t>
            </a:r>
            <a:endParaRPr lang="en-IN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Future Work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References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43015"/>
            <a:ext cx="10515600" cy="4814886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hlinkClick r:id="rId2"/>
              </a:rPr>
              <a:t>http://insideairbnb.com/berlin/</a:t>
            </a:r>
            <a:endParaRPr lang="en-IN" sz="2400" u="sng" dirty="0" smtClean="0">
              <a:hlinkClick r:id="rId3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u="sng" dirty="0" smtClean="0">
                <a:hlinkClick r:id="rId3"/>
              </a:rPr>
              <a:t>https</a:t>
            </a:r>
            <a:r>
              <a:rPr lang="en-IN" sz="2400" u="sng" dirty="0">
                <a:hlinkClick r:id="rId3"/>
              </a:rPr>
              <a:t>://</a:t>
            </a:r>
            <a:r>
              <a:rPr lang="en-IN" sz="2400" u="sng" dirty="0" smtClean="0">
                <a:hlinkClick r:id="rId3"/>
              </a:rPr>
              <a:t>www.dataquest.io/blog/tutorial-time-series-analysis-with-pandas/</a:t>
            </a:r>
            <a:endParaRPr lang="en-IN" sz="2400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u="sng" dirty="0">
                <a:hlinkClick r:id="rId4"/>
              </a:rPr>
              <a:t>https://</a:t>
            </a:r>
            <a:r>
              <a:rPr lang="en-IN" sz="2400" u="sng" dirty="0" smtClean="0">
                <a:hlinkClick r:id="rId4"/>
              </a:rPr>
              <a:t>www.movable-type.co.uk/scripts/latlong.html</a:t>
            </a:r>
            <a:endParaRPr lang="en-IN" sz="2400" u="sng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u="sng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0"/>
            <a:ext cx="5857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1035049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Topics 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Covered in Presentation</a:t>
            </a:r>
            <a: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5824" y="1314450"/>
            <a:ext cx="4714875" cy="4836320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5600700" y="1314450"/>
            <a:ext cx="5753100" cy="4852989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Sources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Clean up &amp; Exploration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Analysis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Outcomes/Take </a:t>
            </a:r>
            <a:r>
              <a:rPr lang="en-IN" sz="3200" b="1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Aways</a:t>
            </a: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Conclusion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Future Work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>
              <a:lnSpc>
                <a:spcPct val="110000"/>
              </a:lnSpc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3455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Sources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508580"/>
            <a:ext cx="5176790" cy="823912"/>
          </a:xfrm>
          <a:solidFill>
            <a:srgbClr val="0070C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IN" sz="28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Source Data</a:t>
            </a:r>
            <a:endParaRPr lang="en-IN" sz="2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836612" y="2322967"/>
            <a:ext cx="5157787" cy="3712892"/>
          </a:xfr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hlinkClick r:id=""/>
              </a:rPr>
              <a:t>https</a:t>
            </a:r>
            <a:r>
              <a:rPr lang="en-IN" sz="2500" dirty="0">
                <a:hlinkClick r:id=""/>
              </a:rPr>
              <a:t>://www.kaggle.com/brittabettendorf/berlin-airbnb-data</a:t>
            </a:r>
            <a:endParaRPr lang="en-IN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2"/>
              </a:rPr>
              <a:t>http://insideairbnb.com/get-the-data.html</a:t>
            </a:r>
            <a:endParaRPr lang="en-IN" sz="25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"/>
          </p:nvPr>
        </p:nvSpPr>
        <p:spPr>
          <a:xfrm>
            <a:off x="6019800" y="1508580"/>
            <a:ext cx="5335588" cy="823912"/>
          </a:xfrm>
          <a:solidFill>
            <a:srgbClr val="0070C0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</a:pPr>
            <a:r>
              <a:rPr lang="en-IN" sz="28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API Data</a:t>
            </a:r>
            <a:endParaRPr lang="en-IN" sz="2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018189" y="2322967"/>
            <a:ext cx="5338810" cy="3712892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3"/>
              </a:rPr>
              <a:t>https://api.yelp.com/v3/businesses/search</a:t>
            </a:r>
            <a:endParaRPr lang="en-IN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4"/>
              </a:rPr>
              <a:t>https://maps.googleapis.com/maps/api/geocode/json</a:t>
            </a:r>
            <a:r>
              <a:rPr lang="en-IN" sz="2500" dirty="0"/>
              <a:t>?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897" y="4071697"/>
            <a:ext cx="4293395" cy="17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392" y="4174971"/>
            <a:ext cx="4628403" cy="15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Sources Description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357314"/>
            <a:ext cx="10515600" cy="4686299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u="sng" dirty="0" smtClean="0"/>
              <a:t>Source </a:t>
            </a:r>
            <a:r>
              <a:rPr lang="en-IN" b="1" u="sng" dirty="0" smtClean="0"/>
              <a:t>Data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The </a:t>
            </a:r>
            <a:r>
              <a:rPr lang="en-IN" sz="2400" dirty="0" err="1" smtClean="0"/>
              <a:t>Kaggle</a:t>
            </a:r>
            <a:r>
              <a:rPr lang="en-IN" sz="2400" dirty="0" smtClean="0"/>
              <a:t> datasets </a:t>
            </a:r>
            <a:r>
              <a:rPr lang="en-IN" sz="2400" dirty="0"/>
              <a:t>were scraped on November 07th, 2018 and </a:t>
            </a:r>
            <a:r>
              <a:rPr lang="en-IN" sz="2400" dirty="0" smtClean="0"/>
              <a:t>contains the </a:t>
            </a:r>
            <a:r>
              <a:rPr lang="en-IN" sz="2400" dirty="0"/>
              <a:t>detailed listings data, review data and calendar data of current Airbnb listings in </a:t>
            </a:r>
            <a:r>
              <a:rPr lang="en-IN" sz="2400" dirty="0" smtClean="0"/>
              <a:t>Berlin</a:t>
            </a:r>
            <a:r>
              <a:rPr lang="en-IN" sz="2400" dirty="0"/>
              <a:t> </a:t>
            </a:r>
            <a:r>
              <a:rPr lang="en-IN" sz="2400" dirty="0" smtClean="0"/>
              <a:t>from 2008 to 2018.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The </a:t>
            </a:r>
            <a:r>
              <a:rPr lang="en-IN" sz="2400" dirty="0" err="1" smtClean="0"/>
              <a:t>Kaggle</a:t>
            </a:r>
            <a:r>
              <a:rPr lang="en-IN" sz="2400" dirty="0" smtClean="0"/>
              <a:t> datasets were scraped from the insideairbnb.com </a:t>
            </a:r>
            <a:r>
              <a:rPr lang="en-IN" sz="2400" dirty="0" smtClean="0"/>
              <a:t>source. The latest scrapped was on 8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June, 2019. ( We will be using the 8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June 2019 data for our analysis)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u="sng" dirty="0" smtClean="0"/>
              <a:t>API Data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u="sng" dirty="0" smtClean="0"/>
              <a:t> </a:t>
            </a:r>
            <a:r>
              <a:rPr lang="en-IN" sz="2400" dirty="0" smtClean="0"/>
              <a:t>We have used the yelp and google api to retrieve the top </a:t>
            </a:r>
            <a:r>
              <a:rPr lang="en-IN" sz="2400" dirty="0" smtClean="0"/>
              <a:t>ratings </a:t>
            </a:r>
            <a:r>
              <a:rPr lang="en-IN" sz="2400" dirty="0" smtClean="0"/>
              <a:t>restaurants/café/bars around the top accommodations in berlin.</a:t>
            </a:r>
            <a:endParaRPr lang="en-IN" sz="24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202" y="5384008"/>
            <a:ext cx="1511809" cy="5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734"/>
            <a:ext cx="10515600" cy="4888705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dirty="0" smtClean="0"/>
              <a:t>There were around 106 features in Airbnb Listing Dataset consisting of various descriptive, categorical, numerical, Boolean, etc</a:t>
            </a:r>
            <a:r>
              <a:rPr lang="en-IN" sz="2100" dirty="0"/>
              <a:t>.</a:t>
            </a:r>
            <a:r>
              <a:rPr lang="en-IN" sz="2100" dirty="0" smtClean="0"/>
              <a:t> fields. </a:t>
            </a:r>
            <a:r>
              <a:rPr lang="en-IN" sz="2100" dirty="0" smtClean="0"/>
              <a:t>Few fields in the dataset had its own limitations. Below are the few data cleaning process implemented using Pandas as part of this Dataset.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Few unnecessary columns were dropped in the Listing Data frame which were not used as part of analysis. (By just seeing the data)</a:t>
            </a: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  <a:p>
            <a:pPr marL="0" indent="0">
              <a:spcBef>
                <a:spcPts val="0"/>
              </a:spcBef>
              <a:buNone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The below columns were dropped because it had more than 85% of null values.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60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Clean Up &amp; Exploration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1" y="2933700"/>
            <a:ext cx="7343775" cy="1447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8" y="4986336"/>
            <a:ext cx="7239000" cy="9715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6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734"/>
            <a:ext cx="10515600" cy="4888705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Similar type of columns were dropped by just keeping the important column.</a:t>
            </a:r>
            <a:endParaRPr lang="en-IN" sz="2100" dirty="0" smtClean="0"/>
          </a:p>
          <a:p>
            <a:pPr marL="0" indent="0">
              <a:buNone/>
            </a:pPr>
            <a:endParaRPr lang="en-IN" sz="2100" dirty="0"/>
          </a:p>
          <a:p>
            <a:pPr marL="0" indent="0">
              <a:spcBef>
                <a:spcPts val="0"/>
              </a:spcBef>
              <a:buNone/>
            </a:pPr>
            <a:endParaRPr lang="en-IN" sz="2100" dirty="0" smtClean="0"/>
          </a:p>
          <a:p>
            <a:pPr marL="0" indent="0">
              <a:spcBef>
                <a:spcPts val="0"/>
              </a:spcBef>
              <a:buNone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Locations related columns which had similar values in all the rows were dropped.</a:t>
            </a:r>
          </a:p>
          <a:p>
            <a:pPr marL="0" indent="0">
              <a:buNone/>
            </a:pPr>
            <a:endParaRPr lang="en-IN" sz="2100" dirty="0" smtClean="0"/>
          </a:p>
          <a:p>
            <a:pPr marL="0" indent="0">
              <a:buNone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Boolean Columns which had just 1 category values were dropped.</a:t>
            </a:r>
            <a:endParaRPr lang="en-IN" sz="2100" dirty="0"/>
          </a:p>
          <a:p>
            <a:pPr marL="0" indent="0">
              <a:buNone/>
            </a:pPr>
            <a:endParaRPr lang="en-IN" sz="2100" dirty="0" smtClean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60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Clean Up &amp; 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Exploration (cont..)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614487"/>
            <a:ext cx="8058150" cy="9144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3232945"/>
            <a:ext cx="8058150" cy="45323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4347768"/>
            <a:ext cx="4714875" cy="1447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4347768"/>
            <a:ext cx="4181475" cy="1447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48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762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Clean Up &amp; 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Exploration (cont..)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1" y="1385888"/>
            <a:ext cx="10515600" cy="4656138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Amenities Column were stored as one big block of text.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300" dirty="0"/>
          </a:p>
          <a:p>
            <a:pPr>
              <a:buFont typeface="Wingdings" panose="05000000000000000000" pitchFamily="2" charset="2"/>
              <a:buChar char="ü"/>
            </a:pPr>
            <a:endParaRPr lang="en-IN" sz="23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3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Date Columns were converted to date time format.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Price Related Columns were stored as string with dollar signs and comma separated values.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Similar column values were replaced with the respective values for a better plot. (for ex. Property type, Cancellation policy”)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Used Reverse Geocoder to retrieve the exact place name using Latitude &amp; Longitude</a:t>
            </a:r>
            <a:endParaRPr lang="en-IN" sz="23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745059"/>
            <a:ext cx="8277225" cy="13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Factors for Business Growth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4657725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514474"/>
            <a:ext cx="9401175" cy="4208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425</Words>
  <Application>Microsoft Office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Britannic Bold</vt:lpstr>
      <vt:lpstr>Calibri</vt:lpstr>
      <vt:lpstr>Calibri Light</vt:lpstr>
      <vt:lpstr>Gill Sans Ultra Bold</vt:lpstr>
      <vt:lpstr>Harlow Solid Italic</vt:lpstr>
      <vt:lpstr>Helvetica Neue</vt:lpstr>
      <vt:lpstr>Wingdings</vt:lpstr>
      <vt:lpstr>Office Theme</vt:lpstr>
      <vt:lpstr>Futuristic  </vt:lpstr>
      <vt:lpstr>Motivation</vt:lpstr>
      <vt:lpstr> Topics Covered in Presentation </vt:lpstr>
      <vt:lpstr> Data Sources </vt:lpstr>
      <vt:lpstr> Data Sources Description </vt:lpstr>
      <vt:lpstr> Data Clean Up &amp; Exploration </vt:lpstr>
      <vt:lpstr> Data Clean Up &amp; Exploration (cont..) </vt:lpstr>
      <vt:lpstr> Data Clean Up &amp; Exploration (cont..) </vt:lpstr>
      <vt:lpstr> Factors for Business Growth </vt:lpstr>
      <vt:lpstr> Top 20 Berlin Airbnb Locations  </vt:lpstr>
      <vt:lpstr> Boolean Features Vs Price  </vt:lpstr>
      <vt:lpstr> How Have Prices Changed over time?  </vt:lpstr>
      <vt:lpstr>PowerPoint Presentation</vt:lpstr>
      <vt:lpstr>PowerPoint Presentation</vt:lpstr>
      <vt:lpstr>PowerPoint Presentation</vt:lpstr>
      <vt:lpstr> Does Reviews Matter for the Hosts Joining Airbnb?  </vt:lpstr>
      <vt:lpstr>PowerPoint Presentation</vt:lpstr>
      <vt:lpstr> Judging the Hosts Response ?  </vt:lpstr>
      <vt:lpstr> Property Types Vs Price  </vt:lpstr>
      <vt:lpstr> Neighbourhood Vs Price  </vt:lpstr>
      <vt:lpstr> Distance Vs Price </vt:lpstr>
      <vt:lpstr> Future Work </vt:lpstr>
      <vt:lpstr> References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 Airbnb</dc:title>
  <dc:creator>Saranya P</dc:creator>
  <cp:lastModifiedBy>Saranya</cp:lastModifiedBy>
  <cp:revision>79</cp:revision>
  <dcterms:created xsi:type="dcterms:W3CDTF">2019-09-28T02:21:47Z</dcterms:created>
  <dcterms:modified xsi:type="dcterms:W3CDTF">2019-09-30T23:14:25Z</dcterms:modified>
</cp:coreProperties>
</file>