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230D0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50" b="0" i="0">
                <a:solidFill>
                  <a:srgbClr val="230D0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43087" y="12278"/>
            <a:ext cx="1744911" cy="202882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245896"/>
            <a:ext cx="1788950" cy="202480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147375"/>
            <a:ext cx="2322359" cy="411479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4825307"/>
            <a:ext cx="142875" cy="142874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5444432"/>
            <a:ext cx="142875" cy="142874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6063557"/>
            <a:ext cx="142875" cy="142874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6682682"/>
            <a:ext cx="142875" cy="1428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5587" y="486718"/>
            <a:ext cx="13976300" cy="3014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850" b="0" i="0">
                <a:solidFill>
                  <a:srgbClr val="230D0D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6786" y="4485461"/>
            <a:ext cx="12583794" cy="420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50" b="0" i="0">
                <a:solidFill>
                  <a:srgbClr val="230D0D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24.png"/><Relationship Id="rId4" Type="http://schemas.openxmlformats.org/officeDocument/2006/relationships/image" Target="../media/image3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31.png"/><Relationship Id="rId7" Type="http://schemas.openxmlformats.org/officeDocument/2006/relationships/image" Target="../media/image6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334001" y="6508398"/>
            <a:ext cx="6858000" cy="2484655"/>
          </a:xfrm>
          <a:prstGeom prst="rect">
            <a:avLst/>
          </a:prstGeom>
        </p:spPr>
        <p:txBody>
          <a:bodyPr vert="horz" wrap="square" lIns="0" tIns="161925" rIns="0" bIns="0" rtlCol="0">
            <a:spAutoFit/>
          </a:bodyPr>
          <a:lstStyle/>
          <a:p>
            <a:pPr marL="1000125" marR="992505" algn="ctr">
              <a:lnSpc>
                <a:spcPts val="5550"/>
              </a:lnSpc>
              <a:spcBef>
                <a:spcPts val="1275"/>
              </a:spcBef>
            </a:pPr>
            <a:r>
              <a:rPr sz="5600" spc="-6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Saranya</a:t>
            </a:r>
            <a:r>
              <a:rPr sz="5600" spc="-50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600" spc="-8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 </a:t>
            </a:r>
            <a:endParaRPr lang="en-IN" sz="5600" spc="-8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00125" marR="992505" algn="ctr">
              <a:lnSpc>
                <a:spcPts val="5550"/>
              </a:lnSpc>
              <a:spcBef>
                <a:spcPts val="1275"/>
              </a:spcBef>
            </a:pPr>
            <a:r>
              <a:rPr sz="5600" spc="-8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DA&amp;DS</a:t>
            </a:r>
            <a:endParaRPr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ts val="5560"/>
              </a:lnSpc>
            </a:pPr>
            <a:r>
              <a:rPr sz="5600" spc="-64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</a:t>
            </a:r>
            <a:r>
              <a:rPr sz="5600" spc="-5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600" spc="-5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Batch</a:t>
            </a:r>
            <a:r>
              <a:rPr sz="5600" spc="-5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600" spc="3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5600" spc="-5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600" spc="-64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sz="5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92964" y="2197029"/>
            <a:ext cx="14394836" cy="34269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04490" marR="1022985" indent="-1731010">
              <a:lnSpc>
                <a:spcPct val="116399"/>
              </a:lnSpc>
              <a:spcBef>
                <a:spcPts val="100"/>
              </a:spcBef>
            </a:pPr>
            <a:r>
              <a:rPr sz="7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7300" spc="-9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</a:t>
            </a:r>
            <a:r>
              <a:rPr sz="7300" spc="-6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73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7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sz="73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7300" spc="-9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3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7300" spc="-9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73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</a:t>
            </a:r>
            <a:r>
              <a:rPr sz="7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73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73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7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sz="73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7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73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73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</a:t>
            </a:r>
            <a:r>
              <a:rPr sz="73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endParaRPr sz="7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40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</a:t>
            </a:r>
            <a:r>
              <a:rPr sz="40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40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  <a:r>
              <a:rPr sz="40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sz="4000" spc="-5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SURVEY)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2077849"/>
            <a:ext cx="18288000" cy="8209280"/>
            <a:chOff x="0" y="2077849"/>
            <a:chExt cx="18288000" cy="82092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173190" y="9274596"/>
              <a:ext cx="4114799" cy="10124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77849"/>
              <a:ext cx="18287999" cy="820915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781800" y="94002"/>
            <a:ext cx="5446794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23220" y="0"/>
            <a:ext cx="1764778" cy="20248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23940"/>
            <a:chOff x="0" y="4147375"/>
            <a:chExt cx="2322830" cy="6123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45896"/>
              <a:ext cx="178895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819401" y="1638299"/>
            <a:ext cx="13335000" cy="871950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3403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survey covers 28,104 respondents from 91 countries, providing a global perspective on salary trends.</a:t>
            </a:r>
            <a:endParaRPr lang="en-IN" sz="3250" spc="-1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34035">
              <a:lnSpc>
                <a:spcPct val="125000"/>
              </a:lnSpc>
              <a:spcBef>
                <a:spcPts val="100"/>
              </a:spcBef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10515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respondents hold a college degree, followed by a master’s degree, suggesting higher education is common among the surveyed workforce.</a:t>
            </a:r>
            <a:endParaRPr lang="en-IN" sz="3250" spc="-1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10515">
              <a:lnSpc>
                <a:spcPct val="125000"/>
              </a:lnSpc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7272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Professionals with 5–7 years of experience have the highest reported average salary ($29,478 USD), indicating strong earning potential at mid-career stages.</a:t>
            </a:r>
            <a:endParaRPr lang="en-IN" sz="3250" spc="-1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72720">
              <a:lnSpc>
                <a:spcPct val="125000"/>
              </a:lnSpc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3937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Technology sector reports the highest industry-wise average salaries, outpacing fields like Education, Government, and Retail.</a:t>
            </a:r>
            <a:endParaRPr lang="en-IN" sz="3250" spc="-1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9370">
              <a:lnSpc>
                <a:spcPct val="125000"/>
              </a:lnSpc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2–4 years of experience earn just $6,592 USD on average, underscoring the initial struggle for higher pay early in careers.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6934200" y="486718"/>
            <a:ext cx="6132250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6600" spc="-1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030" y="12278"/>
            <a:ext cx="1788969" cy="2028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23940"/>
            <a:chOff x="0" y="4147375"/>
            <a:chExt cx="2322830" cy="6123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45896"/>
              <a:ext cx="178895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1204" y="3269256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1204" y="4507505"/>
            <a:ext cx="142875" cy="1428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1204" y="5745755"/>
            <a:ext cx="142875" cy="14287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71204" y="7603130"/>
            <a:ext cx="142875" cy="142874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596554" y="3053959"/>
            <a:ext cx="13970000" cy="59552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13105">
              <a:lnSpc>
                <a:spcPct val="100000"/>
              </a:lnSpc>
              <a:spcBef>
                <a:spcPts val="95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salaries for professionals with 2–4 years of experience can lead to early job exit.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925"/>
              </a:spcBef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105">
              <a:lnSpc>
                <a:spcPct val="100000"/>
              </a:lnSpc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competitive starting packages and rapid skill development to quickly bridge the gap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105" marR="5080">
              <a:lnSpc>
                <a:spcPct val="125000"/>
              </a:lnSpc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the tech sector commands higher salaries, encourage cross-training and skill upgrades to help employees in lower-paying sectors transition to tech-related jobs.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3105" marR="38735">
              <a:lnSpc>
                <a:spcPct val="125000"/>
              </a:lnSpc>
              <a:spcBef>
                <a:spcPts val="5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Since most high earners hold college or master’s degrees, invest in tuition reimbursement or scholarship programs to encourage higher education among employees.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5867400" y="1202594"/>
            <a:ext cx="8709560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030" y="12278"/>
            <a:ext cx="1788969" cy="2028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23940"/>
            <a:chOff x="0" y="4147375"/>
            <a:chExt cx="2322830" cy="6123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45896"/>
              <a:ext cx="178895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590799" y="486718"/>
            <a:ext cx="13201087" cy="2529938"/>
          </a:xfrm>
          <a:prstGeom prst="rect">
            <a:avLst/>
          </a:prstGeom>
        </p:spPr>
        <p:txBody>
          <a:bodyPr vert="horz" wrap="square" lIns="0" tIns="1499631" rIns="0" bIns="0" rtlCol="0">
            <a:spAutoFit/>
          </a:bodyPr>
          <a:lstStyle/>
          <a:p>
            <a:pPr marL="3913504">
              <a:lnSpc>
                <a:spcPct val="100000"/>
              </a:lnSpc>
              <a:spcBef>
                <a:spcPts val="110"/>
              </a:spcBef>
            </a:pPr>
            <a:r>
              <a:rPr sz="6600" spc="-3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xfrm>
            <a:off x="2971800" y="3759985"/>
            <a:ext cx="12998698" cy="4872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68805" marR="129984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is based on self-reported survey data, capturing salary trends across industries, experience levels, education, and locations. </a:t>
            </a:r>
            <a:endParaRPr lang="en-IN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8805" marR="129984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 strongly impacts salary, with rapid early growth, then leveling off in later years.</a:t>
            </a:r>
            <a:endParaRPr lang="en-IN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68805" marR="1299845" indent="-457200">
              <a:lnSpc>
                <a:spcPct val="125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levels correspond to higher reported salaries.</a:t>
            </a:r>
          </a:p>
          <a:p>
            <a:pPr>
              <a:lnSpc>
                <a:spcPct val="100000"/>
              </a:lnSpc>
              <a:spcBef>
                <a:spcPts val="620"/>
              </a:spcBef>
            </a:pPr>
            <a:endParaRPr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</a:pPr>
            <a:r>
              <a:rPr sz="335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reflect survey participants and may not fully represent the entire job market</a:t>
            </a:r>
            <a:r>
              <a:rPr sz="3350" spc="-370" dirty="0"/>
              <a:t>.</a:t>
            </a:r>
            <a:endParaRPr sz="33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3555" cy="10287000"/>
          </a:xfrm>
          <a:custGeom>
            <a:avLst/>
            <a:gdLst/>
            <a:ahLst/>
            <a:cxnLst/>
            <a:rect l="l" t="t" r="r" b="b"/>
            <a:pathLst>
              <a:path w="18283555" h="10287000">
                <a:moveTo>
                  <a:pt x="18283533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3533" y="0"/>
                </a:lnTo>
                <a:lnTo>
                  <a:pt x="18283533" y="10286999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7997" y="0"/>
                </a:lnTo>
                <a:lnTo>
                  <a:pt x="18287997" y="10286999"/>
                </a:lnTo>
                <a:lnTo>
                  <a:pt x="0" y="10286999"/>
                </a:lnTo>
                <a:lnTo>
                  <a:pt x="0" y="0"/>
                </a:lnTo>
                <a:close/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2591" y="178307"/>
            <a:ext cx="4114799" cy="20288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9036" y="8051286"/>
            <a:ext cx="4114799" cy="202480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90935"/>
            <a:ext cx="2292963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516980"/>
            <a:ext cx="2322417" cy="411479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4159210" y="3658673"/>
            <a:ext cx="9969500" cy="2402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600" spc="-165" dirty="0"/>
              <a:t>THANK</a:t>
            </a:r>
            <a:r>
              <a:rPr sz="15600" spc="-2335" dirty="0"/>
              <a:t> </a:t>
            </a:r>
            <a:r>
              <a:rPr sz="15600" spc="-45" dirty="0"/>
              <a:t>YOU</a:t>
            </a:r>
            <a:endParaRPr sz="15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76126" y="4485461"/>
            <a:ext cx="4210674" cy="2454967"/>
          </a:xfrm>
          <a:prstGeom prst="rect">
            <a:avLst/>
          </a:prstGeom>
        </p:spPr>
        <p:txBody>
          <a:bodyPr vert="horz" wrap="square" lIns="0" tIns="12700" rIns="540000" bIns="0" rtlCol="0">
            <a:spAutoFit/>
          </a:bodyPr>
          <a:lstStyle/>
          <a:p>
            <a:pPr marL="12700" marR="751840">
              <a:lnSpc>
                <a:spcPct val="125000"/>
              </a:lnSpc>
              <a:spcBef>
                <a:spcPts val="100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  <a:endParaRPr lang="en-IN" sz="3250" spc="-15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751840">
              <a:lnSpc>
                <a:spcPct val="125000"/>
              </a:lnSpc>
              <a:spcBef>
                <a:spcPts val="100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Process SQL queries performed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00399" y="486718"/>
            <a:ext cx="12591487" cy="2456684"/>
          </a:xfrm>
          <a:prstGeom prst="rect">
            <a:avLst/>
          </a:prstGeom>
        </p:spPr>
        <p:txBody>
          <a:bodyPr vert="horz" wrap="square" lIns="0" tIns="1427085" rIns="0" bIns="0" rtlCol="0">
            <a:spAutoFit/>
          </a:bodyPr>
          <a:lstStyle/>
          <a:p>
            <a:pPr marL="2393315">
              <a:lnSpc>
                <a:spcPct val="100000"/>
              </a:lnSpc>
              <a:spcBef>
                <a:spcPts val="110"/>
              </a:spcBef>
            </a:pPr>
            <a:r>
              <a:rPr sz="6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sz="6600" spc="-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4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6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6600" spc="-1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4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sz="66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25" y="4825307"/>
            <a:ext cx="142875" cy="1428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25" y="5444432"/>
            <a:ext cx="142875" cy="1428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25" y="6063557"/>
            <a:ext cx="142875" cy="1428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25" y="6682682"/>
            <a:ext cx="142875" cy="14287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00125" y="7301807"/>
            <a:ext cx="142875" cy="1428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0526158" y="4485461"/>
            <a:ext cx="4210674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Tables and Charts Dashboard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819150">
              <a:lnSpc>
                <a:spcPct val="125000"/>
              </a:lnSpc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Recommendations</a:t>
            </a:r>
            <a:r>
              <a:rPr lang="en-IN"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030" y="61141"/>
            <a:ext cx="1788969" cy="20288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8314727"/>
            <a:ext cx="1788950" cy="19722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147375"/>
            <a:ext cx="2322359" cy="41147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9631" rIns="0" bIns="0" rtlCol="0">
            <a:spAutoFit/>
          </a:bodyPr>
          <a:lstStyle/>
          <a:p>
            <a:pPr marL="4418965">
              <a:lnSpc>
                <a:spcPct val="100000"/>
              </a:lnSpc>
              <a:spcBef>
                <a:spcPts val="110"/>
              </a:spcBef>
            </a:pPr>
            <a:r>
              <a:rPr spc="-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23723" y="6601370"/>
            <a:ext cx="152400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23723" y="7258594"/>
            <a:ext cx="152400" cy="1523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830023" y="3897754"/>
            <a:ext cx="13145135" cy="3680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35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analyze global salary trends and uncover insights across demographics and job attributes using real-world data.</a:t>
            </a:r>
            <a:endParaRPr sz="35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00000"/>
              </a:lnSpc>
              <a:spcBef>
                <a:spcPts val="3635"/>
              </a:spcBef>
            </a:pPr>
            <a:r>
              <a:rPr sz="34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&amp; Technologies Used:</a:t>
            </a:r>
            <a:endParaRPr sz="34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760345">
              <a:lnSpc>
                <a:spcPct val="125000"/>
              </a:lnSpc>
            </a:pPr>
            <a:r>
              <a:rPr sz="34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 for data cleaning, pivot analysis, and dashboard creation. MySQL for structured data storage and querying.</a:t>
            </a:r>
            <a:endParaRPr sz="34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25" y="22509"/>
            <a:ext cx="18265775" cy="10264775"/>
          </a:xfrm>
          <a:custGeom>
            <a:avLst/>
            <a:gdLst/>
            <a:ahLst/>
            <a:cxnLst/>
            <a:rect l="l" t="t" r="r" b="b"/>
            <a:pathLst>
              <a:path w="18265775" h="10264775">
                <a:moveTo>
                  <a:pt x="18265490" y="10264490"/>
                </a:moveTo>
                <a:lnTo>
                  <a:pt x="0" y="10264490"/>
                </a:lnTo>
                <a:lnTo>
                  <a:pt x="0" y="0"/>
                </a:lnTo>
                <a:lnTo>
                  <a:pt x="18265490" y="0"/>
                </a:lnTo>
                <a:lnTo>
                  <a:pt x="18265490" y="10264490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510" y="22509"/>
            <a:ext cx="18265775" cy="10264775"/>
          </a:xfrm>
          <a:custGeom>
            <a:avLst/>
            <a:gdLst/>
            <a:ahLst/>
            <a:cxnLst/>
            <a:rect l="l" t="t" r="r" b="b"/>
            <a:pathLst>
              <a:path w="18265775" h="10264775">
                <a:moveTo>
                  <a:pt x="0" y="10264488"/>
                </a:moveTo>
                <a:lnTo>
                  <a:pt x="0" y="0"/>
                </a:lnTo>
                <a:lnTo>
                  <a:pt x="18265488" y="0"/>
                </a:lnTo>
              </a:path>
            </a:pathLst>
          </a:custGeom>
          <a:ln w="342899">
            <a:solidFill>
              <a:srgbClr val="DED0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9030" y="12278"/>
            <a:ext cx="1788969" cy="2028824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0" y="4147375"/>
            <a:ext cx="2322830" cy="6139815"/>
            <a:chOff x="0" y="4147375"/>
            <a:chExt cx="2322830" cy="613981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62184"/>
              <a:ext cx="1788950" cy="202480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68431" y="0"/>
            <a:ext cx="4114799" cy="132132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3018539" y="3643055"/>
            <a:ext cx="11888470" cy="1957705"/>
            <a:chOff x="3018539" y="3643055"/>
            <a:chExt cx="11888470" cy="1957705"/>
          </a:xfrm>
        </p:grpSpPr>
        <p:sp>
          <p:nvSpPr>
            <p:cNvPr id="12" name="object 12"/>
            <p:cNvSpPr/>
            <p:nvPr/>
          </p:nvSpPr>
          <p:spPr>
            <a:xfrm>
              <a:off x="3018539" y="3643055"/>
              <a:ext cx="11888470" cy="1957705"/>
            </a:xfrm>
            <a:custGeom>
              <a:avLst/>
              <a:gdLst/>
              <a:ahLst/>
              <a:cxnLst/>
              <a:rect l="l" t="t" r="r" b="b"/>
              <a:pathLst>
                <a:path w="11888469" h="1957704">
                  <a:moveTo>
                    <a:pt x="11888266" y="1957167"/>
                  </a:moveTo>
                  <a:lnTo>
                    <a:pt x="0" y="1957167"/>
                  </a:lnTo>
                  <a:lnTo>
                    <a:pt x="0" y="0"/>
                  </a:lnTo>
                  <a:lnTo>
                    <a:pt x="11888266" y="0"/>
                  </a:lnTo>
                  <a:lnTo>
                    <a:pt x="11888266" y="1957167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7254" y="4557499"/>
              <a:ext cx="142875" cy="14287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7254" y="5138524"/>
              <a:ext cx="142875" cy="142874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815587" y="486718"/>
            <a:ext cx="13976300" cy="2013852"/>
          </a:xfrm>
          <a:prstGeom prst="rect">
            <a:avLst/>
          </a:prstGeom>
        </p:spPr>
        <p:txBody>
          <a:bodyPr vert="horz" wrap="square" lIns="0" tIns="988536" rIns="0" bIns="0" rtlCol="0">
            <a:spAutoFit/>
          </a:bodyPr>
          <a:lstStyle/>
          <a:p>
            <a:pPr marL="1938020">
              <a:lnSpc>
                <a:spcPct val="100000"/>
              </a:lnSpc>
              <a:spcBef>
                <a:spcPts val="100"/>
              </a:spcBef>
            </a:pPr>
            <a:r>
              <a:rPr lang="en-IN" sz="6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sz="6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IN" sz="6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18539" y="3643055"/>
            <a:ext cx="11888470" cy="1808829"/>
          </a:xfrm>
          <a:prstGeom prst="rect">
            <a:avLst/>
          </a:prstGeom>
        </p:spPr>
        <p:txBody>
          <a:bodyPr vert="horz" wrap="square" lIns="0" tIns="125095" rIns="0" bIns="0" rtlCol="0">
            <a:spAutoFit/>
          </a:bodyPr>
          <a:lstStyle/>
          <a:p>
            <a:pPr marL="116839">
              <a:lnSpc>
                <a:spcPct val="100000"/>
              </a:lnSpc>
              <a:spcBef>
                <a:spcPts val="985"/>
              </a:spcBef>
            </a:pPr>
            <a:r>
              <a:rPr sz="37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information on global salary and career trends.</a:t>
            </a:r>
            <a:endParaRPr sz="37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9310">
              <a:lnSpc>
                <a:spcPct val="100000"/>
              </a:lnSpc>
              <a:spcBef>
                <a:spcPts val="65"/>
              </a:spcBef>
            </a:pPr>
            <a:r>
              <a:rPr sz="330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Rows: 28,104</a:t>
            </a:r>
            <a:endParaRPr sz="33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39310">
              <a:lnSpc>
                <a:spcPct val="100000"/>
              </a:lnSpc>
              <a:spcBef>
                <a:spcPts val="615"/>
              </a:spcBef>
            </a:pPr>
            <a:r>
              <a:rPr sz="330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Columns: 16</a:t>
            </a:r>
            <a:endParaRPr sz="33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0245" y="5600223"/>
            <a:ext cx="1476374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355" y="16287"/>
            <a:ext cx="18267045" cy="10271125"/>
          </a:xfrm>
          <a:custGeom>
            <a:avLst/>
            <a:gdLst/>
            <a:ahLst/>
            <a:cxnLst/>
            <a:rect l="l" t="t" r="r" b="b"/>
            <a:pathLst>
              <a:path w="18267045" h="10271125">
                <a:moveTo>
                  <a:pt x="18266652" y="10270712"/>
                </a:moveTo>
                <a:lnTo>
                  <a:pt x="0" y="10270712"/>
                </a:lnTo>
                <a:lnTo>
                  <a:pt x="0" y="0"/>
                </a:lnTo>
                <a:lnTo>
                  <a:pt x="18266652" y="0"/>
                </a:lnTo>
                <a:lnTo>
                  <a:pt x="18266652" y="10270712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50101" y="-155162"/>
            <a:ext cx="18609945" cy="10614025"/>
            <a:chOff x="-150101" y="-155162"/>
            <a:chExt cx="18609945" cy="10614025"/>
          </a:xfrm>
        </p:grpSpPr>
        <p:sp>
          <p:nvSpPr>
            <p:cNvPr id="4" name="object 4"/>
            <p:cNvSpPr/>
            <p:nvPr/>
          </p:nvSpPr>
          <p:spPr>
            <a:xfrm>
              <a:off x="21348" y="16287"/>
              <a:ext cx="18267045" cy="10271125"/>
            </a:xfrm>
            <a:custGeom>
              <a:avLst/>
              <a:gdLst/>
              <a:ahLst/>
              <a:cxnLst/>
              <a:rect l="l" t="t" r="r" b="b"/>
              <a:pathLst>
                <a:path w="18267045" h="10271125">
                  <a:moveTo>
                    <a:pt x="0" y="10270711"/>
                  </a:moveTo>
                  <a:lnTo>
                    <a:pt x="0" y="0"/>
                  </a:lnTo>
                  <a:lnTo>
                    <a:pt x="18266650" y="0"/>
                  </a:lnTo>
                </a:path>
              </a:pathLst>
            </a:custGeom>
            <a:ln w="342899">
              <a:solidFill>
                <a:srgbClr val="DED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9031" y="12278"/>
              <a:ext cx="1788969" cy="20288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78471"/>
              <a:ext cx="1788950" cy="200852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5583" y="2089975"/>
              <a:ext cx="2322417" cy="411479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4114790" cy="102869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3190" y="9274596"/>
              <a:ext cx="4114799" cy="101240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81366" y="3251426"/>
              <a:ext cx="9384030" cy="6983730"/>
            </a:xfrm>
            <a:custGeom>
              <a:avLst/>
              <a:gdLst/>
              <a:ahLst/>
              <a:cxnLst/>
              <a:rect l="l" t="t" r="r" b="b"/>
              <a:pathLst>
                <a:path w="9384030" h="6983730">
                  <a:moveTo>
                    <a:pt x="9383604" y="6983147"/>
                  </a:moveTo>
                  <a:lnTo>
                    <a:pt x="0" y="6983147"/>
                  </a:lnTo>
                  <a:lnTo>
                    <a:pt x="0" y="0"/>
                  </a:lnTo>
                  <a:lnTo>
                    <a:pt x="9383604" y="0"/>
                  </a:lnTo>
                  <a:lnTo>
                    <a:pt x="9383604" y="6983147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549" y="3464610"/>
              <a:ext cx="123825" cy="12382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549" y="4588560"/>
              <a:ext cx="123825" cy="12382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985962" y="5707747"/>
              <a:ext cx="133349" cy="13334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85962" y="6269722"/>
              <a:ext cx="133349" cy="13334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985962" y="6831697"/>
              <a:ext cx="133349" cy="13334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5962" y="7393672"/>
              <a:ext cx="133349" cy="13334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985962" y="7955647"/>
              <a:ext cx="133349" cy="13334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549" y="8522384"/>
              <a:ext cx="123825" cy="123824"/>
            </a:xfrm>
            <a:prstGeom prst="rect">
              <a:avLst/>
            </a:prstGeom>
          </p:spPr>
        </p:pic>
      </p:grpSp>
      <p:sp>
        <p:nvSpPr>
          <p:cNvPr id="20" name="object 20"/>
          <p:cNvSpPr txBox="1"/>
          <p:nvPr/>
        </p:nvSpPr>
        <p:spPr>
          <a:xfrm>
            <a:off x="1091307" y="3266172"/>
            <a:ext cx="8994775" cy="665860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10"/>
              </a:spcBef>
            </a:pP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</a:t>
            </a:r>
            <a:r>
              <a:rPr sz="2950" spc="-2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580" marR="5080">
              <a:lnSpc>
                <a:spcPct val="125000"/>
              </a:lnSpc>
            </a:pPr>
            <a:r>
              <a:rPr sz="2950" spc="-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Missing</a:t>
            </a:r>
            <a:r>
              <a:rPr sz="2950" spc="-2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values</a:t>
            </a:r>
            <a:r>
              <a:rPr sz="2950" spc="-2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950" spc="-21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950" spc="-2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2950" spc="-21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0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sz="2950" spc="-2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sz="2950" spc="-2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950" spc="-21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7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950" spc="-27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tolerated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1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3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4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entirely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removed: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16025" marR="1545590">
              <a:lnSpc>
                <a:spcPct val="125000"/>
              </a:lnSpc>
            </a:pPr>
            <a:r>
              <a:rPr sz="2950" spc="-14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950" spc="-25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950" spc="-25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950" spc="-25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</a:t>
            </a:r>
            <a:r>
              <a:rPr sz="2950" spc="-14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Years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 </a:t>
            </a:r>
            <a:r>
              <a:rPr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950" spc="-25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7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Completed Gender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885"/>
              </a:spcBef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580">
              <a:lnSpc>
                <a:spcPct val="100000"/>
              </a:lnSpc>
            </a:pPr>
            <a:r>
              <a:rPr sz="2950" spc="-7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Imputed</a:t>
            </a:r>
            <a:r>
              <a:rPr sz="2950" spc="-2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7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Remaining</a:t>
            </a:r>
            <a:r>
              <a:rPr sz="2950" spc="-2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822450">
              <a:lnSpc>
                <a:spcPct val="125000"/>
              </a:lnSpc>
            </a:pPr>
            <a:r>
              <a:rPr sz="2950" spc="-1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167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50" spc="20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"Unknown" </a:t>
            </a:r>
            <a:r>
              <a:rPr sz="2950" spc="-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350" spc="167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sz="1350" spc="204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filled</a:t>
            </a:r>
            <a:r>
              <a:rPr sz="2950" spc="-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1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9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50" spc="-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3962400" y="1470776"/>
            <a:ext cx="1142173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6600" spc="-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r>
              <a:rPr sz="6600" spc="-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3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6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058400" y="3542840"/>
            <a:ext cx="8210549" cy="66960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323AC68-D569-28F3-6FED-7BABFA7C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226C3E9-8D68-FECF-560E-7682C4D48E03}"/>
              </a:ext>
            </a:extLst>
          </p:cNvPr>
          <p:cNvSpPr/>
          <p:nvPr/>
        </p:nvSpPr>
        <p:spPr>
          <a:xfrm>
            <a:off x="0" y="16287"/>
            <a:ext cx="18267045" cy="10271125"/>
          </a:xfrm>
          <a:custGeom>
            <a:avLst/>
            <a:gdLst/>
            <a:ahLst/>
            <a:cxnLst/>
            <a:rect l="l" t="t" r="r" b="b"/>
            <a:pathLst>
              <a:path w="18267045" h="10271125">
                <a:moveTo>
                  <a:pt x="18266652" y="10270712"/>
                </a:moveTo>
                <a:lnTo>
                  <a:pt x="0" y="10270712"/>
                </a:lnTo>
                <a:lnTo>
                  <a:pt x="0" y="0"/>
                </a:lnTo>
                <a:lnTo>
                  <a:pt x="18266652" y="0"/>
                </a:lnTo>
                <a:lnTo>
                  <a:pt x="18266652" y="10270712"/>
                </a:lnTo>
                <a:close/>
              </a:path>
            </a:pathLst>
          </a:custGeom>
          <a:solidFill>
            <a:srgbClr val="FBECD4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585C58C3-364B-2453-CC2F-5B27F9FC7AC8}"/>
              </a:ext>
            </a:extLst>
          </p:cNvPr>
          <p:cNvGrpSpPr/>
          <p:nvPr/>
        </p:nvGrpSpPr>
        <p:grpSpPr>
          <a:xfrm>
            <a:off x="0" y="0"/>
            <a:ext cx="18288393" cy="10287412"/>
            <a:chOff x="0" y="0"/>
            <a:chExt cx="18288393" cy="10287412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4405910-7377-47AE-91EB-188521D4919E}"/>
                </a:ext>
              </a:extLst>
            </p:cNvPr>
            <p:cNvSpPr/>
            <p:nvPr/>
          </p:nvSpPr>
          <p:spPr>
            <a:xfrm>
              <a:off x="21348" y="16287"/>
              <a:ext cx="18267045" cy="10271125"/>
            </a:xfrm>
            <a:custGeom>
              <a:avLst/>
              <a:gdLst/>
              <a:ahLst/>
              <a:cxnLst/>
              <a:rect l="l" t="t" r="r" b="b"/>
              <a:pathLst>
                <a:path w="18267045" h="10271125">
                  <a:moveTo>
                    <a:pt x="0" y="10270711"/>
                  </a:moveTo>
                  <a:lnTo>
                    <a:pt x="0" y="0"/>
                  </a:lnTo>
                  <a:lnTo>
                    <a:pt x="18266650" y="0"/>
                  </a:lnTo>
                </a:path>
              </a:pathLst>
            </a:custGeom>
            <a:ln w="342899">
              <a:solidFill>
                <a:srgbClr val="DED0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>
              <a:extLst>
                <a:ext uri="{FF2B5EF4-FFF2-40B4-BE49-F238E27FC236}">
                  <a16:creationId xmlns:a16="http://schemas.microsoft.com/office/drawing/2014/main" id="{4EE41EAE-68DF-0861-A616-0E0EBFC7FB61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499031" y="12278"/>
              <a:ext cx="1788969" cy="2028824"/>
            </a:xfrm>
            <a:prstGeom prst="rect">
              <a:avLst/>
            </a:prstGeom>
          </p:spPr>
        </p:pic>
        <p:pic>
          <p:nvPicPr>
            <p:cNvPr id="6" name="object 6">
              <a:extLst>
                <a:ext uri="{FF2B5EF4-FFF2-40B4-BE49-F238E27FC236}">
                  <a16:creationId xmlns:a16="http://schemas.microsoft.com/office/drawing/2014/main" id="{EE777732-85E3-2186-7A01-380E61F351F4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78471"/>
              <a:ext cx="1788950" cy="2008528"/>
            </a:xfrm>
            <a:prstGeom prst="rect">
              <a:avLst/>
            </a:prstGeom>
          </p:spPr>
        </p:pic>
        <p:pic>
          <p:nvPicPr>
            <p:cNvPr id="7" name="object 7">
              <a:extLst>
                <a:ext uri="{FF2B5EF4-FFF2-40B4-BE49-F238E27FC236}">
                  <a16:creationId xmlns:a16="http://schemas.microsoft.com/office/drawing/2014/main" id="{FFB57F76-D8AB-9E63-E06E-40391807E62E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  <p:pic>
          <p:nvPicPr>
            <p:cNvPr id="8" name="object 8">
              <a:extLst>
                <a:ext uri="{FF2B5EF4-FFF2-40B4-BE49-F238E27FC236}">
                  <a16:creationId xmlns:a16="http://schemas.microsoft.com/office/drawing/2014/main" id="{7CAAEAEA-2EE3-58B8-F741-41252EC6EF0C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65583" y="2089975"/>
              <a:ext cx="2322417" cy="4114799"/>
            </a:xfrm>
            <a:prstGeom prst="rect">
              <a:avLst/>
            </a:prstGeom>
          </p:spPr>
        </p:pic>
        <p:pic>
          <p:nvPicPr>
            <p:cNvPr id="9" name="object 9">
              <a:extLst>
                <a:ext uri="{FF2B5EF4-FFF2-40B4-BE49-F238E27FC236}">
                  <a16:creationId xmlns:a16="http://schemas.microsoft.com/office/drawing/2014/main" id="{AEC8B663-7B88-84B0-2D04-6ACCC22A6958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0"/>
              <a:ext cx="4114790" cy="1028691"/>
            </a:xfrm>
            <a:prstGeom prst="rect">
              <a:avLst/>
            </a:prstGeom>
          </p:spPr>
        </p:pic>
        <p:pic>
          <p:nvPicPr>
            <p:cNvPr id="10" name="object 10">
              <a:extLst>
                <a:ext uri="{FF2B5EF4-FFF2-40B4-BE49-F238E27FC236}">
                  <a16:creationId xmlns:a16="http://schemas.microsoft.com/office/drawing/2014/main" id="{F453656B-3582-1259-F7F9-57A08E8FB559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173190" y="9274596"/>
              <a:ext cx="4114799" cy="1012403"/>
            </a:xfrm>
            <a:prstGeom prst="rect">
              <a:avLst/>
            </a:prstGeom>
          </p:spPr>
        </p:pic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C31D021-7DA2-7A2C-C7B1-8CD071537C87}"/>
                </a:ext>
              </a:extLst>
            </p:cNvPr>
            <p:cNvSpPr/>
            <p:nvPr/>
          </p:nvSpPr>
          <p:spPr>
            <a:xfrm>
              <a:off x="681366" y="3251426"/>
              <a:ext cx="9384030" cy="1739674"/>
            </a:xfrm>
            <a:custGeom>
              <a:avLst/>
              <a:gdLst/>
              <a:ahLst/>
              <a:cxnLst/>
              <a:rect l="l" t="t" r="r" b="b"/>
              <a:pathLst>
                <a:path w="9384030" h="6983730">
                  <a:moveTo>
                    <a:pt x="9383604" y="6983147"/>
                  </a:moveTo>
                  <a:lnTo>
                    <a:pt x="0" y="6983147"/>
                  </a:lnTo>
                  <a:lnTo>
                    <a:pt x="0" y="0"/>
                  </a:lnTo>
                  <a:lnTo>
                    <a:pt x="9383604" y="0"/>
                  </a:lnTo>
                  <a:lnTo>
                    <a:pt x="9383604" y="6983147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0CBD8B9C-0E05-8E12-F83F-B3277ECEA1A4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52549" y="3464610"/>
              <a:ext cx="123825" cy="123824"/>
            </a:xfrm>
            <a:prstGeom prst="rect">
              <a:avLst/>
            </a:prstGeom>
          </p:spPr>
        </p:pic>
      </p:grpSp>
      <p:sp>
        <p:nvSpPr>
          <p:cNvPr id="20" name="object 20">
            <a:extLst>
              <a:ext uri="{FF2B5EF4-FFF2-40B4-BE49-F238E27FC236}">
                <a16:creationId xmlns:a16="http://schemas.microsoft.com/office/drawing/2014/main" id="{A3BD533E-A077-CF98-4325-FAC10968E3F1}"/>
              </a:ext>
            </a:extLst>
          </p:cNvPr>
          <p:cNvSpPr txBox="1"/>
          <p:nvPr/>
        </p:nvSpPr>
        <p:spPr>
          <a:xfrm>
            <a:off x="1091307" y="3266172"/>
            <a:ext cx="8994775" cy="198387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76580">
              <a:lnSpc>
                <a:spcPct val="100000"/>
              </a:lnSpc>
              <a:spcBef>
                <a:spcPts val="110"/>
              </a:spcBef>
            </a:pPr>
            <a:r>
              <a:rPr lang="en-IN"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 data is a datapoint that differ from rest of datapoint.</a:t>
            </a:r>
          </a:p>
          <a:p>
            <a:pPr marL="576580">
              <a:lnSpc>
                <a:spcPct val="100000"/>
              </a:lnSpc>
              <a:spcBef>
                <a:spcPts val="110"/>
              </a:spcBef>
            </a:pPr>
            <a:endParaRPr lang="en-IN" sz="2950" spc="-80" dirty="0">
              <a:solidFill>
                <a:srgbClr val="230D0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6580">
              <a:lnSpc>
                <a:spcPct val="100000"/>
              </a:lnSpc>
              <a:spcBef>
                <a:spcPts val="110"/>
              </a:spcBef>
            </a:pPr>
            <a:r>
              <a:rPr lang="en-IN" sz="2950" spc="-8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outlier value occurs in salary column.</a:t>
            </a: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2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802382B4-F1A1-14ED-E70D-26ED20FD8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57800" y="1470776"/>
            <a:ext cx="10126335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66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09018A5-3CB2-FAED-D925-924148EF6F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38088" y="3364370"/>
            <a:ext cx="8028563" cy="679726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3DC8221-4998-5AEF-27B5-0A6CA2CDFF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83140" y="5639682"/>
            <a:ext cx="6135653" cy="3542417"/>
          </a:xfrm>
          <a:prstGeom prst="rect">
            <a:avLst/>
          </a:prstGeom>
        </p:spPr>
      </p:pic>
      <p:pic>
        <p:nvPicPr>
          <p:cNvPr id="27" name="object 13">
            <a:extLst>
              <a:ext uri="{FF2B5EF4-FFF2-40B4-BE49-F238E27FC236}">
                <a16:creationId xmlns:a16="http://schemas.microsoft.com/office/drawing/2014/main" id="{C9E1E915-8AA5-9DD9-AE98-79197A6B9AF8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52548" y="4355343"/>
            <a:ext cx="123825" cy="1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25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03301" y="0"/>
            <a:ext cx="1584698" cy="20248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23940"/>
            <a:chOff x="0" y="4147375"/>
            <a:chExt cx="2322830" cy="6123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45896"/>
              <a:ext cx="178895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16742" y="3534951"/>
            <a:ext cx="7041515" cy="2453005"/>
          </a:xfrm>
          <a:custGeom>
            <a:avLst/>
            <a:gdLst/>
            <a:ahLst/>
            <a:cxnLst/>
            <a:rect l="l" t="t" r="r" b="b"/>
            <a:pathLst>
              <a:path w="7041515" h="2453004">
                <a:moveTo>
                  <a:pt x="7041038" y="2452388"/>
                </a:moveTo>
                <a:lnTo>
                  <a:pt x="0" y="2452388"/>
                </a:lnTo>
                <a:lnTo>
                  <a:pt x="0" y="0"/>
                </a:lnTo>
                <a:lnTo>
                  <a:pt x="7041038" y="0"/>
                </a:lnTo>
                <a:lnTo>
                  <a:pt x="7041038" y="2452388"/>
                </a:lnTo>
                <a:close/>
              </a:path>
            </a:pathLst>
          </a:custGeom>
          <a:solidFill>
            <a:srgbClr val="DED0B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516742" y="3026579"/>
            <a:ext cx="16767175" cy="6124575"/>
            <a:chOff x="1516742" y="3026579"/>
            <a:chExt cx="16767175" cy="6124575"/>
          </a:xfrm>
        </p:grpSpPr>
        <p:sp>
          <p:nvSpPr>
            <p:cNvPr id="11" name="object 11"/>
            <p:cNvSpPr/>
            <p:nvPr/>
          </p:nvSpPr>
          <p:spPr>
            <a:xfrm>
              <a:off x="1516742" y="6446289"/>
              <a:ext cx="7044055" cy="1800225"/>
            </a:xfrm>
            <a:custGeom>
              <a:avLst/>
              <a:gdLst/>
              <a:ahLst/>
              <a:cxnLst/>
              <a:rect l="l" t="t" r="r" b="b"/>
              <a:pathLst>
                <a:path w="7044055" h="1800225">
                  <a:moveTo>
                    <a:pt x="7043737" y="1799597"/>
                  </a:moveTo>
                  <a:lnTo>
                    <a:pt x="0" y="1799597"/>
                  </a:lnTo>
                  <a:lnTo>
                    <a:pt x="0" y="0"/>
                  </a:lnTo>
                  <a:lnTo>
                    <a:pt x="7043737" y="0"/>
                  </a:lnTo>
                  <a:lnTo>
                    <a:pt x="7043737" y="1799597"/>
                  </a:lnTo>
                  <a:close/>
                </a:path>
              </a:pathLst>
            </a:custGeom>
            <a:solidFill>
              <a:srgbClr val="DED0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558500" y="3026579"/>
              <a:ext cx="9725025" cy="612457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084234" y="6777394"/>
              <a:ext cx="123825" cy="123824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516742" y="6446289"/>
            <a:ext cx="7044055" cy="1595758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868044" marR="242570" algn="just">
              <a:lnSpc>
                <a:spcPct val="125000"/>
              </a:lnSpc>
              <a:spcBef>
                <a:spcPts val="455"/>
              </a:spcBef>
            </a:pPr>
            <a:r>
              <a:rPr sz="2750" spc="-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sz="2750" spc="-7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executing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7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queries,</a:t>
            </a:r>
            <a:r>
              <a:rPr sz="2750" spc="-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750" spc="-7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were</a:t>
            </a:r>
            <a:r>
              <a:rPr sz="2750" spc="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2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exported</a:t>
            </a:r>
            <a:r>
              <a:rPr sz="2750" spc="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750" spc="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CSV</a:t>
            </a:r>
            <a:r>
              <a:rPr sz="2750" spc="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sz="2750" spc="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750" spc="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</a:t>
            </a:r>
            <a:r>
              <a:rPr sz="2750" spc="-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sz="2750" spc="-229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-22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object 15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084234" y="4043362"/>
            <a:ext cx="123825" cy="123824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2385313" y="3757923"/>
            <a:ext cx="5937250" cy="2120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just">
              <a:lnSpc>
                <a:spcPct val="125000"/>
              </a:lnSpc>
              <a:spcBef>
                <a:spcPts val="95"/>
              </a:spcBef>
            </a:pP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Executed</a:t>
            </a:r>
            <a:r>
              <a:rPr sz="2750" spc="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2750" spc="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2750" spc="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sz="2750" spc="2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2750" spc="-2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750" spc="-6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sz="2750" spc="-1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</a:t>
            </a:r>
            <a:r>
              <a:rPr sz="2750" spc="-1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9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trends,</a:t>
            </a:r>
            <a:r>
              <a:rPr sz="2750" spc="-1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4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sz="2750" spc="-10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sz="2750" spc="-1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3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gaps, </a:t>
            </a:r>
            <a:r>
              <a:rPr sz="2750" spc="-13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experience-</a:t>
            </a:r>
            <a:r>
              <a:rPr sz="2750" spc="-8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2750" spc="-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2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earnings,</a:t>
            </a:r>
            <a:r>
              <a:rPr sz="2750" spc="-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750" spc="-5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country- </a:t>
            </a:r>
            <a:r>
              <a:rPr sz="2750" spc="-95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wise</a:t>
            </a:r>
            <a:r>
              <a:rPr sz="2750" spc="-26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spc="-1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variations.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28999" y="486718"/>
            <a:ext cx="12362887" cy="2014462"/>
          </a:xfrm>
          <a:prstGeom prst="rect">
            <a:avLst/>
          </a:prstGeom>
        </p:spPr>
        <p:txBody>
          <a:bodyPr vert="horz" wrap="square" lIns="0" tIns="989140" rIns="0" bIns="0" rtlCol="0">
            <a:spAutoFit/>
          </a:bodyPr>
          <a:lstStyle/>
          <a:p>
            <a:pPr marL="1075690">
              <a:lnSpc>
                <a:spcPct val="100000"/>
              </a:lnSpc>
              <a:spcBef>
                <a:spcPts val="100"/>
              </a:spcBef>
            </a:pPr>
            <a:r>
              <a:rPr sz="66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sz="6600" spc="-1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</a:t>
            </a:r>
            <a:r>
              <a:rPr sz="6600" spc="-1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30590" y="12278"/>
            <a:ext cx="2057408" cy="2028824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39815"/>
            <a:chOff x="0" y="4147375"/>
            <a:chExt cx="2322830" cy="61398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62184"/>
              <a:ext cx="178895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595113" y="6596249"/>
            <a:ext cx="6553199" cy="36290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335237" y="6596249"/>
            <a:ext cx="6076949" cy="36290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95163" y="3671125"/>
            <a:ext cx="152400" cy="15239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86199" y="1254982"/>
            <a:ext cx="12079383" cy="102976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66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sz="6600" spc="-1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6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</a:t>
            </a:r>
            <a:r>
              <a:rPr lang="en-IN" sz="6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6600" spc="-1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6600" spc="-1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spc="-1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sz="6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CHARTS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95163" y="5266560"/>
            <a:ext cx="152400" cy="152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339799" y="3299847"/>
            <a:ext cx="11454130" cy="2954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350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pivot tables to summarize and compare salaries, experience, education, and gender across industries and countries.</a:t>
            </a:r>
            <a:endParaRPr sz="35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  <a:spcBef>
                <a:spcPts val="2065"/>
              </a:spcBef>
            </a:pPr>
            <a:r>
              <a:rPr sz="350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interactive charts from these pivots to highlight key patterns and support dashboard visualizations.</a:t>
            </a:r>
            <a:endParaRPr sz="350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48321" y="0"/>
            <a:ext cx="1539677" cy="2024815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4147375"/>
            <a:ext cx="2322830" cy="6139815"/>
            <a:chOff x="0" y="4147375"/>
            <a:chExt cx="2322830" cy="613981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8262184"/>
              <a:ext cx="1494640" cy="202480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4147375"/>
              <a:ext cx="2322359" cy="411479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965582" y="2089975"/>
            <a:ext cx="2322417" cy="41147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4114790" cy="102869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173190" y="9274596"/>
            <a:ext cx="4114799" cy="101240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4528375"/>
            <a:ext cx="142875" cy="14287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50095" y="6385750"/>
            <a:ext cx="142875" cy="1428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76127" y="4188530"/>
            <a:ext cx="10165080" cy="3121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6730">
              <a:lnSpc>
                <a:spcPct val="125000"/>
              </a:lnSpc>
              <a:spcBef>
                <a:spcPts val="100"/>
              </a:spcBef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Integrated multiple pivot tables and charts into a single interactive dashboard for quick insights.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25000"/>
              </a:lnSpc>
            </a:pPr>
            <a:r>
              <a:rPr sz="3250" spc="-150" dirty="0">
                <a:solidFill>
                  <a:srgbClr val="23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Enabled dynamic filtering by industry, gender, country, and experience for deeper analysis.</a:t>
            </a:r>
            <a:endParaRPr sz="3250" spc="-1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496113" y="486718"/>
            <a:ext cx="13353487" cy="2529938"/>
          </a:xfrm>
          <a:prstGeom prst="rect">
            <a:avLst/>
          </a:prstGeom>
        </p:spPr>
        <p:txBody>
          <a:bodyPr vert="horz" wrap="square" lIns="0" tIns="1499631" rIns="0" bIns="0" rtlCol="0">
            <a:spAutoFit/>
          </a:bodyPr>
          <a:lstStyle/>
          <a:p>
            <a:pPr marL="3985895">
              <a:lnSpc>
                <a:spcPct val="100000"/>
              </a:lnSpc>
              <a:spcBef>
                <a:spcPts val="110"/>
              </a:spcBef>
            </a:pPr>
            <a:r>
              <a:rPr sz="6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560</Words>
  <Application>Microsoft Office PowerPoint</Application>
  <PresentationFormat>Custom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Tahoma</vt:lpstr>
      <vt:lpstr>Times New Roman</vt:lpstr>
      <vt:lpstr>Trebuchet MS</vt:lpstr>
      <vt:lpstr>Office Theme</vt:lpstr>
      <vt:lpstr>AN ANALYSIS OF CAREER TRAJECTORIES ( INDUSTRY INSIGHTS FROM A GLOBAL SALARY SURVEY)</vt:lpstr>
      <vt:lpstr>TABLE        OF        CONTENT</vt:lpstr>
      <vt:lpstr>OBJECTIVE</vt:lpstr>
      <vt:lpstr>      DATASET OVERVIEW</vt:lpstr>
      <vt:lpstr>DATA  CLEANING   PROCESS</vt:lpstr>
      <vt:lpstr>OUTLIER HANDLING</vt:lpstr>
      <vt:lpstr>SQL QUERIES PERFORMED</vt:lpstr>
      <vt:lpstr>PIVOT   TABLES  &amp;   CHARTS</vt:lpstr>
      <vt:lpstr>DASHBOARD</vt:lpstr>
      <vt:lpstr>DASHBOARD</vt:lpstr>
      <vt:lpstr>KEY INSIGHTS</vt:lpstr>
      <vt:lpstr>RECOMMENDATION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Analysis of Career Trajectories</dc:title>
  <dc:creator>050_ R.SARANYA_AI&amp;DS</dc:creator>
  <cp:keywords>DAGvkS5rb8c,BAF59pXpd5g,0</cp:keywords>
  <cp:lastModifiedBy>sarankathir0405@outlook.com</cp:lastModifiedBy>
  <cp:revision>2</cp:revision>
  <dcterms:created xsi:type="dcterms:W3CDTF">2025-08-09T13:12:40Z</dcterms:created>
  <dcterms:modified xsi:type="dcterms:W3CDTF">2025-08-09T15:55:20Z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2025-08-09T00:00:00Z</vt:filetime>
  </property>
  <property fmtid="{D5CDD505-2E9C-101B-9397-08002B2CF9AE}" pid="3" name="Creator">
    <vt:lpwstr>Canva</vt:lpwstr>
  </property>
  <property fmtid="{D5CDD505-2E9C-101B-9397-08002B2CF9AE}" pid="4" name="LastSaved">
    <vt:filetime>2025-08-09T00:00:00Z</vt:filetime>
  </property>
  <property fmtid="{D5CDD505-2E9C-101B-9397-08002B2CF9AE}" pid="5" name="Producer">
    <vt:lpwstr>Canva</vt:lpwstr>
  </property>
</Properties>
</file>