
<file path=[Content_Types].xml><?xml version="1.0" encoding="utf-8"?>
<Types xmlns="http://schemas.openxmlformats.org/package/2006/content-types">
  <Default ContentType="application/x-fontdata" Extension="fntdata"/>
  <Default ContentType="image/jpeg" Extension="jpeg"/>
  <Default ContentType="image/png" Extension="png"/>
  <Default ContentType="application/vnd.openxmlformats-package.relationships+xml" Extension="rels"/>
  <Default ContentType="image/svg+xml" Extension="svg"/>
  <Default ContentType="application/xml" Extension="xml"/>
  <Override ContentType="application/vnd.openxmlformats-officedocument.extended-properties+xml" PartName="/docProps/app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1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4.xml"/>
  <Override ContentType="application/vnd.openxmlformats-officedocument.presentationml.slide+xml" PartName="/ppt/slides/slide5.xml"/>
  <Override ContentType="application/vnd.openxmlformats-officedocument.presentationml.slide+xml" PartName="/ppt/slides/slide6.xml"/>
  <Override ContentType="application/vnd.openxmlformats-officedocument.presentationml.slide+xml" PartName="/ppt/slides/slide7.xml"/>
  <Override ContentType="application/vnd.openxmlformats-officedocument.presentationml.slide+xml" PartName="/ppt/slides/slide8.xml"/>
  <Override ContentType="application/vnd.openxmlformats-officedocument.presentationml.slide+xml" PartName="/ppt/slides/slide9.xml"/>
  <Override ContentType="application/vnd.openxmlformats-officedocument.presentationml.slide+xml" PartName="/ppt/slides/slide10.xml"/>
  <Override ContentType="application/vnd.openxmlformats-officedocument.presentationml.slide+xml" PartName="/ppt/slides/slide11.xml"/>
  <Override ContentType="application/vnd.openxmlformats-officedocument.presentationml.slide+xml" PartName="/ppt/slides/slide12.xml"/>
  <Override ContentType="application/vnd.openxmlformats-officedocument.presentationml.slide+xml" PartName="/ppt/slides/slide13.xml"/>
  <Override ContentType="application/vnd.openxmlformats-officedocument.presentationml.tableStyles+xml" PartName="/ppt/tableStyles.xml"/>
  <Override ContentType="application/vnd.openxmlformats-officedocument.theme+xml" PartName="/ppt/theme/theme1.xml"/>
  <Override ContentType="application/vnd.openxmlformats-officedocument.presentationml.viewProps+xml" PartName="/ppt/viewProps.xml"/>
</Types>
</file>

<file path=_rels/.rels><?xml version="1.0" encoding="UTF-8" standalone="yes"?><Relationships xmlns="http://schemas.openxmlformats.org/package/2006/relationships"><Relationship Id="rId1" Target="ppt/presentation.xml" Type="http://schemas.openxmlformats.org/officeDocument/2006/relationships/officeDocument"/><Relationship Id="rId2" Target="docProps/thumbnail.jpeg" Type="http://schemas.openxmlformats.org/package/2006/relationships/metadata/thumbnail"/><Relationship Id="rId3" Target="docProps/core.xml" Type="http://schemas.openxmlformats.org/package/2006/relationships/metadata/core-properties"/><Relationship Id="rId4" Target="docProps/app.xml" Type="http://schemas.openxmlformats.org/officeDocument/2006/relationships/extended-properties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embedTrueTypeFonts="true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</p:sldIdLst>
  <p:sldSz cx="18288000" cy="10287000"/>
  <p:notesSz cx="6858000" cy="9144000"/>
  <p:embeddedFontLst>
    <p:embeddedFont>
      <p:font typeface="Archivo Black" charset="1" panose="020B0A03020202020B04"/>
      <p:regular r:id="rId19"/>
    </p:embeddedFont>
    <p:embeddedFont>
      <p:font typeface="Garet" charset="1" panose="00000000000000000000"/>
      <p:regular r:id="rId20"/>
    </p:embeddedFont>
    <p:embeddedFont>
      <p:font typeface="Garet Bold" charset="1" panose="00000000000000000000"/>
      <p:regular r:id="rId21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 autoAdjust="0"/>
    <p:restoredTop sz="94622" autoAdjust="0"/>
  </p:normalViewPr>
  <p:slideViewPr>
    <p:cSldViewPr>
      <p:cViewPr varScale="1">
        <p:scale>
          <a:sx n="74" d="100"/>
          <a:sy n="74" d="100"/>
        </p:scale>
        <p:origin x="-1092" y="-9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<Relationships xmlns="http://schemas.openxmlformats.org/package/2006/relationships"><Relationship Id="rId1" Target="slideMasters/slideMaster1.xml" Type="http://schemas.openxmlformats.org/officeDocument/2006/relationships/slideMaster"/><Relationship Id="rId10" Target="slides/slide5.xml" Type="http://schemas.openxmlformats.org/officeDocument/2006/relationships/slide"/><Relationship Id="rId11" Target="slides/slide6.xml" Type="http://schemas.openxmlformats.org/officeDocument/2006/relationships/slide"/><Relationship Id="rId12" Target="slides/slide7.xml" Type="http://schemas.openxmlformats.org/officeDocument/2006/relationships/slide"/><Relationship Id="rId13" Target="slides/slide8.xml" Type="http://schemas.openxmlformats.org/officeDocument/2006/relationships/slide"/><Relationship Id="rId14" Target="slides/slide9.xml" Type="http://schemas.openxmlformats.org/officeDocument/2006/relationships/slide"/><Relationship Id="rId15" Target="slides/slide10.xml" Type="http://schemas.openxmlformats.org/officeDocument/2006/relationships/slide"/><Relationship Id="rId16" Target="slides/slide11.xml" Type="http://schemas.openxmlformats.org/officeDocument/2006/relationships/slide"/><Relationship Id="rId17" Target="slides/slide12.xml" Type="http://schemas.openxmlformats.org/officeDocument/2006/relationships/slide"/><Relationship Id="rId18" Target="slides/slide13.xml" Type="http://schemas.openxmlformats.org/officeDocument/2006/relationships/slide"/><Relationship Id="rId19" Target="fonts/font19.fntdata" Type="http://schemas.openxmlformats.org/officeDocument/2006/relationships/font"/><Relationship Id="rId2" Target="presProps.xml" Type="http://schemas.openxmlformats.org/officeDocument/2006/relationships/presProps"/><Relationship Id="rId20" Target="fonts/font20.fntdata" Type="http://schemas.openxmlformats.org/officeDocument/2006/relationships/font"/><Relationship Id="rId21" Target="fonts/font21.fntdata" Type="http://schemas.openxmlformats.org/officeDocument/2006/relationships/font"/><Relationship Id="rId3" Target="viewProps.xml" Type="http://schemas.openxmlformats.org/officeDocument/2006/relationships/viewProps"/><Relationship Id="rId4" Target="theme/theme1.xml" Type="http://schemas.openxmlformats.org/officeDocument/2006/relationships/theme"/><Relationship Id="rId5" Target="tableStyles.xml" Type="http://schemas.openxmlformats.org/officeDocument/2006/relationships/tableStyles"/><Relationship Id="rId6" Target="slides/slide1.xml" Type="http://schemas.openxmlformats.org/officeDocument/2006/relationships/slide"/><Relationship Id="rId7" Target="slides/slide2.xml" Type="http://schemas.openxmlformats.org/officeDocument/2006/relationships/slide"/><Relationship Id="rId8" Target="slides/slide3.xml" Type="http://schemas.openxmlformats.org/officeDocument/2006/relationships/slide"/><Relationship Id="rId9" Target="slides/slide4.xml" Type="http://schemas.openxmlformats.org/officeDocument/2006/relationships/slide"/></Relationships>
</file>

<file path=ppt/slideLayouts/_rels/slideLayout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0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11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2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3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4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5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6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7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8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_rels/slideLayout9.xml.rels><?xml version="1.0" encoding="UTF-8" standalone="yes"?><Relationships xmlns="http://schemas.openxmlformats.org/package/2006/relationships"><Relationship Id="rId1" Target="../slideMasters/slideMaster1.xml" Type="http://schemas.openxmlformats.org/officeDocument/2006/relationships/slideMaster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arget="../slideLayouts/slideLayout1.xml" Type="http://schemas.openxmlformats.org/officeDocument/2006/relationships/slideLayout"/><Relationship Id="rId10" Target="../slideLayouts/slideLayout10.xml" Type="http://schemas.openxmlformats.org/officeDocument/2006/relationships/slideLayout"/><Relationship Id="rId11" Target="../slideLayouts/slideLayout11.xml" Type="http://schemas.openxmlformats.org/officeDocument/2006/relationships/slideLayout"/><Relationship Id="rId12" Target="../theme/theme1.xml" Type="http://schemas.openxmlformats.org/officeDocument/2006/relationships/theme"/><Relationship Id="rId2" Target="../slideLayouts/slideLayout2.xml" Type="http://schemas.openxmlformats.org/officeDocument/2006/relationships/slideLayout"/><Relationship Id="rId3" Target="../slideLayouts/slideLayout3.xml" Type="http://schemas.openxmlformats.org/officeDocument/2006/relationships/slideLayout"/><Relationship Id="rId4" Target="../slideLayouts/slideLayout4.xml" Type="http://schemas.openxmlformats.org/officeDocument/2006/relationships/slideLayout"/><Relationship Id="rId5" Target="../slideLayouts/slideLayout5.xml" Type="http://schemas.openxmlformats.org/officeDocument/2006/relationships/slideLayout"/><Relationship Id="rId6" Target="../slideLayouts/slideLayout6.xml" Type="http://schemas.openxmlformats.org/officeDocument/2006/relationships/slideLayout"/><Relationship Id="rId7" Target="../slideLayouts/slideLayout7.xml" Type="http://schemas.openxmlformats.org/officeDocument/2006/relationships/slideLayout"/><Relationship Id="rId8" Target="../slideLayouts/slideLayout8.xml" Type="http://schemas.openxmlformats.org/officeDocument/2006/relationships/slideLayout"/><Relationship Id="rId9" Target="../slideLayouts/slideLayout9.xml" Type="http://schemas.openxmlformats.org/officeDocument/2006/relationships/slideLayout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8/1/2011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9.png" Type="http://schemas.openxmlformats.org/officeDocument/2006/relationships/image"/><Relationship Id="rId11" Target="../media/image10.svg" Type="http://schemas.openxmlformats.org/officeDocument/2006/relationships/image"/><Relationship Id="rId2" Target="../media/image1.png" Type="http://schemas.openxmlformats.org/officeDocument/2006/relationships/image"/><Relationship Id="rId3" Target="../media/image2.svg" Type="http://schemas.openxmlformats.org/officeDocument/2006/relationships/image"/><Relationship Id="rId4" Target="../media/image3.png" Type="http://schemas.openxmlformats.org/officeDocument/2006/relationships/image"/><Relationship Id="rId5" Target="../media/image4.svg" Type="http://schemas.openxmlformats.org/officeDocument/2006/relationships/image"/><Relationship Id="rId6" Target="../media/image5.png" Type="http://schemas.openxmlformats.org/officeDocument/2006/relationships/image"/><Relationship Id="rId7" Target="../media/image6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10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40.png" Type="http://schemas.openxmlformats.org/officeDocument/2006/relationships/image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Relationship Id="rId8" Target="../media/image19.png" Type="http://schemas.openxmlformats.org/officeDocument/2006/relationships/image"/><Relationship Id="rId9" Target="../media/image20.svg" Type="http://schemas.openxmlformats.org/officeDocument/2006/relationships/image"/></Relationships>
</file>

<file path=ppt/slides/_rels/slide11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43.png" Type="http://schemas.openxmlformats.org/officeDocument/2006/relationships/image"/></Relationships>
</file>

<file path=ppt/slides/_rels/slide1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41.png" Type="http://schemas.openxmlformats.org/officeDocument/2006/relationships/image"/><Relationship Id="rId5" Target="../media/image42.svg" Type="http://schemas.openxmlformats.org/officeDocument/2006/relationships/image"/><Relationship Id="rId6" Target="../media/image44.png" Type="http://schemas.openxmlformats.org/officeDocument/2006/relationships/image"/></Relationships>
</file>

<file path=ppt/slides/_rels/slide1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3.png" Type="http://schemas.openxmlformats.org/officeDocument/2006/relationships/image"/><Relationship Id="rId11" Target="../media/image4.svg" Type="http://schemas.openxmlformats.org/officeDocument/2006/relationships/image"/><Relationship Id="rId12" Target="../media/image45.png" Type="http://schemas.openxmlformats.org/officeDocument/2006/relationships/image"/><Relationship Id="rId13" Target="../media/image46.svg" Type="http://schemas.openxmlformats.org/officeDocument/2006/relationships/image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21.png" Type="http://schemas.openxmlformats.org/officeDocument/2006/relationships/image"/><Relationship Id="rId5" Target="../media/image22.svg" Type="http://schemas.openxmlformats.org/officeDocument/2006/relationships/image"/><Relationship Id="rId6" Target="../media/image7.png" Type="http://schemas.openxmlformats.org/officeDocument/2006/relationships/image"/><Relationship Id="rId7" Target="../media/image8.svg" Type="http://schemas.openxmlformats.org/officeDocument/2006/relationships/image"/><Relationship Id="rId8" Target="../media/image33.png" Type="http://schemas.openxmlformats.org/officeDocument/2006/relationships/image"/><Relationship Id="rId9" Target="../media/image34.svg" Type="http://schemas.openxmlformats.org/officeDocument/2006/relationships/image"/></Relationships>
</file>

<file path=ppt/slides/_rels/slide2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11.png" Type="http://schemas.openxmlformats.org/officeDocument/2006/relationships/image"/><Relationship Id="rId3" Target="../media/image12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9.png" Type="http://schemas.openxmlformats.org/officeDocument/2006/relationships/image"/><Relationship Id="rId7" Target="../media/image10.svg" Type="http://schemas.openxmlformats.org/officeDocument/2006/relationships/image"/></Relationships>
</file>

<file path=ppt/slides/_rels/slide3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9.png" Type="http://schemas.openxmlformats.org/officeDocument/2006/relationships/image"/><Relationship Id="rId11" Target="../media/image20.svg" Type="http://schemas.openxmlformats.org/officeDocument/2006/relationships/image"/><Relationship Id="rId2" Target="../media/image13.png" Type="http://schemas.openxmlformats.org/officeDocument/2006/relationships/image"/><Relationship Id="rId3" Target="../media/image14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5.png" Type="http://schemas.openxmlformats.org/officeDocument/2006/relationships/image"/><Relationship Id="rId7" Target="../media/image16.svg" Type="http://schemas.openxmlformats.org/officeDocument/2006/relationships/image"/><Relationship Id="rId8" Target="../media/image17.png" Type="http://schemas.openxmlformats.org/officeDocument/2006/relationships/image"/><Relationship Id="rId9" Target="../media/image18.svg" Type="http://schemas.openxmlformats.org/officeDocument/2006/relationships/image"/></Relationships>
</file>

<file path=ppt/slides/_rels/slide4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23.png" Type="http://schemas.openxmlformats.org/officeDocument/2006/relationships/image"/><Relationship Id="rId2" Target="../media/image21.png" Type="http://schemas.openxmlformats.org/officeDocument/2006/relationships/image"/><Relationship Id="rId3" Target="../media/image2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11.png" Type="http://schemas.openxmlformats.org/officeDocument/2006/relationships/image"/><Relationship Id="rId7" Target="../media/image12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5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9.png" Type="http://schemas.openxmlformats.org/officeDocument/2006/relationships/image"/><Relationship Id="rId3" Target="../media/image10.svg" Type="http://schemas.openxmlformats.org/officeDocument/2006/relationships/image"/><Relationship Id="rId4" Target="../media/image7.png" Type="http://schemas.openxmlformats.org/officeDocument/2006/relationships/image"/><Relationship Id="rId5" Target="../media/image8.svg" Type="http://schemas.openxmlformats.org/officeDocument/2006/relationships/image"/><Relationship Id="rId6" Target="../media/image17.png" Type="http://schemas.openxmlformats.org/officeDocument/2006/relationships/image"/><Relationship Id="rId7" Target="../media/image18.svg" Type="http://schemas.openxmlformats.org/officeDocument/2006/relationships/image"/><Relationship Id="rId8" Target="../media/image24.png" Type="http://schemas.openxmlformats.org/officeDocument/2006/relationships/image"/><Relationship Id="rId9" Target="../media/image25.png" Type="http://schemas.openxmlformats.org/officeDocument/2006/relationships/image"/></Relationships>
</file>

<file path=ppt/slides/_rels/slide6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6.png" Type="http://schemas.openxmlformats.org/officeDocument/2006/relationships/image"/><Relationship Id="rId7" Target="../media/image27.png" Type="http://schemas.openxmlformats.org/officeDocument/2006/relationships/image"/></Relationships>
</file>

<file path=ppt/slides/_rels/slide7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17.png" Type="http://schemas.openxmlformats.org/officeDocument/2006/relationships/image"/><Relationship Id="rId5" Target="../media/image18.svg" Type="http://schemas.openxmlformats.org/officeDocument/2006/relationships/image"/><Relationship Id="rId6" Target="../media/image28.png" Type="http://schemas.openxmlformats.org/officeDocument/2006/relationships/image"/><Relationship Id="rId7" Target="../media/image29.png" Type="http://schemas.openxmlformats.org/officeDocument/2006/relationships/image"/><Relationship Id="rId8" Target="../media/image30.png" Type="http://schemas.openxmlformats.org/officeDocument/2006/relationships/image"/></Relationships>
</file>

<file path=ppt/slides/_rels/slide8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10" Target="../media/image15.png" Type="http://schemas.openxmlformats.org/officeDocument/2006/relationships/image"/><Relationship Id="rId11" Target="../media/image16.svg" Type="http://schemas.openxmlformats.org/officeDocument/2006/relationships/image"/><Relationship Id="rId12" Target="../media/image19.png" Type="http://schemas.openxmlformats.org/officeDocument/2006/relationships/image"/><Relationship Id="rId13" Target="../media/image20.svg" Type="http://schemas.openxmlformats.org/officeDocument/2006/relationships/image"/><Relationship Id="rId14" Target="../media/image35.png" Type="http://schemas.openxmlformats.org/officeDocument/2006/relationships/image"/><Relationship Id="rId15" Target="../media/image36.png" Type="http://schemas.openxmlformats.org/officeDocument/2006/relationships/image"/><Relationship Id="rId2" Target="../media/image31.png" Type="http://schemas.openxmlformats.org/officeDocument/2006/relationships/image"/><Relationship Id="rId3" Target="../media/image32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3.png" Type="http://schemas.openxmlformats.org/officeDocument/2006/relationships/image"/><Relationship Id="rId7" Target="../media/image34.svg" Type="http://schemas.openxmlformats.org/officeDocument/2006/relationships/image"/><Relationship Id="rId8" Target="../media/image7.png" Type="http://schemas.openxmlformats.org/officeDocument/2006/relationships/image"/><Relationship Id="rId9" Target="../media/image8.svg" Type="http://schemas.openxmlformats.org/officeDocument/2006/relationships/image"/></Relationships>
</file>

<file path=ppt/slides/_rels/slide9.xml.rels><?xml version="1.0" encoding="UTF-8" standalone="yes"?><Relationships xmlns="http://schemas.openxmlformats.org/package/2006/relationships"><Relationship Id="rId1" Target="../slideLayouts/slideLayout7.xml" Type="http://schemas.openxmlformats.org/officeDocument/2006/relationships/slideLayout"/><Relationship Id="rId2" Target="../media/image7.png" Type="http://schemas.openxmlformats.org/officeDocument/2006/relationships/image"/><Relationship Id="rId3" Target="../media/image8.svg" Type="http://schemas.openxmlformats.org/officeDocument/2006/relationships/image"/><Relationship Id="rId4" Target="../media/image9.png" Type="http://schemas.openxmlformats.org/officeDocument/2006/relationships/image"/><Relationship Id="rId5" Target="../media/image10.svg" Type="http://schemas.openxmlformats.org/officeDocument/2006/relationships/image"/><Relationship Id="rId6" Target="../media/image37.png" Type="http://schemas.openxmlformats.org/officeDocument/2006/relationships/image"/><Relationship Id="rId7" Target="../media/image38.svg" Type="http://schemas.openxmlformats.org/officeDocument/2006/relationships/image"/><Relationship Id="rId8" Target="../media/image39.png" Type="http://schemas.openxmlformats.org/officeDocument/2006/relationships/image"/></Relationships>
</file>

<file path=ppt/slides/slide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3743854" y="3436538"/>
            <a:ext cx="7906424" cy="790642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11934097" y="2015845"/>
            <a:ext cx="5208967" cy="6255310"/>
          </a:xfrm>
          <a:custGeom>
            <a:avLst/>
            <a:gdLst/>
            <a:ahLst/>
            <a:cxnLst/>
            <a:rect r="r" b="b" t="t" l="l"/>
            <a:pathLst>
              <a:path h="6255310" w="5208967">
                <a:moveTo>
                  <a:pt x="0" y="0"/>
                </a:moveTo>
                <a:lnTo>
                  <a:pt x="5208967" y="0"/>
                </a:lnTo>
                <a:lnTo>
                  <a:pt x="5208967" y="6255310"/>
                </a:lnTo>
                <a:lnTo>
                  <a:pt x="0" y="625531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6" id="6"/>
          <p:cNvGrpSpPr/>
          <p:nvPr/>
        </p:nvGrpSpPr>
        <p:grpSpPr>
          <a:xfrm rot="0">
            <a:off x="-3362279" y="-772911"/>
            <a:ext cx="7906424" cy="7906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1144936" y="1159799"/>
            <a:ext cx="11337551" cy="7591652"/>
            <a:chOff x="0" y="0"/>
            <a:chExt cx="2622560" cy="1756073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2342" y="0"/>
              <a:ext cx="2617876" cy="1756073"/>
            </a:xfrm>
            <a:custGeom>
              <a:avLst/>
              <a:gdLst/>
              <a:ahLst/>
              <a:cxnLst/>
              <a:rect r="r" b="b" t="t" l="l"/>
              <a:pathLst>
                <a:path h="1756073" w="2617876">
                  <a:moveTo>
                    <a:pt x="228172" y="1756073"/>
                  </a:moveTo>
                  <a:lnTo>
                    <a:pt x="2389703" y="1756073"/>
                  </a:lnTo>
                  <a:cubicBezTo>
                    <a:pt x="2405272" y="1756073"/>
                    <a:pt x="2418368" y="1744404"/>
                    <a:pt x="2420157" y="1728939"/>
                  </a:cubicBezTo>
                  <a:lnTo>
                    <a:pt x="2617078" y="27133"/>
                  </a:lnTo>
                  <a:cubicBezTo>
                    <a:pt x="2617876" y="20238"/>
                    <a:pt x="2615691" y="13330"/>
                    <a:pt x="2611074" y="8147"/>
                  </a:cubicBezTo>
                  <a:cubicBezTo>
                    <a:pt x="2606456" y="2964"/>
                    <a:pt x="2599845" y="0"/>
                    <a:pt x="2592903" y="0"/>
                  </a:cubicBezTo>
                  <a:lnTo>
                    <a:pt x="24972" y="0"/>
                  </a:lnTo>
                  <a:cubicBezTo>
                    <a:pt x="18031" y="0"/>
                    <a:pt x="11420" y="2964"/>
                    <a:pt x="6802" y="8147"/>
                  </a:cubicBezTo>
                  <a:cubicBezTo>
                    <a:pt x="2184" y="13330"/>
                    <a:pt x="0" y="20238"/>
                    <a:pt x="798" y="27133"/>
                  </a:cubicBezTo>
                  <a:lnTo>
                    <a:pt x="197718" y="1728939"/>
                  </a:lnTo>
                  <a:cubicBezTo>
                    <a:pt x="199508" y="1744404"/>
                    <a:pt x="212604" y="1756073"/>
                    <a:pt x="228172" y="1756073"/>
                  </a:cubicBezTo>
                  <a:close/>
                </a:path>
              </a:pathLst>
            </a:custGeom>
            <a:solidFill>
              <a:srgbClr val="E1EBED"/>
            </a:solidFill>
          </p:spPr>
        </p:sp>
        <p:sp>
          <p:nvSpPr>
            <p:cNvPr name="TextBox 11" id="11"/>
            <p:cNvSpPr txBox="true"/>
            <p:nvPr/>
          </p:nvSpPr>
          <p:spPr>
            <a:xfrm>
              <a:off x="127000" y="-38100"/>
              <a:ext cx="2368560" cy="179417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5616259" y="7790858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5" y="0"/>
                </a:lnTo>
                <a:lnTo>
                  <a:pt x="2935145" y="960594"/>
                </a:lnTo>
                <a:lnTo>
                  <a:pt x="0" y="960594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3" id="13"/>
          <p:cNvSpPr/>
          <p:nvPr/>
        </p:nvSpPr>
        <p:spPr>
          <a:xfrm flipH="false" flipV="false" rot="0">
            <a:off x="11934097" y="1159799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5" y="0"/>
                </a:lnTo>
                <a:lnTo>
                  <a:pt x="766015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4" id="14"/>
          <p:cNvSpPr/>
          <p:nvPr/>
        </p:nvSpPr>
        <p:spPr>
          <a:xfrm flipH="false" flipV="false" rot="0">
            <a:off x="590933" y="747567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5" id="15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6" id="16"/>
          <p:cNvSpPr txBox="true"/>
          <p:nvPr/>
        </p:nvSpPr>
        <p:spPr>
          <a:xfrm rot="0">
            <a:off x="2043073" y="1738547"/>
            <a:ext cx="9541277" cy="3557906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9200"/>
              </a:lnSpc>
            </a:pPr>
            <a:r>
              <a:rPr lang="en-US" sz="92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E-COMMERCE PRODUCT ANALYTICS</a:t>
            </a:r>
          </a:p>
        </p:txBody>
      </p:sp>
      <p:sp>
        <p:nvSpPr>
          <p:cNvPr name="TextBox 17" id="17"/>
          <p:cNvSpPr txBox="true"/>
          <p:nvPr/>
        </p:nvSpPr>
        <p:spPr>
          <a:xfrm rot="0">
            <a:off x="4898497" y="5991199"/>
            <a:ext cx="3830428" cy="1181113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4500"/>
              </a:lnSpc>
            </a:pPr>
            <a:r>
              <a:rPr lang="en-US" sz="4500">
                <a:solidFill>
                  <a:srgbClr val="056178"/>
                </a:solidFill>
                <a:latin typeface="Archivo Black"/>
                <a:ea typeface="Archivo Black"/>
                <a:cs typeface="Archivo Black"/>
                <a:sym typeface="Archivo Black"/>
              </a:rPr>
              <a:t>SARANYA R</a:t>
            </a:r>
          </a:p>
          <a:p>
            <a:pPr algn="ctr">
              <a:lnSpc>
                <a:spcPts val="4500"/>
              </a:lnSpc>
            </a:pPr>
            <a:r>
              <a:rPr lang="en-US" sz="4500">
                <a:solidFill>
                  <a:srgbClr val="056178"/>
                </a:solidFill>
                <a:latin typeface="Archivo Black"/>
                <a:ea typeface="Archivo Black"/>
                <a:cs typeface="Archivo Black"/>
                <a:sym typeface="Archivo Black"/>
              </a:rPr>
              <a:t>MAY-2025</a:t>
            </a:r>
          </a:p>
        </p:txBody>
      </p:sp>
    </p:spTree>
  </p:cSld>
  <p:clrMapOvr>
    <a:masterClrMapping/>
  </p:clrMapOvr>
</p:sld>
</file>

<file path=ppt/slides/slide10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784080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6687863" y="1953563"/>
            <a:ext cx="6379874" cy="6379874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-23378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-10800000">
            <a:off x="17430813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0" id="10"/>
          <p:cNvGrpSpPr/>
          <p:nvPr/>
        </p:nvGrpSpPr>
        <p:grpSpPr>
          <a:xfrm rot="0">
            <a:off x="351225" y="7006973"/>
            <a:ext cx="1015093" cy="1015093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6751754" y="7006973"/>
            <a:ext cx="1015093" cy="1015093"/>
            <a:chOff x="0" y="0"/>
            <a:chExt cx="812800" cy="81280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5" id="1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1885887" y="1028700"/>
            <a:ext cx="14516227" cy="8229600"/>
            <a:chOff x="0" y="0"/>
            <a:chExt cx="647685" cy="367188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647685" cy="367188"/>
            </a:xfrm>
            <a:custGeom>
              <a:avLst/>
              <a:gdLst/>
              <a:ahLst/>
              <a:cxnLst/>
              <a:rect r="r" b="b" t="t" l="l"/>
              <a:pathLst>
                <a:path h="367188" w="647685">
                  <a:moveTo>
                    <a:pt x="53333" y="0"/>
                  </a:moveTo>
                  <a:lnTo>
                    <a:pt x="594352" y="0"/>
                  </a:lnTo>
                  <a:cubicBezTo>
                    <a:pt x="623807" y="0"/>
                    <a:pt x="647685" y="23878"/>
                    <a:pt x="647685" y="53333"/>
                  </a:cubicBezTo>
                  <a:lnTo>
                    <a:pt x="647685" y="313856"/>
                  </a:lnTo>
                  <a:cubicBezTo>
                    <a:pt x="647685" y="343311"/>
                    <a:pt x="623807" y="367188"/>
                    <a:pt x="594352" y="367188"/>
                  </a:cubicBezTo>
                  <a:lnTo>
                    <a:pt x="53333" y="367188"/>
                  </a:lnTo>
                  <a:cubicBezTo>
                    <a:pt x="23878" y="367188"/>
                    <a:pt x="0" y="343311"/>
                    <a:pt x="0" y="313856"/>
                  </a:cubicBezTo>
                  <a:lnTo>
                    <a:pt x="0" y="53333"/>
                  </a:lnTo>
                  <a:cubicBezTo>
                    <a:pt x="0" y="23878"/>
                    <a:pt x="23878" y="0"/>
                    <a:pt x="53333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647685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9" id="19"/>
          <p:cNvSpPr/>
          <p:nvPr/>
        </p:nvSpPr>
        <p:spPr>
          <a:xfrm flipH="false" flipV="false" rot="0">
            <a:off x="956647" y="1028700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21" id="21"/>
          <p:cNvSpPr txBox="true"/>
          <p:nvPr/>
        </p:nvSpPr>
        <p:spPr>
          <a:xfrm rot="0">
            <a:off x="2819177" y="3279775"/>
            <a:ext cx="7605225" cy="3927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Model Performance Summary</a:t>
            </a:r>
          </a:p>
          <a:p>
            <a:pPr algn="just">
              <a:lnSpc>
                <a:spcPts val="3499"/>
              </a:lnSpc>
            </a:pP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Model                                   Accuracy Score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1. Logistic Regression         0.23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2. SVM                                       0.30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3. k-NN                                      0.44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4. Random Forest                 0.75</a:t>
            </a:r>
          </a:p>
          <a:p>
            <a:pPr algn="just">
              <a:lnSpc>
                <a:spcPts val="34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5. XGBClassifier                    0.58</a:t>
            </a:r>
          </a:p>
          <a:p>
            <a:pPr algn="just">
              <a:lnSpc>
                <a:spcPts val="3499"/>
              </a:lnSpc>
            </a:pPr>
          </a:p>
        </p:txBody>
      </p:sp>
      <p:sp>
        <p:nvSpPr>
          <p:cNvPr name="Freeform 22" id="22"/>
          <p:cNvSpPr/>
          <p:nvPr/>
        </p:nvSpPr>
        <p:spPr>
          <a:xfrm flipH="false" flipV="false" rot="0">
            <a:off x="16876292" y="1570555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23" id="23"/>
          <p:cNvSpPr/>
          <p:nvPr/>
        </p:nvSpPr>
        <p:spPr>
          <a:xfrm flipH="false" flipV="false" rot="0">
            <a:off x="9301570" y="2905629"/>
            <a:ext cx="8705606" cy="5829417"/>
          </a:xfrm>
          <a:custGeom>
            <a:avLst/>
            <a:gdLst/>
            <a:ahLst/>
            <a:cxnLst/>
            <a:rect r="r" b="b" t="t" l="l"/>
            <a:pathLst>
              <a:path h="5829417" w="8705606">
                <a:moveTo>
                  <a:pt x="0" y="0"/>
                </a:moveTo>
                <a:lnTo>
                  <a:pt x="8705606" y="0"/>
                </a:lnTo>
                <a:lnTo>
                  <a:pt x="8705606" y="5829417"/>
                </a:lnTo>
                <a:lnTo>
                  <a:pt x="0" y="5829417"/>
                </a:lnTo>
                <a:lnTo>
                  <a:pt x="0" y="0"/>
                </a:lnTo>
                <a:close/>
              </a:path>
            </a:pathLst>
          </a:custGeom>
          <a:blipFill>
            <a:blip r:embed="rId10"/>
            <a:stretch>
              <a:fillRect l="0" t="0" r="0" b="0"/>
            </a:stretch>
          </a:blipFill>
        </p:spPr>
      </p:sp>
      <p:sp>
        <p:nvSpPr>
          <p:cNvPr name="TextBox 24" id="24"/>
          <p:cNvSpPr txBox="true"/>
          <p:nvPr/>
        </p:nvSpPr>
        <p:spPr>
          <a:xfrm rot="0">
            <a:off x="2639097" y="1630190"/>
            <a:ext cx="13324947" cy="1033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77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SUPERVISED LEARNING</a:t>
            </a:r>
          </a:p>
        </p:txBody>
      </p:sp>
    </p:spTree>
  </p:cSld>
  <p:clrMapOvr>
    <a:masterClrMapping/>
  </p:clrMapOvr>
</p:sld>
</file>

<file path=ppt/slides/slide11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46267" y="-3282961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71379" y="-3282961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2971584" cy="8229600"/>
            <a:chOff x="0" y="0"/>
            <a:chExt cx="578766" cy="3671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8766" cy="367188"/>
            </a:xfrm>
            <a:custGeom>
              <a:avLst/>
              <a:gdLst/>
              <a:ahLst/>
              <a:cxnLst/>
              <a:rect r="r" b="b" t="t" l="l"/>
              <a:pathLst>
                <a:path h="367188" w="578766">
                  <a:moveTo>
                    <a:pt x="59684" y="0"/>
                  </a:moveTo>
                  <a:lnTo>
                    <a:pt x="519083" y="0"/>
                  </a:lnTo>
                  <a:cubicBezTo>
                    <a:pt x="534912" y="0"/>
                    <a:pt x="550093" y="6288"/>
                    <a:pt x="561285" y="17481"/>
                  </a:cubicBezTo>
                  <a:cubicBezTo>
                    <a:pt x="572478" y="28674"/>
                    <a:pt x="578766" y="43855"/>
                    <a:pt x="578766" y="59684"/>
                  </a:cubicBezTo>
                  <a:lnTo>
                    <a:pt x="578766" y="307505"/>
                  </a:lnTo>
                  <a:cubicBezTo>
                    <a:pt x="578766" y="323334"/>
                    <a:pt x="572478" y="338515"/>
                    <a:pt x="561285" y="349708"/>
                  </a:cubicBezTo>
                  <a:cubicBezTo>
                    <a:pt x="550093" y="360900"/>
                    <a:pt x="534912" y="367188"/>
                    <a:pt x="519083" y="367188"/>
                  </a:cubicBezTo>
                  <a:lnTo>
                    <a:pt x="59684" y="367188"/>
                  </a:lnTo>
                  <a:cubicBezTo>
                    <a:pt x="43855" y="367188"/>
                    <a:pt x="28674" y="360900"/>
                    <a:pt x="17481" y="349708"/>
                  </a:cubicBezTo>
                  <a:cubicBezTo>
                    <a:pt x="6288" y="338515"/>
                    <a:pt x="0" y="323334"/>
                    <a:pt x="0" y="307505"/>
                  </a:cubicBezTo>
                  <a:lnTo>
                    <a:pt x="0" y="59684"/>
                  </a:lnTo>
                  <a:cubicBezTo>
                    <a:pt x="0" y="43855"/>
                    <a:pt x="6288" y="28674"/>
                    <a:pt x="17481" y="17481"/>
                  </a:cubicBezTo>
                  <a:cubicBezTo>
                    <a:pt x="28674" y="6288"/>
                    <a:pt x="43855" y="0"/>
                    <a:pt x="59684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78766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832507" y="1212602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0414192" y="2586938"/>
            <a:ext cx="7172184" cy="7457238"/>
          </a:xfrm>
          <a:custGeom>
            <a:avLst/>
            <a:gdLst/>
            <a:ahLst/>
            <a:cxnLst/>
            <a:rect r="r" b="b" t="t" l="l"/>
            <a:pathLst>
              <a:path h="7457238" w="7172184">
                <a:moveTo>
                  <a:pt x="0" y="0"/>
                </a:moveTo>
                <a:lnTo>
                  <a:pt x="7172184" y="0"/>
                </a:lnTo>
                <a:lnTo>
                  <a:pt x="7172184" y="7457238"/>
                </a:lnTo>
                <a:lnTo>
                  <a:pt x="0" y="7457238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38401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95793" y="1650948"/>
            <a:ext cx="10662524" cy="2005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HYPERPARAMETER TUNING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95793" y="3608654"/>
            <a:ext cx="7902390" cy="568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Random Forest underwent a comprehensive hyperparameter tuning, using a detailed parameter grid search for optimization.</a:t>
            </a:r>
          </a:p>
          <a:p>
            <a:pPr algn="just">
              <a:lnSpc>
                <a:spcPts val="3499"/>
              </a:lnSpc>
            </a:pP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Despite tuning, the model’s accuracy remained 0.75, identical to the performance before hyperparameter optimization.</a:t>
            </a:r>
          </a:p>
          <a:p>
            <a:pPr algn="just">
              <a:lnSpc>
                <a:spcPts val="3499"/>
              </a:lnSpc>
            </a:pP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Compared models showed lower performance, with k-NN achieving 0.44 and SVM and Logistic Regression at 0.30 and 0.23 respectively.</a:t>
            </a:r>
          </a:p>
          <a:p>
            <a:pPr algn="just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1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46267" y="-3282961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71379" y="-3282961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2971584" cy="8229600"/>
            <a:chOff x="0" y="0"/>
            <a:chExt cx="578766" cy="3671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8766" cy="367188"/>
            </a:xfrm>
            <a:custGeom>
              <a:avLst/>
              <a:gdLst/>
              <a:ahLst/>
              <a:cxnLst/>
              <a:rect r="r" b="b" t="t" l="l"/>
              <a:pathLst>
                <a:path h="367188" w="578766">
                  <a:moveTo>
                    <a:pt x="59684" y="0"/>
                  </a:moveTo>
                  <a:lnTo>
                    <a:pt x="519083" y="0"/>
                  </a:lnTo>
                  <a:cubicBezTo>
                    <a:pt x="534912" y="0"/>
                    <a:pt x="550093" y="6288"/>
                    <a:pt x="561285" y="17481"/>
                  </a:cubicBezTo>
                  <a:cubicBezTo>
                    <a:pt x="572478" y="28674"/>
                    <a:pt x="578766" y="43855"/>
                    <a:pt x="578766" y="59684"/>
                  </a:cubicBezTo>
                  <a:lnTo>
                    <a:pt x="578766" y="307505"/>
                  </a:lnTo>
                  <a:cubicBezTo>
                    <a:pt x="578766" y="323334"/>
                    <a:pt x="572478" y="338515"/>
                    <a:pt x="561285" y="349708"/>
                  </a:cubicBezTo>
                  <a:cubicBezTo>
                    <a:pt x="550093" y="360900"/>
                    <a:pt x="534912" y="367188"/>
                    <a:pt x="519083" y="367188"/>
                  </a:cubicBezTo>
                  <a:lnTo>
                    <a:pt x="59684" y="367188"/>
                  </a:lnTo>
                  <a:cubicBezTo>
                    <a:pt x="43855" y="367188"/>
                    <a:pt x="28674" y="360900"/>
                    <a:pt x="17481" y="349708"/>
                  </a:cubicBezTo>
                  <a:cubicBezTo>
                    <a:pt x="6288" y="338515"/>
                    <a:pt x="0" y="323334"/>
                    <a:pt x="0" y="307505"/>
                  </a:cubicBezTo>
                  <a:lnTo>
                    <a:pt x="0" y="59684"/>
                  </a:lnTo>
                  <a:cubicBezTo>
                    <a:pt x="0" y="43855"/>
                    <a:pt x="6288" y="28674"/>
                    <a:pt x="17481" y="17481"/>
                  </a:cubicBezTo>
                  <a:cubicBezTo>
                    <a:pt x="28674" y="6288"/>
                    <a:pt x="43855" y="0"/>
                    <a:pt x="59684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78766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16832507" y="1212602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1163915" y="2891941"/>
            <a:ext cx="5384657" cy="7274010"/>
          </a:xfrm>
          <a:custGeom>
            <a:avLst/>
            <a:gdLst/>
            <a:ahLst/>
            <a:cxnLst/>
            <a:rect r="r" b="b" t="t" l="l"/>
            <a:pathLst>
              <a:path h="7274010" w="5384657">
                <a:moveTo>
                  <a:pt x="0" y="0"/>
                </a:moveTo>
                <a:lnTo>
                  <a:pt x="5384656" y="0"/>
                </a:lnTo>
                <a:lnTo>
                  <a:pt x="5384656" y="7274010"/>
                </a:lnTo>
                <a:lnTo>
                  <a:pt x="0" y="7274010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TextBox 14" id="14"/>
          <p:cNvSpPr txBox="true"/>
          <p:nvPr/>
        </p:nvSpPr>
        <p:spPr>
          <a:xfrm rot="0">
            <a:off x="1595793" y="1650948"/>
            <a:ext cx="12710937" cy="1033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ENSEMBLE LEARNING</a:t>
            </a:r>
          </a:p>
        </p:txBody>
      </p:sp>
      <p:sp>
        <p:nvSpPr>
          <p:cNvPr name="TextBox 15" id="15"/>
          <p:cNvSpPr txBox="true"/>
          <p:nvPr/>
        </p:nvSpPr>
        <p:spPr>
          <a:xfrm rot="0">
            <a:off x="1595793" y="2844316"/>
            <a:ext cx="7902390" cy="568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Random Forest underwent a comprehensive hyperparameter tuning, using a detailed parameter grid search for optimization.</a:t>
            </a:r>
          </a:p>
          <a:p>
            <a:pPr algn="just">
              <a:lnSpc>
                <a:spcPts val="3499"/>
              </a:lnSpc>
            </a:pP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Despite tuning, the model’s accuracy remained 0.75, identical to the performance before hyperparameter optimization.</a:t>
            </a:r>
          </a:p>
          <a:p>
            <a:pPr algn="just">
              <a:lnSpc>
                <a:spcPts val="3499"/>
              </a:lnSpc>
            </a:pP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Compared models showed lower performance, with k-NN achieving 0.44 and SVM and Logistic Regression at 0.30 and 0.23 respectively.</a:t>
            </a:r>
          </a:p>
          <a:p>
            <a:pPr algn="just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1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09512" y="-1346526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4832818" y="3149037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3606386" y="-1346526"/>
            <a:ext cx="8991126" cy="8991126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1028700"/>
            <a:ext cx="16230600" cy="6304430"/>
            <a:chOff x="0" y="0"/>
            <a:chExt cx="3138035" cy="1218903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2356" y="0"/>
              <a:ext cx="3133322" cy="1218903"/>
            </a:xfrm>
            <a:custGeom>
              <a:avLst/>
              <a:gdLst/>
              <a:ahLst/>
              <a:cxnLst/>
              <a:rect r="r" b="b" t="t" l="l"/>
              <a:pathLst>
                <a:path h="1218903" w="3133322">
                  <a:moveTo>
                    <a:pt x="219924" y="1218903"/>
                  </a:moveTo>
                  <a:lnTo>
                    <a:pt x="2913399" y="1218903"/>
                  </a:lnTo>
                  <a:cubicBezTo>
                    <a:pt x="2924409" y="1218903"/>
                    <a:pt x="2933806" y="1210943"/>
                    <a:pt x="2935616" y="1200083"/>
                  </a:cubicBezTo>
                  <a:lnTo>
                    <a:pt x="3132541" y="18820"/>
                  </a:lnTo>
                  <a:cubicBezTo>
                    <a:pt x="3133323" y="14134"/>
                    <a:pt x="3132002" y="9341"/>
                    <a:pt x="3128931" y="5716"/>
                  </a:cubicBezTo>
                  <a:cubicBezTo>
                    <a:pt x="3125861" y="2090"/>
                    <a:pt x="3121350" y="0"/>
                    <a:pt x="3116599" y="0"/>
                  </a:cubicBezTo>
                  <a:lnTo>
                    <a:pt x="16724" y="0"/>
                  </a:lnTo>
                  <a:cubicBezTo>
                    <a:pt x="11973" y="0"/>
                    <a:pt x="7462" y="2090"/>
                    <a:pt x="4391" y="5716"/>
                  </a:cubicBezTo>
                  <a:cubicBezTo>
                    <a:pt x="1320" y="9341"/>
                    <a:pt x="0" y="14134"/>
                    <a:pt x="781" y="18820"/>
                  </a:cubicBezTo>
                  <a:lnTo>
                    <a:pt x="197707" y="1200083"/>
                  </a:lnTo>
                  <a:cubicBezTo>
                    <a:pt x="199517" y="1210943"/>
                    <a:pt x="208914" y="1218903"/>
                    <a:pt x="219924" y="1218903"/>
                  </a:cubicBezTo>
                  <a:close/>
                </a:path>
              </a:pathLst>
            </a:custGeom>
            <a:solidFill>
              <a:srgbClr val="E1EBED"/>
            </a:solidFill>
          </p:spPr>
        </p:sp>
        <p:sp>
          <p:nvSpPr>
            <p:cNvPr name="TextBox 13" id="13"/>
            <p:cNvSpPr txBox="true"/>
            <p:nvPr/>
          </p:nvSpPr>
          <p:spPr>
            <a:xfrm>
              <a:off x="127000" y="-38100"/>
              <a:ext cx="2884035" cy="1257003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5" id="15"/>
          <p:cNvSpPr/>
          <p:nvPr/>
        </p:nvSpPr>
        <p:spPr>
          <a:xfrm flipH="false" flipV="false" rot="0">
            <a:off x="1028700" y="3781600"/>
            <a:ext cx="6622293" cy="4948659"/>
          </a:xfrm>
          <a:custGeom>
            <a:avLst/>
            <a:gdLst/>
            <a:ahLst/>
            <a:cxnLst/>
            <a:rect r="r" b="b" t="t" l="l"/>
            <a:pathLst>
              <a:path h="4948659" w="6622293">
                <a:moveTo>
                  <a:pt x="0" y="0"/>
                </a:moveTo>
                <a:lnTo>
                  <a:pt x="6622293" y="0"/>
                </a:lnTo>
                <a:lnTo>
                  <a:pt x="6622293" y="4948659"/>
                </a:lnTo>
                <a:lnTo>
                  <a:pt x="0" y="4948659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0">
            <a:off x="1911518" y="1490926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-2607425">
            <a:off x="4771735" y="2267760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7"/>
                </a:lnTo>
                <a:lnTo>
                  <a:pt x="0" y="2594557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8" id="18"/>
          <p:cNvSpPr txBox="true"/>
          <p:nvPr/>
        </p:nvSpPr>
        <p:spPr>
          <a:xfrm rot="0">
            <a:off x="7778264" y="2723590"/>
            <a:ext cx="8583916" cy="3133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12000"/>
              </a:lnSpc>
            </a:pPr>
            <a:r>
              <a:rPr lang="en-US" sz="120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THANK YOU</a:t>
            </a:r>
          </a:p>
        </p:txBody>
      </p:sp>
      <p:sp>
        <p:nvSpPr>
          <p:cNvPr name="Freeform 19" id="19"/>
          <p:cNvSpPr/>
          <p:nvPr/>
        </p:nvSpPr>
        <p:spPr>
          <a:xfrm flipH="false" flipV="false" rot="7238611">
            <a:off x="15289832" y="1577304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6" y="0"/>
                </a:lnTo>
                <a:lnTo>
                  <a:pt x="2935146" y="960593"/>
                </a:lnTo>
                <a:lnTo>
                  <a:pt x="0" y="960593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0" id="20"/>
          <p:cNvSpPr/>
          <p:nvPr/>
        </p:nvSpPr>
        <p:spPr>
          <a:xfrm flipH="false" flipV="false" rot="0">
            <a:off x="15596165" y="4043915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5" y="0"/>
                </a:lnTo>
                <a:lnTo>
                  <a:pt x="766015" y="766015"/>
                </a:lnTo>
                <a:lnTo>
                  <a:pt x="0" y="7660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2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3189937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2654594" y="3846222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6"/>
                </a:lnTo>
                <a:lnTo>
                  <a:pt x="0" y="2594556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6" id="6"/>
          <p:cNvSpPr/>
          <p:nvPr/>
        </p:nvSpPr>
        <p:spPr>
          <a:xfrm flipH="false" flipV="false" rot="0">
            <a:off x="687202" y="1321078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0" y="0"/>
                </a:lnTo>
                <a:lnTo>
                  <a:pt x="1682450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7" id="7"/>
          <p:cNvGrpSpPr/>
          <p:nvPr/>
        </p:nvGrpSpPr>
        <p:grpSpPr>
          <a:xfrm rot="0">
            <a:off x="858771" y="7318344"/>
            <a:ext cx="1015093" cy="1015093"/>
            <a:chOff x="0" y="0"/>
            <a:chExt cx="812800" cy="812800"/>
          </a:xfrm>
        </p:grpSpPr>
        <p:sp>
          <p:nvSpPr>
            <p:cNvPr name="Freeform 8" id="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9" id="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0" id="10"/>
          <p:cNvGrpSpPr/>
          <p:nvPr/>
        </p:nvGrpSpPr>
        <p:grpSpPr>
          <a:xfrm rot="0">
            <a:off x="13998748" y="-3953212"/>
            <a:ext cx="7906424" cy="7906424"/>
            <a:chOff x="0" y="0"/>
            <a:chExt cx="812800" cy="81280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3597588" y="918894"/>
            <a:ext cx="13436807" cy="8229600"/>
            <a:chOff x="0" y="0"/>
            <a:chExt cx="599524" cy="367188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599524" cy="367188"/>
            </a:xfrm>
            <a:custGeom>
              <a:avLst/>
              <a:gdLst/>
              <a:ahLst/>
              <a:cxnLst/>
              <a:rect r="r" b="b" t="t" l="l"/>
              <a:pathLst>
                <a:path h="367188" w="599524">
                  <a:moveTo>
                    <a:pt x="57617" y="0"/>
                  </a:moveTo>
                  <a:lnTo>
                    <a:pt x="541906" y="0"/>
                  </a:lnTo>
                  <a:cubicBezTo>
                    <a:pt x="573728" y="0"/>
                    <a:pt x="599524" y="25796"/>
                    <a:pt x="599524" y="57617"/>
                  </a:cubicBezTo>
                  <a:lnTo>
                    <a:pt x="599524" y="309571"/>
                  </a:lnTo>
                  <a:cubicBezTo>
                    <a:pt x="599524" y="341392"/>
                    <a:pt x="573728" y="367188"/>
                    <a:pt x="541906" y="367188"/>
                  </a:cubicBezTo>
                  <a:lnTo>
                    <a:pt x="57617" y="367188"/>
                  </a:lnTo>
                  <a:cubicBezTo>
                    <a:pt x="25796" y="367188"/>
                    <a:pt x="0" y="341392"/>
                    <a:pt x="0" y="309571"/>
                  </a:cubicBezTo>
                  <a:lnTo>
                    <a:pt x="0" y="57617"/>
                  </a:lnTo>
                  <a:cubicBezTo>
                    <a:pt x="0" y="25796"/>
                    <a:pt x="25796" y="0"/>
                    <a:pt x="57617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599524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6" id="16"/>
          <p:cNvSpPr/>
          <p:nvPr/>
        </p:nvSpPr>
        <p:spPr>
          <a:xfrm flipH="false" flipV="false" rot="0">
            <a:off x="-192286" y="8642630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7" id="17"/>
          <p:cNvSpPr txBox="true"/>
          <p:nvPr/>
        </p:nvSpPr>
        <p:spPr>
          <a:xfrm rot="0">
            <a:off x="4644879" y="1797391"/>
            <a:ext cx="11835316" cy="103374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TABLE OF CONTENT</a:t>
            </a:r>
          </a:p>
        </p:txBody>
      </p:sp>
      <p:grpSp>
        <p:nvGrpSpPr>
          <p:cNvPr name="Group 18" id="18"/>
          <p:cNvGrpSpPr/>
          <p:nvPr/>
        </p:nvGrpSpPr>
        <p:grpSpPr>
          <a:xfrm rot="0">
            <a:off x="4644879" y="3245066"/>
            <a:ext cx="782843" cy="782843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1" id="21"/>
          <p:cNvGrpSpPr/>
          <p:nvPr/>
        </p:nvGrpSpPr>
        <p:grpSpPr>
          <a:xfrm rot="0">
            <a:off x="4694432" y="8090940"/>
            <a:ext cx="782843" cy="782843"/>
            <a:chOff x="0" y="0"/>
            <a:chExt cx="812800" cy="812800"/>
          </a:xfrm>
        </p:grpSpPr>
        <p:sp>
          <p:nvSpPr>
            <p:cNvPr name="Freeform 22" id="22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23" id="23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4" id="24"/>
          <p:cNvGrpSpPr/>
          <p:nvPr/>
        </p:nvGrpSpPr>
        <p:grpSpPr>
          <a:xfrm rot="0">
            <a:off x="4644879" y="4456535"/>
            <a:ext cx="782843" cy="782843"/>
            <a:chOff x="0" y="0"/>
            <a:chExt cx="812800" cy="812800"/>
          </a:xfrm>
        </p:grpSpPr>
        <p:sp>
          <p:nvSpPr>
            <p:cNvPr name="Freeform 25" id="2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26" id="2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27" id="27"/>
          <p:cNvGrpSpPr/>
          <p:nvPr/>
        </p:nvGrpSpPr>
        <p:grpSpPr>
          <a:xfrm rot="0">
            <a:off x="11080933" y="3245066"/>
            <a:ext cx="782843" cy="782843"/>
            <a:chOff x="0" y="0"/>
            <a:chExt cx="812800" cy="812800"/>
          </a:xfrm>
        </p:grpSpPr>
        <p:sp>
          <p:nvSpPr>
            <p:cNvPr name="Freeform 28" id="28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29" id="29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0" id="30"/>
          <p:cNvGrpSpPr/>
          <p:nvPr/>
        </p:nvGrpSpPr>
        <p:grpSpPr>
          <a:xfrm rot="0">
            <a:off x="4644879" y="5668003"/>
            <a:ext cx="782843" cy="782843"/>
            <a:chOff x="0" y="0"/>
            <a:chExt cx="812800" cy="81280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32" id="32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3" id="33"/>
          <p:cNvGrpSpPr/>
          <p:nvPr/>
        </p:nvGrpSpPr>
        <p:grpSpPr>
          <a:xfrm rot="0">
            <a:off x="11080933" y="4456535"/>
            <a:ext cx="782843" cy="782843"/>
            <a:chOff x="0" y="0"/>
            <a:chExt cx="812800" cy="812800"/>
          </a:xfrm>
        </p:grpSpPr>
        <p:sp>
          <p:nvSpPr>
            <p:cNvPr name="Freeform 34" id="34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35" id="35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6" id="36"/>
          <p:cNvGrpSpPr/>
          <p:nvPr/>
        </p:nvGrpSpPr>
        <p:grpSpPr>
          <a:xfrm rot="0">
            <a:off x="4644879" y="6879471"/>
            <a:ext cx="782843" cy="782843"/>
            <a:chOff x="0" y="0"/>
            <a:chExt cx="812800" cy="812800"/>
          </a:xfrm>
        </p:grpSpPr>
        <p:sp>
          <p:nvSpPr>
            <p:cNvPr name="Freeform 37" id="3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38" id="3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39" id="39"/>
          <p:cNvGrpSpPr/>
          <p:nvPr/>
        </p:nvGrpSpPr>
        <p:grpSpPr>
          <a:xfrm rot="0">
            <a:off x="11080933" y="5668003"/>
            <a:ext cx="782843" cy="782843"/>
            <a:chOff x="0" y="0"/>
            <a:chExt cx="812800" cy="812800"/>
          </a:xfrm>
        </p:grpSpPr>
        <p:sp>
          <p:nvSpPr>
            <p:cNvPr name="Freeform 40" id="4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41" id="4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42" id="42"/>
          <p:cNvSpPr txBox="true"/>
          <p:nvPr/>
        </p:nvSpPr>
        <p:spPr>
          <a:xfrm rot="0">
            <a:off x="4694432" y="3409459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1</a:t>
            </a:r>
          </a:p>
        </p:txBody>
      </p:sp>
      <p:sp>
        <p:nvSpPr>
          <p:cNvPr name="TextBox 43" id="43"/>
          <p:cNvSpPr txBox="true"/>
          <p:nvPr/>
        </p:nvSpPr>
        <p:spPr>
          <a:xfrm rot="0">
            <a:off x="4723007" y="8252865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5</a:t>
            </a:r>
          </a:p>
        </p:txBody>
      </p:sp>
      <p:sp>
        <p:nvSpPr>
          <p:cNvPr name="TextBox 44" id="44"/>
          <p:cNvSpPr txBox="true"/>
          <p:nvPr/>
        </p:nvSpPr>
        <p:spPr>
          <a:xfrm rot="0">
            <a:off x="4694432" y="4608935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2</a:t>
            </a:r>
          </a:p>
        </p:txBody>
      </p:sp>
      <p:sp>
        <p:nvSpPr>
          <p:cNvPr name="TextBox 45" id="45"/>
          <p:cNvSpPr txBox="true"/>
          <p:nvPr/>
        </p:nvSpPr>
        <p:spPr>
          <a:xfrm rot="0">
            <a:off x="11130486" y="3409459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6</a:t>
            </a:r>
          </a:p>
        </p:txBody>
      </p:sp>
      <p:sp>
        <p:nvSpPr>
          <p:cNvPr name="TextBox 46" id="46"/>
          <p:cNvSpPr txBox="true"/>
          <p:nvPr/>
        </p:nvSpPr>
        <p:spPr>
          <a:xfrm rot="0">
            <a:off x="4694432" y="5808410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3</a:t>
            </a:r>
          </a:p>
        </p:txBody>
      </p:sp>
      <p:sp>
        <p:nvSpPr>
          <p:cNvPr name="TextBox 47" id="47"/>
          <p:cNvSpPr txBox="true"/>
          <p:nvPr/>
        </p:nvSpPr>
        <p:spPr>
          <a:xfrm rot="0">
            <a:off x="11130486" y="4596942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7</a:t>
            </a:r>
          </a:p>
        </p:txBody>
      </p:sp>
      <p:sp>
        <p:nvSpPr>
          <p:cNvPr name="TextBox 48" id="48"/>
          <p:cNvSpPr txBox="true"/>
          <p:nvPr/>
        </p:nvSpPr>
        <p:spPr>
          <a:xfrm rot="0">
            <a:off x="4694432" y="7007886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4</a:t>
            </a:r>
          </a:p>
        </p:txBody>
      </p:sp>
      <p:sp>
        <p:nvSpPr>
          <p:cNvPr name="TextBox 49" id="49"/>
          <p:cNvSpPr txBox="true"/>
          <p:nvPr/>
        </p:nvSpPr>
        <p:spPr>
          <a:xfrm rot="0">
            <a:off x="11130486" y="5796418"/>
            <a:ext cx="683738" cy="530258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8</a:t>
            </a:r>
          </a:p>
        </p:txBody>
      </p:sp>
      <p:sp>
        <p:nvSpPr>
          <p:cNvPr name="TextBox 50" id="50"/>
          <p:cNvSpPr txBox="true"/>
          <p:nvPr/>
        </p:nvSpPr>
        <p:spPr>
          <a:xfrm rot="0">
            <a:off x="5757067" y="3430738"/>
            <a:ext cx="366411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INTRODUCTION</a:t>
            </a:r>
          </a:p>
        </p:txBody>
      </p:sp>
      <p:sp>
        <p:nvSpPr>
          <p:cNvPr name="TextBox 51" id="51"/>
          <p:cNvSpPr txBox="true"/>
          <p:nvPr/>
        </p:nvSpPr>
        <p:spPr>
          <a:xfrm rot="0">
            <a:off x="12244777" y="3376344"/>
            <a:ext cx="443420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UNSUPERVISED LEARNING </a:t>
            </a:r>
          </a:p>
        </p:txBody>
      </p:sp>
      <p:sp>
        <p:nvSpPr>
          <p:cNvPr name="TextBox 52" id="52"/>
          <p:cNvSpPr txBox="true"/>
          <p:nvPr/>
        </p:nvSpPr>
        <p:spPr>
          <a:xfrm rot="0">
            <a:off x="5757067" y="4642206"/>
            <a:ext cx="366411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WEBSCRAPING</a:t>
            </a:r>
          </a:p>
        </p:txBody>
      </p:sp>
      <p:sp>
        <p:nvSpPr>
          <p:cNvPr name="TextBox 53" id="53"/>
          <p:cNvSpPr txBox="true"/>
          <p:nvPr/>
        </p:nvSpPr>
        <p:spPr>
          <a:xfrm rot="0">
            <a:off x="12244777" y="4662219"/>
            <a:ext cx="5014523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SUPERVISED LEARNING</a:t>
            </a:r>
          </a:p>
        </p:txBody>
      </p:sp>
      <p:sp>
        <p:nvSpPr>
          <p:cNvPr name="TextBox 54" id="54"/>
          <p:cNvSpPr txBox="true"/>
          <p:nvPr/>
        </p:nvSpPr>
        <p:spPr>
          <a:xfrm rot="0">
            <a:off x="5757067" y="5849702"/>
            <a:ext cx="4386314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DATA CLEANING</a:t>
            </a:r>
          </a:p>
        </p:txBody>
      </p:sp>
      <p:sp>
        <p:nvSpPr>
          <p:cNvPr name="TextBox 55" id="55"/>
          <p:cNvSpPr txBox="true"/>
          <p:nvPr/>
        </p:nvSpPr>
        <p:spPr>
          <a:xfrm rot="0">
            <a:off x="12244777" y="5849702"/>
            <a:ext cx="478961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HYPERPARAMETER TUNING</a:t>
            </a:r>
          </a:p>
        </p:txBody>
      </p:sp>
      <p:sp>
        <p:nvSpPr>
          <p:cNvPr name="TextBox 56" id="56"/>
          <p:cNvSpPr txBox="true"/>
          <p:nvPr/>
        </p:nvSpPr>
        <p:spPr>
          <a:xfrm rot="0">
            <a:off x="5757067" y="8271155"/>
            <a:ext cx="366411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DATA STORAGE</a:t>
            </a:r>
          </a:p>
        </p:txBody>
      </p:sp>
      <p:sp>
        <p:nvSpPr>
          <p:cNvPr name="TextBox 57" id="57"/>
          <p:cNvSpPr txBox="true"/>
          <p:nvPr/>
        </p:nvSpPr>
        <p:spPr>
          <a:xfrm rot="0">
            <a:off x="12244777" y="7085156"/>
            <a:ext cx="384359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ENSEMBLE LEARNING</a:t>
            </a:r>
          </a:p>
        </p:txBody>
      </p:sp>
      <p:sp>
        <p:nvSpPr>
          <p:cNvPr name="TextBox 58" id="58"/>
          <p:cNvSpPr txBox="true"/>
          <p:nvPr/>
        </p:nvSpPr>
        <p:spPr>
          <a:xfrm rot="0">
            <a:off x="5757067" y="7085156"/>
            <a:ext cx="5373419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DATA EXPLORATORY ANALYSIS</a:t>
            </a:r>
          </a:p>
        </p:txBody>
      </p:sp>
      <p:grpSp>
        <p:nvGrpSpPr>
          <p:cNvPr name="Group 59" id="59"/>
          <p:cNvGrpSpPr/>
          <p:nvPr/>
        </p:nvGrpSpPr>
        <p:grpSpPr>
          <a:xfrm rot="0">
            <a:off x="11130486" y="6879471"/>
            <a:ext cx="782843" cy="782843"/>
            <a:chOff x="0" y="0"/>
            <a:chExt cx="812800" cy="812800"/>
          </a:xfrm>
        </p:grpSpPr>
        <p:sp>
          <p:nvSpPr>
            <p:cNvPr name="Freeform 60" id="6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61" id="61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2" id="62"/>
          <p:cNvSpPr txBox="true"/>
          <p:nvPr/>
        </p:nvSpPr>
        <p:spPr>
          <a:xfrm rot="0">
            <a:off x="11180039" y="7043864"/>
            <a:ext cx="683738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9</a:t>
            </a:r>
          </a:p>
        </p:txBody>
      </p:sp>
      <p:sp>
        <p:nvSpPr>
          <p:cNvPr name="TextBox 63" id="63"/>
          <p:cNvSpPr txBox="true"/>
          <p:nvPr/>
        </p:nvSpPr>
        <p:spPr>
          <a:xfrm rot="0">
            <a:off x="12269159" y="8271155"/>
            <a:ext cx="3843590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29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CONCLUSION</a:t>
            </a:r>
          </a:p>
        </p:txBody>
      </p:sp>
      <p:grpSp>
        <p:nvGrpSpPr>
          <p:cNvPr name="Group 64" id="64"/>
          <p:cNvGrpSpPr/>
          <p:nvPr/>
        </p:nvGrpSpPr>
        <p:grpSpPr>
          <a:xfrm rot="0">
            <a:off x="11130486" y="8065471"/>
            <a:ext cx="782843" cy="782843"/>
            <a:chOff x="0" y="0"/>
            <a:chExt cx="812800" cy="812800"/>
          </a:xfrm>
        </p:grpSpPr>
        <p:sp>
          <p:nvSpPr>
            <p:cNvPr name="Freeform 65" id="65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66" id="66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TextBox 67" id="67"/>
          <p:cNvSpPr txBox="true"/>
          <p:nvPr/>
        </p:nvSpPr>
        <p:spPr>
          <a:xfrm rot="0">
            <a:off x="11180039" y="8281440"/>
            <a:ext cx="683738" cy="5302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999"/>
              </a:lnSpc>
            </a:pPr>
            <a:r>
              <a:rPr lang="en-US" sz="3999">
                <a:solidFill>
                  <a:srgbClr val="ECF284"/>
                </a:solidFill>
                <a:latin typeface="Archivo Black"/>
                <a:ea typeface="Archivo Black"/>
                <a:cs typeface="Archivo Black"/>
                <a:sym typeface="Archivo Black"/>
              </a:rPr>
              <a:t>10</a:t>
            </a:r>
          </a:p>
        </p:txBody>
      </p:sp>
    </p:spTree>
  </p:cSld>
  <p:clrMapOvr>
    <a:masterClrMapping/>
  </p:clrMapOvr>
</p:sld>
</file>

<file path=ppt/slides/slide3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56088" y="-5639429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028700" y="1028700"/>
            <a:ext cx="13436807" cy="8229600"/>
            <a:chOff x="0" y="0"/>
            <a:chExt cx="599524" cy="367188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599524" cy="367188"/>
            </a:xfrm>
            <a:custGeom>
              <a:avLst/>
              <a:gdLst/>
              <a:ahLst/>
              <a:cxnLst/>
              <a:rect r="r" b="b" t="t" l="l"/>
              <a:pathLst>
                <a:path h="367188" w="599524">
                  <a:moveTo>
                    <a:pt x="57617" y="0"/>
                  </a:moveTo>
                  <a:lnTo>
                    <a:pt x="541906" y="0"/>
                  </a:lnTo>
                  <a:cubicBezTo>
                    <a:pt x="573728" y="0"/>
                    <a:pt x="599524" y="25796"/>
                    <a:pt x="599524" y="57617"/>
                  </a:cubicBezTo>
                  <a:lnTo>
                    <a:pt x="599524" y="309571"/>
                  </a:lnTo>
                  <a:cubicBezTo>
                    <a:pt x="599524" y="341392"/>
                    <a:pt x="573728" y="367188"/>
                    <a:pt x="541906" y="367188"/>
                  </a:cubicBezTo>
                  <a:lnTo>
                    <a:pt x="57617" y="367188"/>
                  </a:lnTo>
                  <a:cubicBezTo>
                    <a:pt x="25796" y="367188"/>
                    <a:pt x="0" y="341392"/>
                    <a:pt x="0" y="309571"/>
                  </a:cubicBezTo>
                  <a:lnTo>
                    <a:pt x="0" y="57617"/>
                  </a:lnTo>
                  <a:cubicBezTo>
                    <a:pt x="0" y="25796"/>
                    <a:pt x="25796" y="0"/>
                    <a:pt x="57617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0" y="-38100"/>
              <a:ext cx="599524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935803" y="3749138"/>
            <a:ext cx="12230394" cy="12230394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0923120" y="1757325"/>
            <a:ext cx="6336180" cy="6513830"/>
          </a:xfrm>
          <a:custGeom>
            <a:avLst/>
            <a:gdLst/>
            <a:ahLst/>
            <a:cxnLst/>
            <a:rect r="r" b="b" t="t" l="l"/>
            <a:pathLst>
              <a:path h="6513830" w="6336180">
                <a:moveTo>
                  <a:pt x="0" y="0"/>
                </a:moveTo>
                <a:lnTo>
                  <a:pt x="6336180" y="0"/>
                </a:lnTo>
                <a:lnTo>
                  <a:pt x="6336180" y="6513830"/>
                </a:lnTo>
                <a:lnTo>
                  <a:pt x="0" y="651383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2" id="12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12029951" y="1757325"/>
            <a:ext cx="1105104" cy="1089117"/>
          </a:xfrm>
          <a:custGeom>
            <a:avLst/>
            <a:gdLst/>
            <a:ahLst/>
            <a:cxnLst/>
            <a:rect r="r" b="b" t="t" l="l"/>
            <a:pathLst>
              <a:path h="1089117" w="1105104">
                <a:moveTo>
                  <a:pt x="0" y="0"/>
                </a:moveTo>
                <a:lnTo>
                  <a:pt x="1105104" y="0"/>
                </a:lnTo>
                <a:lnTo>
                  <a:pt x="1105104" y="1089118"/>
                </a:lnTo>
                <a:lnTo>
                  <a:pt x="0" y="108911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7796465">
            <a:off x="15510000" y="548403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6" y="0"/>
                </a:lnTo>
                <a:lnTo>
                  <a:pt x="2935146" y="960594"/>
                </a:lnTo>
                <a:lnTo>
                  <a:pt x="0" y="96059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1595793" y="1650948"/>
            <a:ext cx="9626242" cy="1033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INTRODUCTION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1595793" y="2798818"/>
            <a:ext cx="9106358" cy="56800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As part of a growing e-commerce company, you have been tasked with analysing product data to better understand market trends and customer preferences.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objective is to leverage data science techniques to enhance the company's product offerings and marketing strategies.</a:t>
            </a:r>
          </a:p>
          <a:p>
            <a:pPr algn="l">
              <a:lnSpc>
                <a:spcPts val="3499"/>
              </a:lnSpc>
            </a:pPr>
          </a:p>
          <a:p>
            <a:pPr algn="l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 This project will involve collecting data, performing analysis, and using machine learning to derive actionable insights.</a:t>
            </a:r>
          </a:p>
          <a:p>
            <a:pPr algn="l">
              <a:lnSpc>
                <a:spcPts val="3499"/>
              </a:lnSpc>
            </a:pPr>
          </a:p>
        </p:txBody>
      </p:sp>
      <p:sp>
        <p:nvSpPr>
          <p:cNvPr name="Freeform 17" id="17"/>
          <p:cNvSpPr/>
          <p:nvPr/>
        </p:nvSpPr>
        <p:spPr>
          <a:xfrm flipH="false" flipV="false" rot="0">
            <a:off x="11263935" y="3220186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6"/>
                </a:lnTo>
                <a:lnTo>
                  <a:pt x="0" y="766016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</p:spPr>
      </p:sp>
    </p:spTree>
  </p:cSld>
  <p:clrMapOvr>
    <a:masterClrMapping/>
  </p:clrMapOvr>
</p:sld>
</file>

<file path=ppt/slides/slide4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8389330" y="720528"/>
            <a:ext cx="8869970" cy="4916765"/>
            <a:chOff x="0" y="0"/>
            <a:chExt cx="395761" cy="219376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395761" cy="219376"/>
            </a:xfrm>
            <a:custGeom>
              <a:avLst/>
              <a:gdLst/>
              <a:ahLst/>
              <a:cxnLst/>
              <a:rect r="r" b="b" t="t" l="l"/>
              <a:pathLst>
                <a:path h="219376" w="395761">
                  <a:moveTo>
                    <a:pt x="87282" y="0"/>
                  </a:moveTo>
                  <a:lnTo>
                    <a:pt x="308478" y="0"/>
                  </a:lnTo>
                  <a:cubicBezTo>
                    <a:pt x="331627" y="0"/>
                    <a:pt x="353827" y="9196"/>
                    <a:pt x="370196" y="25564"/>
                  </a:cubicBezTo>
                  <a:cubicBezTo>
                    <a:pt x="386565" y="41933"/>
                    <a:pt x="395761" y="64134"/>
                    <a:pt x="395761" y="87282"/>
                  </a:cubicBezTo>
                  <a:lnTo>
                    <a:pt x="395761" y="132094"/>
                  </a:lnTo>
                  <a:cubicBezTo>
                    <a:pt x="395761" y="180299"/>
                    <a:pt x="356683" y="219376"/>
                    <a:pt x="308478" y="219376"/>
                  </a:cubicBezTo>
                  <a:lnTo>
                    <a:pt x="87282" y="219376"/>
                  </a:lnTo>
                  <a:cubicBezTo>
                    <a:pt x="64134" y="219376"/>
                    <a:pt x="41933" y="210181"/>
                    <a:pt x="25564" y="193812"/>
                  </a:cubicBezTo>
                  <a:cubicBezTo>
                    <a:pt x="9196" y="177443"/>
                    <a:pt x="0" y="155243"/>
                    <a:pt x="0" y="132094"/>
                  </a:cubicBezTo>
                  <a:lnTo>
                    <a:pt x="0" y="87282"/>
                  </a:lnTo>
                  <a:cubicBezTo>
                    <a:pt x="0" y="64134"/>
                    <a:pt x="9196" y="41933"/>
                    <a:pt x="25564" y="25564"/>
                  </a:cubicBezTo>
                  <a:cubicBezTo>
                    <a:pt x="41933" y="9196"/>
                    <a:pt x="64134" y="0"/>
                    <a:pt x="87282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0" y="-38100"/>
              <a:ext cx="395761" cy="257476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-2021269" y="-2474505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8" id="8"/>
          <p:cNvSpPr/>
          <p:nvPr/>
        </p:nvSpPr>
        <p:spPr>
          <a:xfrm flipH="false" flipV="false" rot="0">
            <a:off x="1028700" y="3781600"/>
            <a:ext cx="6622293" cy="4948659"/>
          </a:xfrm>
          <a:custGeom>
            <a:avLst/>
            <a:gdLst/>
            <a:ahLst/>
            <a:cxnLst/>
            <a:rect r="r" b="b" t="t" l="l"/>
            <a:pathLst>
              <a:path h="4948659" w="6622293">
                <a:moveTo>
                  <a:pt x="0" y="0"/>
                </a:moveTo>
                <a:lnTo>
                  <a:pt x="6622293" y="0"/>
                </a:lnTo>
                <a:lnTo>
                  <a:pt x="6622293" y="4948659"/>
                </a:lnTo>
                <a:lnTo>
                  <a:pt x="0" y="494865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9" id="9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grpSp>
        <p:nvGrpSpPr>
          <p:cNvPr name="Group 10" id="10"/>
          <p:cNvGrpSpPr/>
          <p:nvPr/>
        </p:nvGrpSpPr>
        <p:grpSpPr>
          <a:xfrm rot="0">
            <a:off x="8389330" y="5865892"/>
            <a:ext cx="4377681" cy="986374"/>
            <a:chOff x="0" y="0"/>
            <a:chExt cx="195323" cy="44010"/>
          </a:xfrm>
        </p:grpSpPr>
        <p:sp>
          <p:nvSpPr>
            <p:cNvPr name="Freeform 11" id="11"/>
            <p:cNvSpPr/>
            <p:nvPr/>
          </p:nvSpPr>
          <p:spPr>
            <a:xfrm flipH="false" flipV="false" rot="0">
              <a:off x="0" y="0"/>
              <a:ext cx="195323" cy="44010"/>
            </a:xfrm>
            <a:custGeom>
              <a:avLst/>
              <a:gdLst/>
              <a:ahLst/>
              <a:cxnLst/>
              <a:rect r="r" b="b" t="t" l="l"/>
              <a:pathLst>
                <a:path h="44010" w="195323">
                  <a:moveTo>
                    <a:pt x="22005" y="0"/>
                  </a:moveTo>
                  <a:lnTo>
                    <a:pt x="173318" y="0"/>
                  </a:lnTo>
                  <a:cubicBezTo>
                    <a:pt x="185471" y="0"/>
                    <a:pt x="195323" y="9852"/>
                    <a:pt x="195323" y="22005"/>
                  </a:cubicBezTo>
                  <a:lnTo>
                    <a:pt x="195323" y="22005"/>
                  </a:lnTo>
                  <a:cubicBezTo>
                    <a:pt x="195323" y="27841"/>
                    <a:pt x="193005" y="33438"/>
                    <a:pt x="188878" y="37565"/>
                  </a:cubicBezTo>
                  <a:cubicBezTo>
                    <a:pt x="184752" y="41692"/>
                    <a:pt x="179155" y="44010"/>
                    <a:pt x="173318" y="44010"/>
                  </a:cubicBezTo>
                  <a:lnTo>
                    <a:pt x="22005" y="44010"/>
                  </a:lnTo>
                  <a:cubicBezTo>
                    <a:pt x="9852" y="44010"/>
                    <a:pt x="0" y="34158"/>
                    <a:pt x="0" y="22005"/>
                  </a:cubicBezTo>
                  <a:lnTo>
                    <a:pt x="0" y="22005"/>
                  </a:lnTo>
                  <a:cubicBezTo>
                    <a:pt x="0" y="9852"/>
                    <a:pt x="9852" y="0"/>
                    <a:pt x="22005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2" id="12"/>
            <p:cNvSpPr txBox="true"/>
            <p:nvPr/>
          </p:nvSpPr>
          <p:spPr>
            <a:xfrm>
              <a:off x="0" y="-38100"/>
              <a:ext cx="195323" cy="82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3" id="13"/>
          <p:cNvGrpSpPr/>
          <p:nvPr/>
        </p:nvGrpSpPr>
        <p:grpSpPr>
          <a:xfrm rot="0">
            <a:off x="12881619" y="5865892"/>
            <a:ext cx="4377681" cy="986374"/>
            <a:chOff x="0" y="0"/>
            <a:chExt cx="195323" cy="44010"/>
          </a:xfrm>
        </p:grpSpPr>
        <p:sp>
          <p:nvSpPr>
            <p:cNvPr name="Freeform 14" id="14"/>
            <p:cNvSpPr/>
            <p:nvPr/>
          </p:nvSpPr>
          <p:spPr>
            <a:xfrm flipH="false" flipV="false" rot="0">
              <a:off x="0" y="0"/>
              <a:ext cx="195323" cy="44010"/>
            </a:xfrm>
            <a:custGeom>
              <a:avLst/>
              <a:gdLst/>
              <a:ahLst/>
              <a:cxnLst/>
              <a:rect r="r" b="b" t="t" l="l"/>
              <a:pathLst>
                <a:path h="44010" w="195323">
                  <a:moveTo>
                    <a:pt x="22005" y="0"/>
                  </a:moveTo>
                  <a:lnTo>
                    <a:pt x="173318" y="0"/>
                  </a:lnTo>
                  <a:cubicBezTo>
                    <a:pt x="185471" y="0"/>
                    <a:pt x="195323" y="9852"/>
                    <a:pt x="195323" y="22005"/>
                  </a:cubicBezTo>
                  <a:lnTo>
                    <a:pt x="195323" y="22005"/>
                  </a:lnTo>
                  <a:cubicBezTo>
                    <a:pt x="195323" y="27841"/>
                    <a:pt x="193005" y="33438"/>
                    <a:pt x="188878" y="37565"/>
                  </a:cubicBezTo>
                  <a:cubicBezTo>
                    <a:pt x="184752" y="41692"/>
                    <a:pt x="179155" y="44010"/>
                    <a:pt x="173318" y="44010"/>
                  </a:cubicBezTo>
                  <a:lnTo>
                    <a:pt x="22005" y="44010"/>
                  </a:lnTo>
                  <a:cubicBezTo>
                    <a:pt x="9852" y="44010"/>
                    <a:pt x="0" y="34158"/>
                    <a:pt x="0" y="22005"/>
                  </a:cubicBezTo>
                  <a:lnTo>
                    <a:pt x="0" y="22005"/>
                  </a:lnTo>
                  <a:cubicBezTo>
                    <a:pt x="0" y="9852"/>
                    <a:pt x="9852" y="0"/>
                    <a:pt x="22005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5" id="15"/>
            <p:cNvSpPr txBox="true"/>
            <p:nvPr/>
          </p:nvSpPr>
          <p:spPr>
            <a:xfrm>
              <a:off x="0" y="-38100"/>
              <a:ext cx="195323" cy="82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6" id="16"/>
          <p:cNvGrpSpPr/>
          <p:nvPr/>
        </p:nvGrpSpPr>
        <p:grpSpPr>
          <a:xfrm rot="0">
            <a:off x="8389330" y="7076635"/>
            <a:ext cx="4377681" cy="986374"/>
            <a:chOff x="0" y="0"/>
            <a:chExt cx="195323" cy="44010"/>
          </a:xfrm>
        </p:grpSpPr>
        <p:sp>
          <p:nvSpPr>
            <p:cNvPr name="Freeform 17" id="17"/>
            <p:cNvSpPr/>
            <p:nvPr/>
          </p:nvSpPr>
          <p:spPr>
            <a:xfrm flipH="false" flipV="false" rot="0">
              <a:off x="0" y="0"/>
              <a:ext cx="195323" cy="44010"/>
            </a:xfrm>
            <a:custGeom>
              <a:avLst/>
              <a:gdLst/>
              <a:ahLst/>
              <a:cxnLst/>
              <a:rect r="r" b="b" t="t" l="l"/>
              <a:pathLst>
                <a:path h="44010" w="195323">
                  <a:moveTo>
                    <a:pt x="22005" y="0"/>
                  </a:moveTo>
                  <a:lnTo>
                    <a:pt x="173318" y="0"/>
                  </a:lnTo>
                  <a:cubicBezTo>
                    <a:pt x="185471" y="0"/>
                    <a:pt x="195323" y="9852"/>
                    <a:pt x="195323" y="22005"/>
                  </a:cubicBezTo>
                  <a:lnTo>
                    <a:pt x="195323" y="22005"/>
                  </a:lnTo>
                  <a:cubicBezTo>
                    <a:pt x="195323" y="27841"/>
                    <a:pt x="193005" y="33438"/>
                    <a:pt x="188878" y="37565"/>
                  </a:cubicBezTo>
                  <a:cubicBezTo>
                    <a:pt x="184752" y="41692"/>
                    <a:pt x="179155" y="44010"/>
                    <a:pt x="173318" y="44010"/>
                  </a:cubicBezTo>
                  <a:lnTo>
                    <a:pt x="22005" y="44010"/>
                  </a:lnTo>
                  <a:cubicBezTo>
                    <a:pt x="9852" y="44010"/>
                    <a:pt x="0" y="34158"/>
                    <a:pt x="0" y="22005"/>
                  </a:cubicBezTo>
                  <a:lnTo>
                    <a:pt x="0" y="22005"/>
                  </a:lnTo>
                  <a:cubicBezTo>
                    <a:pt x="0" y="9852"/>
                    <a:pt x="9852" y="0"/>
                    <a:pt x="22005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8" id="18"/>
            <p:cNvSpPr txBox="true"/>
            <p:nvPr/>
          </p:nvSpPr>
          <p:spPr>
            <a:xfrm>
              <a:off x="0" y="-38100"/>
              <a:ext cx="195323" cy="82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19" id="19"/>
          <p:cNvGrpSpPr/>
          <p:nvPr/>
        </p:nvGrpSpPr>
        <p:grpSpPr>
          <a:xfrm rot="0">
            <a:off x="12881619" y="7076635"/>
            <a:ext cx="4377681" cy="986374"/>
            <a:chOff x="0" y="0"/>
            <a:chExt cx="195323" cy="4401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195323" cy="44010"/>
            </a:xfrm>
            <a:custGeom>
              <a:avLst/>
              <a:gdLst/>
              <a:ahLst/>
              <a:cxnLst/>
              <a:rect r="r" b="b" t="t" l="l"/>
              <a:pathLst>
                <a:path h="44010" w="195323">
                  <a:moveTo>
                    <a:pt x="22005" y="0"/>
                  </a:moveTo>
                  <a:lnTo>
                    <a:pt x="173318" y="0"/>
                  </a:lnTo>
                  <a:cubicBezTo>
                    <a:pt x="185471" y="0"/>
                    <a:pt x="195323" y="9852"/>
                    <a:pt x="195323" y="22005"/>
                  </a:cubicBezTo>
                  <a:lnTo>
                    <a:pt x="195323" y="22005"/>
                  </a:lnTo>
                  <a:cubicBezTo>
                    <a:pt x="195323" y="27841"/>
                    <a:pt x="193005" y="33438"/>
                    <a:pt x="188878" y="37565"/>
                  </a:cubicBezTo>
                  <a:cubicBezTo>
                    <a:pt x="184752" y="41692"/>
                    <a:pt x="179155" y="44010"/>
                    <a:pt x="173318" y="44010"/>
                  </a:cubicBezTo>
                  <a:lnTo>
                    <a:pt x="22005" y="44010"/>
                  </a:lnTo>
                  <a:cubicBezTo>
                    <a:pt x="9852" y="44010"/>
                    <a:pt x="0" y="34158"/>
                    <a:pt x="0" y="22005"/>
                  </a:cubicBezTo>
                  <a:lnTo>
                    <a:pt x="0" y="22005"/>
                  </a:lnTo>
                  <a:cubicBezTo>
                    <a:pt x="0" y="9852"/>
                    <a:pt x="9852" y="0"/>
                    <a:pt x="22005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21" id="21"/>
            <p:cNvSpPr txBox="true"/>
            <p:nvPr/>
          </p:nvSpPr>
          <p:spPr>
            <a:xfrm>
              <a:off x="0" y="-38100"/>
              <a:ext cx="195323" cy="8211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2" id="22"/>
          <p:cNvGrpSpPr/>
          <p:nvPr/>
        </p:nvGrpSpPr>
        <p:grpSpPr>
          <a:xfrm rot="0">
            <a:off x="-3100853" y="-5975575"/>
            <a:ext cx="8991126" cy="8991126"/>
            <a:chOff x="0" y="0"/>
            <a:chExt cx="812800" cy="812800"/>
          </a:xfrm>
        </p:grpSpPr>
        <p:sp>
          <p:nvSpPr>
            <p:cNvPr name="Freeform 23" id="2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name="TextBox 24" id="2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25" id="25"/>
          <p:cNvGrpSpPr/>
          <p:nvPr/>
        </p:nvGrpSpPr>
        <p:grpSpPr>
          <a:xfrm rot="0">
            <a:off x="521154" y="2508005"/>
            <a:ext cx="1015093" cy="1015093"/>
            <a:chOff x="0" y="0"/>
            <a:chExt cx="812800" cy="812800"/>
          </a:xfrm>
        </p:grpSpPr>
        <p:sp>
          <p:nvSpPr>
            <p:cNvPr name="Freeform 26" id="2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FF7F50"/>
            </a:solidFill>
          </p:spPr>
        </p:sp>
        <p:sp>
          <p:nvSpPr>
            <p:cNvPr name="TextBox 27" id="2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28" id="28"/>
          <p:cNvSpPr/>
          <p:nvPr/>
        </p:nvSpPr>
        <p:spPr>
          <a:xfrm flipH="false" flipV="false" rot="3017108">
            <a:off x="4169456" y="591457"/>
            <a:ext cx="882149" cy="2594556"/>
          </a:xfrm>
          <a:custGeom>
            <a:avLst/>
            <a:gdLst/>
            <a:ahLst/>
            <a:cxnLst/>
            <a:rect r="r" b="b" t="t" l="l"/>
            <a:pathLst>
              <a:path h="2594556" w="882149">
                <a:moveTo>
                  <a:pt x="0" y="0"/>
                </a:moveTo>
                <a:lnTo>
                  <a:pt x="882149" y="0"/>
                </a:lnTo>
                <a:lnTo>
                  <a:pt x="882149" y="2594557"/>
                </a:lnTo>
                <a:lnTo>
                  <a:pt x="0" y="2594557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29" id="29"/>
          <p:cNvSpPr/>
          <p:nvPr/>
        </p:nvSpPr>
        <p:spPr>
          <a:xfrm flipH="false" flipV="false" rot="0">
            <a:off x="5890273" y="3015552"/>
            <a:ext cx="1489898" cy="1468344"/>
          </a:xfrm>
          <a:custGeom>
            <a:avLst/>
            <a:gdLst/>
            <a:ahLst/>
            <a:cxnLst/>
            <a:rect r="r" b="b" t="t" l="l"/>
            <a:pathLst>
              <a:path h="1468344" w="1489898">
                <a:moveTo>
                  <a:pt x="0" y="0"/>
                </a:moveTo>
                <a:lnTo>
                  <a:pt x="1489898" y="0"/>
                </a:lnTo>
                <a:lnTo>
                  <a:pt x="1489898" y="1468344"/>
                </a:lnTo>
                <a:lnTo>
                  <a:pt x="0" y="1468344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30" id="30"/>
          <p:cNvGrpSpPr/>
          <p:nvPr/>
        </p:nvGrpSpPr>
        <p:grpSpPr>
          <a:xfrm rot="0">
            <a:off x="10735195" y="8271155"/>
            <a:ext cx="4668831" cy="1515103"/>
            <a:chOff x="0" y="0"/>
            <a:chExt cx="10934427" cy="3548380"/>
          </a:xfrm>
        </p:grpSpPr>
        <p:sp>
          <p:nvSpPr>
            <p:cNvPr name="Freeform 31" id="31"/>
            <p:cNvSpPr/>
            <p:nvPr/>
          </p:nvSpPr>
          <p:spPr>
            <a:xfrm flipH="false" flipV="false" rot="0">
              <a:off x="-2540" y="-15240"/>
              <a:ext cx="10936966" cy="3563620"/>
            </a:xfrm>
            <a:custGeom>
              <a:avLst/>
              <a:gdLst/>
              <a:ahLst/>
              <a:cxnLst/>
              <a:rect r="r" b="b" t="t" l="l"/>
              <a:pathLst>
                <a:path h="3563620" w="10936966">
                  <a:moveTo>
                    <a:pt x="9896673" y="1559560"/>
                  </a:moveTo>
                  <a:cubicBezTo>
                    <a:pt x="10010021" y="1537970"/>
                    <a:pt x="10161154" y="1548130"/>
                    <a:pt x="10289617" y="1526540"/>
                  </a:cubicBezTo>
                  <a:cubicBezTo>
                    <a:pt x="10561655" y="1479550"/>
                    <a:pt x="10778278" y="1404620"/>
                    <a:pt x="10936966" y="1319530"/>
                  </a:cubicBezTo>
                  <a:cubicBezTo>
                    <a:pt x="10904222" y="1231900"/>
                    <a:pt x="10894147" y="1183640"/>
                    <a:pt x="10916816" y="1109980"/>
                  </a:cubicBezTo>
                  <a:cubicBezTo>
                    <a:pt x="10896666" y="1104900"/>
                    <a:pt x="10853844" y="1118870"/>
                    <a:pt x="10851325" y="1098550"/>
                  </a:cubicBezTo>
                  <a:cubicBezTo>
                    <a:pt x="10846288" y="1040130"/>
                    <a:pt x="10790872" y="1018540"/>
                    <a:pt x="10737976" y="969010"/>
                  </a:cubicBezTo>
                  <a:cubicBezTo>
                    <a:pt x="10332437" y="998220"/>
                    <a:pt x="9594408" y="1158240"/>
                    <a:pt x="9156124" y="1144270"/>
                  </a:cubicBezTo>
                  <a:cubicBezTo>
                    <a:pt x="9425643" y="1047750"/>
                    <a:pt x="9619596" y="939800"/>
                    <a:pt x="9624635" y="797560"/>
                  </a:cubicBezTo>
                  <a:cubicBezTo>
                    <a:pt x="9601965" y="786130"/>
                    <a:pt x="9473502" y="778510"/>
                    <a:pt x="9443275" y="783590"/>
                  </a:cubicBezTo>
                  <a:cubicBezTo>
                    <a:pt x="9340001" y="773430"/>
                    <a:pt x="9234209" y="726440"/>
                    <a:pt x="9188869" y="697230"/>
                  </a:cubicBezTo>
                  <a:cubicBezTo>
                    <a:pt x="9146049" y="711200"/>
                    <a:pt x="9138492" y="695960"/>
                    <a:pt x="9100709" y="706120"/>
                  </a:cubicBezTo>
                  <a:cubicBezTo>
                    <a:pt x="8939501" y="643890"/>
                    <a:pt x="8599453" y="737870"/>
                    <a:pt x="8435726" y="679450"/>
                  </a:cubicBezTo>
                  <a:cubicBezTo>
                    <a:pt x="8511293" y="579120"/>
                    <a:pt x="8357641" y="556260"/>
                    <a:pt x="8254368" y="508000"/>
                  </a:cubicBezTo>
                  <a:cubicBezTo>
                    <a:pt x="8292151" y="429260"/>
                    <a:pt x="8198952" y="387350"/>
                    <a:pt x="8113311" y="313690"/>
                  </a:cubicBezTo>
                  <a:cubicBezTo>
                    <a:pt x="8007518" y="339090"/>
                    <a:pt x="8015075" y="299720"/>
                    <a:pt x="8027670" y="274320"/>
                  </a:cubicBezTo>
                  <a:cubicBezTo>
                    <a:pt x="7949584" y="285750"/>
                    <a:pt x="7901725" y="270510"/>
                    <a:pt x="7858905" y="250190"/>
                  </a:cubicBezTo>
                  <a:cubicBezTo>
                    <a:pt x="7707772" y="279400"/>
                    <a:pt x="7569234" y="280670"/>
                    <a:pt x="7448328" y="287020"/>
                  </a:cubicBezTo>
                  <a:cubicBezTo>
                    <a:pt x="6831205" y="320040"/>
                    <a:pt x="6065467" y="403860"/>
                    <a:pt x="5511315" y="417830"/>
                  </a:cubicBezTo>
                  <a:cubicBezTo>
                    <a:pt x="6020127" y="308610"/>
                    <a:pt x="6609544" y="238760"/>
                    <a:pt x="6984855" y="144780"/>
                  </a:cubicBezTo>
                  <a:cubicBezTo>
                    <a:pt x="6997449" y="91440"/>
                    <a:pt x="6994930" y="67310"/>
                    <a:pt x="6987374" y="17780"/>
                  </a:cubicBezTo>
                  <a:cubicBezTo>
                    <a:pt x="6581835" y="0"/>
                    <a:pt x="5959674" y="97790"/>
                    <a:pt x="5382852" y="189230"/>
                  </a:cubicBezTo>
                  <a:cubicBezTo>
                    <a:pt x="4045331" y="401320"/>
                    <a:pt x="2433252" y="642620"/>
                    <a:pt x="1675072" y="1018540"/>
                  </a:cubicBezTo>
                  <a:cubicBezTo>
                    <a:pt x="1695223" y="1074420"/>
                    <a:pt x="1662477" y="1146810"/>
                    <a:pt x="1745600" y="1195070"/>
                  </a:cubicBezTo>
                  <a:cubicBezTo>
                    <a:pt x="1468524" y="1271270"/>
                    <a:pt x="1151146" y="1339850"/>
                    <a:pt x="881627" y="1418590"/>
                  </a:cubicBezTo>
                  <a:cubicBezTo>
                    <a:pt x="891702" y="1484630"/>
                    <a:pt x="959712" y="1553210"/>
                    <a:pt x="987419" y="1564640"/>
                  </a:cubicBezTo>
                  <a:cubicBezTo>
                    <a:pt x="899259" y="1588770"/>
                    <a:pt x="1035278" y="1570990"/>
                    <a:pt x="1030240" y="1596390"/>
                  </a:cubicBezTo>
                  <a:cubicBezTo>
                    <a:pt x="992457" y="1605280"/>
                    <a:pt x="1017646" y="1626870"/>
                    <a:pt x="962231" y="1633220"/>
                  </a:cubicBezTo>
                  <a:cubicBezTo>
                    <a:pt x="758202" y="1616710"/>
                    <a:pt x="531503" y="1696720"/>
                    <a:pt x="322437" y="1720850"/>
                  </a:cubicBezTo>
                  <a:cubicBezTo>
                    <a:pt x="314880" y="1737360"/>
                    <a:pt x="390446" y="1734820"/>
                    <a:pt x="342588" y="1748790"/>
                  </a:cubicBezTo>
                  <a:cubicBezTo>
                    <a:pt x="204050" y="1765300"/>
                    <a:pt x="188937" y="1802130"/>
                    <a:pt x="50399" y="1818640"/>
                  </a:cubicBezTo>
                  <a:cubicBezTo>
                    <a:pt x="45361" y="1833880"/>
                    <a:pt x="40323" y="1849120"/>
                    <a:pt x="47880" y="1866900"/>
                  </a:cubicBezTo>
                  <a:cubicBezTo>
                    <a:pt x="68031" y="1879600"/>
                    <a:pt x="188937" y="1864360"/>
                    <a:pt x="156191" y="1885950"/>
                  </a:cubicBezTo>
                  <a:cubicBezTo>
                    <a:pt x="83144" y="1898650"/>
                    <a:pt x="0" y="1894840"/>
                    <a:pt x="1270" y="1930400"/>
                  </a:cubicBezTo>
                  <a:cubicBezTo>
                    <a:pt x="40323" y="1953260"/>
                    <a:pt x="123446" y="1938020"/>
                    <a:pt x="146116" y="1974850"/>
                  </a:cubicBezTo>
                  <a:cubicBezTo>
                    <a:pt x="128484" y="1992630"/>
                    <a:pt x="73069" y="2002790"/>
                    <a:pt x="88182" y="2025650"/>
                  </a:cubicBezTo>
                  <a:cubicBezTo>
                    <a:pt x="206569" y="2024380"/>
                    <a:pt x="312361" y="2035810"/>
                    <a:pt x="435786" y="2032000"/>
                  </a:cubicBezTo>
                  <a:cubicBezTo>
                    <a:pt x="398003" y="2042160"/>
                    <a:pt x="466013" y="2065020"/>
                    <a:pt x="566768" y="2054860"/>
                  </a:cubicBezTo>
                  <a:cubicBezTo>
                    <a:pt x="561730" y="2072640"/>
                    <a:pt x="473569" y="2075180"/>
                    <a:pt x="481126" y="2094230"/>
                  </a:cubicBezTo>
                  <a:cubicBezTo>
                    <a:pt x="627221" y="2080260"/>
                    <a:pt x="667523" y="2052320"/>
                    <a:pt x="803542" y="2042160"/>
                  </a:cubicBezTo>
                  <a:cubicBezTo>
                    <a:pt x="712862" y="2078990"/>
                    <a:pt x="596994" y="2136140"/>
                    <a:pt x="483645" y="2148840"/>
                  </a:cubicBezTo>
                  <a:cubicBezTo>
                    <a:pt x="450899" y="2171700"/>
                    <a:pt x="463494" y="2202180"/>
                    <a:pt x="445862" y="2226310"/>
                  </a:cubicBezTo>
                  <a:cubicBezTo>
                    <a:pt x="415635" y="2221230"/>
                    <a:pt x="418154" y="2301240"/>
                    <a:pt x="496239" y="2320290"/>
                  </a:cubicBezTo>
                  <a:cubicBezTo>
                    <a:pt x="594475" y="2307590"/>
                    <a:pt x="816136" y="2313940"/>
                    <a:pt x="959712" y="2329180"/>
                  </a:cubicBezTo>
                  <a:cubicBezTo>
                    <a:pt x="949636" y="2343150"/>
                    <a:pt x="916891" y="2353310"/>
                    <a:pt x="934523" y="2373630"/>
                  </a:cubicBezTo>
                  <a:cubicBezTo>
                    <a:pt x="982382" y="2382520"/>
                    <a:pt x="1098250" y="2331720"/>
                    <a:pt x="1146108" y="2350770"/>
                  </a:cubicBezTo>
                  <a:cubicBezTo>
                    <a:pt x="1216637" y="2363470"/>
                    <a:pt x="1090693" y="2376170"/>
                    <a:pt x="1125957" y="2401570"/>
                  </a:cubicBezTo>
                  <a:cubicBezTo>
                    <a:pt x="1594468" y="2283460"/>
                    <a:pt x="1969780" y="2261870"/>
                    <a:pt x="2445847" y="2204720"/>
                  </a:cubicBezTo>
                  <a:cubicBezTo>
                    <a:pt x="1914365" y="2321560"/>
                    <a:pt x="1196486" y="2636520"/>
                    <a:pt x="1183892" y="2739390"/>
                  </a:cubicBezTo>
                  <a:cubicBezTo>
                    <a:pt x="1249382" y="2739390"/>
                    <a:pt x="1304797" y="2747010"/>
                    <a:pt x="1365250" y="2753360"/>
                  </a:cubicBezTo>
                  <a:cubicBezTo>
                    <a:pt x="1345099" y="2780030"/>
                    <a:pt x="1314873" y="2805430"/>
                    <a:pt x="1309835" y="2834640"/>
                  </a:cubicBezTo>
                  <a:cubicBezTo>
                    <a:pt x="1342580" y="2805430"/>
                    <a:pt x="1458449" y="2791460"/>
                    <a:pt x="1468524" y="2844800"/>
                  </a:cubicBezTo>
                  <a:cubicBezTo>
                    <a:pt x="1387920" y="2848610"/>
                    <a:pt x="1387920" y="2861310"/>
                    <a:pt x="1387920" y="2891790"/>
                  </a:cubicBezTo>
                  <a:cubicBezTo>
                    <a:pt x="1471043" y="2896870"/>
                    <a:pt x="1599506" y="2860040"/>
                    <a:pt x="1639808" y="2899410"/>
                  </a:cubicBezTo>
                  <a:cubicBezTo>
                    <a:pt x="1586911" y="2915920"/>
                    <a:pt x="1566760" y="2900680"/>
                    <a:pt x="1516383" y="2914650"/>
                  </a:cubicBezTo>
                  <a:cubicBezTo>
                    <a:pt x="1518902" y="2940050"/>
                    <a:pt x="1569279" y="2921000"/>
                    <a:pt x="1586911" y="2933700"/>
                  </a:cubicBezTo>
                  <a:cubicBezTo>
                    <a:pt x="1440817" y="2964180"/>
                    <a:pt x="1448373" y="2975610"/>
                    <a:pt x="1400515" y="3016250"/>
                  </a:cubicBezTo>
                  <a:cubicBezTo>
                    <a:pt x="1360213" y="2983230"/>
                    <a:pt x="1254420" y="3195320"/>
                    <a:pt x="1340062" y="3192780"/>
                  </a:cubicBezTo>
                  <a:cubicBezTo>
                    <a:pt x="1269533" y="3229610"/>
                    <a:pt x="1405552" y="3208020"/>
                    <a:pt x="1438298" y="3221990"/>
                  </a:cubicBezTo>
                  <a:cubicBezTo>
                    <a:pt x="1408071" y="3248660"/>
                    <a:pt x="1476081" y="3256280"/>
                    <a:pt x="1483637" y="3284220"/>
                  </a:cubicBezTo>
                  <a:cubicBezTo>
                    <a:pt x="1521420" y="3289300"/>
                    <a:pt x="1594468" y="3262630"/>
                    <a:pt x="1591949" y="3303270"/>
                  </a:cubicBezTo>
                  <a:cubicBezTo>
                    <a:pt x="1518902" y="3307080"/>
                    <a:pt x="1541572" y="3296920"/>
                    <a:pt x="1491194" y="3322320"/>
                  </a:cubicBezTo>
                  <a:cubicBezTo>
                    <a:pt x="1473562" y="3313430"/>
                    <a:pt x="1435779" y="3304540"/>
                    <a:pt x="1397996" y="3323590"/>
                  </a:cubicBezTo>
                  <a:cubicBezTo>
                    <a:pt x="1425703" y="3350260"/>
                    <a:pt x="1415628" y="3370580"/>
                    <a:pt x="1410590" y="3392170"/>
                  </a:cubicBezTo>
                  <a:cubicBezTo>
                    <a:pt x="1544090" y="3380740"/>
                    <a:pt x="1450892" y="3403600"/>
                    <a:pt x="1574317" y="3408680"/>
                  </a:cubicBezTo>
                  <a:cubicBezTo>
                    <a:pt x="1612100" y="3431540"/>
                    <a:pt x="1556685" y="3437890"/>
                    <a:pt x="1549128" y="3453130"/>
                  </a:cubicBezTo>
                  <a:cubicBezTo>
                    <a:pt x="1790940" y="3456940"/>
                    <a:pt x="1916884" y="3507740"/>
                    <a:pt x="2123431" y="3531870"/>
                  </a:cubicBezTo>
                  <a:cubicBezTo>
                    <a:pt x="2123431" y="3554730"/>
                    <a:pt x="2161214" y="3545840"/>
                    <a:pt x="2166252" y="3563620"/>
                  </a:cubicBezTo>
                  <a:cubicBezTo>
                    <a:pt x="2559196" y="3540760"/>
                    <a:pt x="2818640" y="3562350"/>
                    <a:pt x="3272037" y="3492500"/>
                  </a:cubicBezTo>
                  <a:cubicBezTo>
                    <a:pt x="3216622" y="3467100"/>
                    <a:pt x="3060452" y="3487420"/>
                    <a:pt x="3030225" y="3474720"/>
                  </a:cubicBezTo>
                  <a:cubicBezTo>
                    <a:pt x="3337528" y="3409950"/>
                    <a:pt x="3712840" y="3387090"/>
                    <a:pt x="4080595" y="3350260"/>
                  </a:cubicBezTo>
                  <a:cubicBezTo>
                    <a:pt x="4433238" y="3315970"/>
                    <a:pt x="4780842" y="3327400"/>
                    <a:pt x="5128447" y="3249930"/>
                  </a:cubicBezTo>
                  <a:cubicBezTo>
                    <a:pt x="5211569" y="3266440"/>
                    <a:pt x="5277060" y="3234690"/>
                    <a:pt x="5355145" y="3223260"/>
                  </a:cubicBezTo>
                  <a:cubicBezTo>
                    <a:pt x="5763203" y="3161030"/>
                    <a:pt x="6282090" y="3111500"/>
                    <a:pt x="6685110" y="3094990"/>
                  </a:cubicBezTo>
                  <a:cubicBezTo>
                    <a:pt x="6755639" y="3092450"/>
                    <a:pt x="6836243" y="3072130"/>
                    <a:pt x="6868988" y="3060700"/>
                  </a:cubicBezTo>
                  <a:cubicBezTo>
                    <a:pt x="6999969" y="3070860"/>
                    <a:pt x="7226668" y="3027680"/>
                    <a:pt x="7345055" y="3011170"/>
                  </a:cubicBezTo>
                  <a:cubicBezTo>
                    <a:pt x="7340017" y="2999740"/>
                    <a:pt x="7319865" y="2987040"/>
                    <a:pt x="7342535" y="2980690"/>
                  </a:cubicBezTo>
                  <a:cubicBezTo>
                    <a:pt x="7506263" y="2961640"/>
                    <a:pt x="7737999" y="2941320"/>
                    <a:pt x="7889131" y="2895600"/>
                  </a:cubicBezTo>
                  <a:cubicBezTo>
                    <a:pt x="7868981" y="2890520"/>
                    <a:pt x="7826159" y="2904490"/>
                    <a:pt x="7823640" y="2884170"/>
                  </a:cubicBezTo>
                  <a:cubicBezTo>
                    <a:pt x="7967217" y="2866390"/>
                    <a:pt x="8143538" y="2858770"/>
                    <a:pt x="8279556" y="2830830"/>
                  </a:cubicBezTo>
                  <a:cubicBezTo>
                    <a:pt x="8251849" y="2828290"/>
                    <a:pt x="8221623" y="2828290"/>
                    <a:pt x="8196434" y="2821940"/>
                  </a:cubicBezTo>
                  <a:cubicBezTo>
                    <a:pt x="8365198" y="2757170"/>
                    <a:pt x="8435727" y="2725420"/>
                    <a:pt x="8667463" y="2711450"/>
                  </a:cubicBezTo>
                  <a:cubicBezTo>
                    <a:pt x="8649832" y="2673350"/>
                    <a:pt x="8702727" y="2649220"/>
                    <a:pt x="8821114" y="2635250"/>
                  </a:cubicBezTo>
                  <a:cubicBezTo>
                    <a:pt x="8853859" y="2612390"/>
                    <a:pt x="8753104" y="2621280"/>
                    <a:pt x="8790887" y="2593340"/>
                  </a:cubicBezTo>
                  <a:cubicBezTo>
                    <a:pt x="9211540" y="2565400"/>
                    <a:pt x="9327408" y="2374900"/>
                    <a:pt x="9521361" y="2268220"/>
                  </a:cubicBezTo>
                  <a:cubicBezTo>
                    <a:pt x="9528917" y="2264410"/>
                    <a:pt x="9561663" y="2254250"/>
                    <a:pt x="9566700" y="2251710"/>
                  </a:cubicBezTo>
                  <a:cubicBezTo>
                    <a:pt x="9833701" y="2170430"/>
                    <a:pt x="10163673" y="2159000"/>
                    <a:pt x="10367702" y="2047240"/>
                  </a:cubicBezTo>
                  <a:cubicBezTo>
                    <a:pt x="10445787" y="1962150"/>
                    <a:pt x="10652335" y="1854200"/>
                    <a:pt x="10423118" y="1784350"/>
                  </a:cubicBezTo>
                  <a:cubicBezTo>
                    <a:pt x="10448306" y="1766570"/>
                    <a:pt x="10435712" y="1742440"/>
                    <a:pt x="10410523" y="1715770"/>
                  </a:cubicBezTo>
                  <a:cubicBezTo>
                    <a:pt x="10307249" y="1729740"/>
                    <a:pt x="9831183" y="1682750"/>
                    <a:pt x="9725389" y="1661160"/>
                  </a:cubicBezTo>
                  <a:cubicBezTo>
                    <a:pt x="9748059" y="1634490"/>
                    <a:pt x="9700201" y="1607820"/>
                    <a:pt x="9712795" y="1592580"/>
                  </a:cubicBezTo>
                  <a:cubicBezTo>
                    <a:pt x="9811031" y="1590040"/>
                    <a:pt x="9838739" y="1570990"/>
                    <a:pt x="9896673" y="1559560"/>
                  </a:cubicBezTo>
                  <a:close/>
                </a:path>
              </a:pathLst>
            </a:custGeom>
            <a:blipFill>
              <a:blip r:embed="rId10"/>
              <a:stretch>
                <a:fillRect l="0" t="-16048" r="0" b="-16048"/>
              </a:stretch>
            </a:blipFill>
          </p:spPr>
        </p:sp>
      </p:grpSp>
      <p:sp>
        <p:nvSpPr>
          <p:cNvPr name="TextBox 32" id="32"/>
          <p:cNvSpPr txBox="true"/>
          <p:nvPr/>
        </p:nvSpPr>
        <p:spPr>
          <a:xfrm rot="0">
            <a:off x="8674477" y="1323538"/>
            <a:ext cx="8414284" cy="1033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77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WEBSCRAPING</a:t>
            </a:r>
          </a:p>
        </p:txBody>
      </p:sp>
      <p:sp>
        <p:nvSpPr>
          <p:cNvPr name="TextBox 33" id="33"/>
          <p:cNvSpPr txBox="true"/>
          <p:nvPr/>
        </p:nvSpPr>
        <p:spPr>
          <a:xfrm rot="0">
            <a:off x="13552167" y="6173375"/>
            <a:ext cx="3036584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b="true" sz="2499">
                <a:solidFill>
                  <a:srgbClr val="26262F"/>
                </a:solidFill>
                <a:latin typeface="Garet Bold"/>
                <a:ea typeface="Garet Bold"/>
                <a:cs typeface="Garet Bold"/>
                <a:sym typeface="Garet Bold"/>
              </a:rPr>
              <a:t>CROMA</a:t>
            </a:r>
          </a:p>
        </p:txBody>
      </p:sp>
      <p:sp>
        <p:nvSpPr>
          <p:cNvPr name="TextBox 34" id="34"/>
          <p:cNvSpPr txBox="true"/>
          <p:nvPr/>
        </p:nvSpPr>
        <p:spPr>
          <a:xfrm rot="0">
            <a:off x="8740847" y="6173375"/>
            <a:ext cx="3465941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b="true" sz="2499">
                <a:solidFill>
                  <a:srgbClr val="26262F"/>
                </a:solidFill>
                <a:latin typeface="Garet Bold"/>
                <a:ea typeface="Garet Bold"/>
                <a:cs typeface="Garet Bold"/>
                <a:sym typeface="Garet Bold"/>
              </a:rPr>
              <a:t>FLIPKART</a:t>
            </a:r>
          </a:p>
        </p:txBody>
      </p:sp>
      <p:sp>
        <p:nvSpPr>
          <p:cNvPr name="TextBox 35" id="35"/>
          <p:cNvSpPr txBox="true"/>
          <p:nvPr/>
        </p:nvSpPr>
        <p:spPr>
          <a:xfrm rot="0">
            <a:off x="8683949" y="7384118"/>
            <a:ext cx="3788442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b="true" sz="2499">
                <a:solidFill>
                  <a:srgbClr val="26262F"/>
                </a:solidFill>
                <a:latin typeface="Garet Bold"/>
                <a:ea typeface="Garet Bold"/>
                <a:cs typeface="Garet Bold"/>
                <a:sym typeface="Garet Bold"/>
              </a:rPr>
              <a:t>AMAZON INDIA</a:t>
            </a:r>
          </a:p>
        </p:txBody>
      </p:sp>
      <p:sp>
        <p:nvSpPr>
          <p:cNvPr name="TextBox 36" id="36"/>
          <p:cNvSpPr txBox="true"/>
          <p:nvPr/>
        </p:nvSpPr>
        <p:spPr>
          <a:xfrm rot="0">
            <a:off x="13069611" y="7385666"/>
            <a:ext cx="3971067" cy="3714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2999"/>
              </a:lnSpc>
            </a:pPr>
            <a:r>
              <a:rPr lang="en-US" b="true" sz="2499">
                <a:solidFill>
                  <a:srgbClr val="26262F"/>
                </a:solidFill>
                <a:latin typeface="Garet Bold"/>
                <a:ea typeface="Garet Bold"/>
                <a:cs typeface="Garet Bold"/>
                <a:sym typeface="Garet Bold"/>
              </a:rPr>
              <a:t>RELIANCE DIGITAL</a:t>
            </a:r>
          </a:p>
        </p:txBody>
      </p:sp>
      <p:sp>
        <p:nvSpPr>
          <p:cNvPr name="TextBox 37" id="37"/>
          <p:cNvSpPr txBox="true"/>
          <p:nvPr/>
        </p:nvSpPr>
        <p:spPr>
          <a:xfrm rot="0">
            <a:off x="8966162" y="2852817"/>
            <a:ext cx="7830916" cy="217487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3499"/>
              </a:lnSpc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The primary objective of the data acquisition phase was to compile a foundational dataset of mobile phones from major Indian e-commerce platforms. </a:t>
            </a:r>
          </a:p>
          <a:p>
            <a:pPr algn="ctr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slides/slide5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74505" y="-3282961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71379" y="-3282961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4159" y="1569859"/>
            <a:ext cx="1325831" cy="13258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028700" y="1028700"/>
            <a:ext cx="16230600" cy="8229600"/>
            <a:chOff x="0" y="0"/>
            <a:chExt cx="724177" cy="367188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24177" cy="367188"/>
            </a:xfrm>
            <a:custGeom>
              <a:avLst/>
              <a:gdLst/>
              <a:ahLst/>
              <a:cxnLst/>
              <a:rect r="r" b="b" t="t" l="l"/>
              <a:pathLst>
                <a:path h="367188" w="724177">
                  <a:moveTo>
                    <a:pt x="47700" y="0"/>
                  </a:moveTo>
                  <a:lnTo>
                    <a:pt x="676478" y="0"/>
                  </a:lnTo>
                  <a:cubicBezTo>
                    <a:pt x="689128" y="0"/>
                    <a:pt x="701261" y="5025"/>
                    <a:pt x="710206" y="13971"/>
                  </a:cubicBezTo>
                  <a:cubicBezTo>
                    <a:pt x="719152" y="22916"/>
                    <a:pt x="724177" y="35049"/>
                    <a:pt x="724177" y="47700"/>
                  </a:cubicBezTo>
                  <a:lnTo>
                    <a:pt x="724177" y="319489"/>
                  </a:lnTo>
                  <a:cubicBezTo>
                    <a:pt x="724177" y="332140"/>
                    <a:pt x="719152" y="344272"/>
                    <a:pt x="710206" y="353218"/>
                  </a:cubicBezTo>
                  <a:cubicBezTo>
                    <a:pt x="701261" y="362163"/>
                    <a:pt x="689128" y="367188"/>
                    <a:pt x="676478" y="367188"/>
                  </a:cubicBezTo>
                  <a:lnTo>
                    <a:pt x="47700" y="367188"/>
                  </a:lnTo>
                  <a:cubicBezTo>
                    <a:pt x="35049" y="367188"/>
                    <a:pt x="22916" y="362163"/>
                    <a:pt x="13971" y="353218"/>
                  </a:cubicBezTo>
                  <a:cubicBezTo>
                    <a:pt x="5025" y="344272"/>
                    <a:pt x="0" y="332140"/>
                    <a:pt x="0" y="319489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24177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4" id="14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1695600" y="1446685"/>
            <a:ext cx="14782190" cy="1033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77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CLEANING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695600" y="679896"/>
            <a:ext cx="1285474" cy="1266878"/>
          </a:xfrm>
          <a:custGeom>
            <a:avLst/>
            <a:gdLst/>
            <a:ahLst/>
            <a:cxnLst/>
            <a:rect r="r" b="b" t="t" l="l"/>
            <a:pathLst>
              <a:path h="1266878" w="1285474">
                <a:moveTo>
                  <a:pt x="0" y="0"/>
                </a:moveTo>
                <a:lnTo>
                  <a:pt x="1285475" y="0"/>
                </a:lnTo>
                <a:lnTo>
                  <a:pt x="1285475" y="1266878"/>
                </a:lnTo>
                <a:lnTo>
                  <a:pt x="0" y="1266878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-9344322">
            <a:off x="16202962" y="48662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6" y="0"/>
                </a:lnTo>
                <a:lnTo>
                  <a:pt x="2935146" y="960593"/>
                </a:lnTo>
                <a:lnTo>
                  <a:pt x="0" y="96059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18" id="18"/>
          <p:cNvGrpSpPr/>
          <p:nvPr/>
        </p:nvGrpSpPr>
        <p:grpSpPr>
          <a:xfrm rot="0">
            <a:off x="14775757" y="805789"/>
            <a:ext cx="764070" cy="764070"/>
            <a:chOff x="0" y="0"/>
            <a:chExt cx="812800" cy="812800"/>
          </a:xfrm>
        </p:grpSpPr>
        <p:sp>
          <p:nvSpPr>
            <p:cNvPr name="Freeform 19" id="1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  <a:ln cap="sq">
              <a:noFill/>
              <a:prstDash val="solid"/>
              <a:miter/>
            </a:ln>
          </p:spPr>
        </p:sp>
        <p:sp>
          <p:nvSpPr>
            <p:cNvPr name="TextBox 20" id="2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21" id="21"/>
          <p:cNvSpPr/>
          <p:nvPr/>
        </p:nvSpPr>
        <p:spPr>
          <a:xfrm flipH="false" flipV="false" rot="0">
            <a:off x="2805163" y="5708166"/>
            <a:ext cx="6042120" cy="4357864"/>
          </a:xfrm>
          <a:custGeom>
            <a:avLst/>
            <a:gdLst/>
            <a:ahLst/>
            <a:cxnLst/>
            <a:rect r="r" b="b" t="t" l="l"/>
            <a:pathLst>
              <a:path h="4357864" w="6042120">
                <a:moveTo>
                  <a:pt x="0" y="0"/>
                </a:moveTo>
                <a:lnTo>
                  <a:pt x="6042120" y="0"/>
                </a:lnTo>
                <a:lnTo>
                  <a:pt x="6042120" y="4357864"/>
                </a:lnTo>
                <a:lnTo>
                  <a:pt x="0" y="4357864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Freeform 22" id="22"/>
          <p:cNvSpPr/>
          <p:nvPr/>
        </p:nvSpPr>
        <p:spPr>
          <a:xfrm flipH="false" flipV="false" rot="0">
            <a:off x="8893436" y="5708166"/>
            <a:ext cx="6130555" cy="4357864"/>
          </a:xfrm>
          <a:custGeom>
            <a:avLst/>
            <a:gdLst/>
            <a:ahLst/>
            <a:cxnLst/>
            <a:rect r="r" b="b" t="t" l="l"/>
            <a:pathLst>
              <a:path h="4357864" w="6130555">
                <a:moveTo>
                  <a:pt x="0" y="0"/>
                </a:moveTo>
                <a:lnTo>
                  <a:pt x="6130554" y="0"/>
                </a:lnTo>
                <a:lnTo>
                  <a:pt x="6130554" y="4357864"/>
                </a:lnTo>
                <a:lnTo>
                  <a:pt x="0" y="4357864"/>
                </a:lnTo>
                <a:lnTo>
                  <a:pt x="0" y="0"/>
                </a:lnTo>
                <a:close/>
              </a:path>
            </a:pathLst>
          </a:custGeom>
          <a:blipFill>
            <a:blip r:embed="rId9"/>
            <a:stretch>
              <a:fillRect l="0" t="0" r="0" b="0"/>
            </a:stretch>
          </a:blipFill>
        </p:spPr>
      </p:sp>
      <p:sp>
        <p:nvSpPr>
          <p:cNvPr name="TextBox 23" id="23"/>
          <p:cNvSpPr txBox="true"/>
          <p:nvPr/>
        </p:nvSpPr>
        <p:spPr>
          <a:xfrm rot="0">
            <a:off x="1810209" y="2644576"/>
            <a:ext cx="14667581" cy="31896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Data Cleaning &amp; Transformation – Extracted structured information (e.g., Brand from Name), standardized formats (numeric/string), handled missing/invalid values, and removed extra text/characters from Price, Ratings, and Reviews to ensure data integrity.</a:t>
            </a:r>
          </a:p>
          <a:p>
            <a:pPr algn="just">
              <a:lnSpc>
                <a:spcPts val="3220"/>
              </a:lnSpc>
            </a:pP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Final Dataset Readiness – Verified with df.info() and df.isnull().sum() that all 1200 entries had correct data types (Ratings: float64, Reviews &amp; Price: int64, categorical columns as object) and no missing values, resulting in a clean, structured dataset for EDA and machine learning.</a:t>
            </a:r>
          </a:p>
          <a:p>
            <a:pPr algn="just">
              <a:lnSpc>
                <a:spcPts val="3220"/>
              </a:lnSpc>
            </a:pPr>
          </a:p>
        </p:txBody>
      </p:sp>
    </p:spTree>
  </p:cSld>
  <p:clrMapOvr>
    <a:masterClrMapping/>
  </p:clrMapOvr>
</p:sld>
</file>

<file path=ppt/slides/slide6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74505" y="-3282961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71379" y="-3282961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4159" y="1569859"/>
            <a:ext cx="1325831" cy="13258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1058" y="679896"/>
            <a:ext cx="16230600" cy="9445142"/>
            <a:chOff x="0" y="0"/>
            <a:chExt cx="724177" cy="42142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24177" cy="421424"/>
            </a:xfrm>
            <a:custGeom>
              <a:avLst/>
              <a:gdLst/>
              <a:ahLst/>
              <a:cxnLst/>
              <a:rect r="r" b="b" t="t" l="l"/>
              <a:pathLst>
                <a:path h="421424" w="724177">
                  <a:moveTo>
                    <a:pt x="47700" y="0"/>
                  </a:moveTo>
                  <a:lnTo>
                    <a:pt x="676478" y="0"/>
                  </a:lnTo>
                  <a:cubicBezTo>
                    <a:pt x="689128" y="0"/>
                    <a:pt x="701261" y="5025"/>
                    <a:pt x="710206" y="13971"/>
                  </a:cubicBezTo>
                  <a:cubicBezTo>
                    <a:pt x="719152" y="22916"/>
                    <a:pt x="724177" y="35049"/>
                    <a:pt x="724177" y="47700"/>
                  </a:cubicBezTo>
                  <a:lnTo>
                    <a:pt x="724177" y="373724"/>
                  </a:lnTo>
                  <a:cubicBezTo>
                    <a:pt x="724177" y="386375"/>
                    <a:pt x="719152" y="398507"/>
                    <a:pt x="710206" y="407453"/>
                  </a:cubicBezTo>
                  <a:cubicBezTo>
                    <a:pt x="701261" y="416398"/>
                    <a:pt x="689128" y="421424"/>
                    <a:pt x="676478" y="421424"/>
                  </a:cubicBezTo>
                  <a:lnTo>
                    <a:pt x="47700" y="421424"/>
                  </a:lnTo>
                  <a:cubicBezTo>
                    <a:pt x="35049" y="421424"/>
                    <a:pt x="22916" y="416398"/>
                    <a:pt x="13971" y="407453"/>
                  </a:cubicBezTo>
                  <a:cubicBezTo>
                    <a:pt x="5025" y="398507"/>
                    <a:pt x="0" y="386375"/>
                    <a:pt x="0" y="373724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24177" cy="459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1058" y="1136677"/>
            <a:ext cx="14782190" cy="2005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77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EXPLORATORY ANALYSIS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21058" y="805789"/>
            <a:ext cx="1285474" cy="1266878"/>
          </a:xfrm>
          <a:custGeom>
            <a:avLst/>
            <a:gdLst/>
            <a:ahLst/>
            <a:cxnLst/>
            <a:rect r="r" b="b" t="t" l="l"/>
            <a:pathLst>
              <a:path h="1266878" w="1285474">
                <a:moveTo>
                  <a:pt x="0" y="0"/>
                </a:moveTo>
                <a:lnTo>
                  <a:pt x="1285474" y="0"/>
                </a:lnTo>
                <a:lnTo>
                  <a:pt x="1285474" y="1266878"/>
                </a:lnTo>
                <a:lnTo>
                  <a:pt x="0" y="126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9344322">
            <a:off x="16202962" y="48662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6" y="0"/>
                </a:lnTo>
                <a:lnTo>
                  <a:pt x="2935146" y="960593"/>
                </a:lnTo>
                <a:lnTo>
                  <a:pt x="0" y="96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1439335" y="2072667"/>
            <a:ext cx="6727607" cy="4161932"/>
          </a:xfrm>
          <a:custGeom>
            <a:avLst/>
            <a:gdLst/>
            <a:ahLst/>
            <a:cxnLst/>
            <a:rect r="r" b="b" t="t" l="l"/>
            <a:pathLst>
              <a:path h="4161932" w="6727607">
                <a:moveTo>
                  <a:pt x="0" y="0"/>
                </a:moveTo>
                <a:lnTo>
                  <a:pt x="6727607" y="0"/>
                </a:lnTo>
                <a:lnTo>
                  <a:pt x="6727607" y="4161932"/>
                </a:lnTo>
                <a:lnTo>
                  <a:pt x="0" y="4161932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1439335" y="6308926"/>
            <a:ext cx="6727607" cy="3816113"/>
          </a:xfrm>
          <a:custGeom>
            <a:avLst/>
            <a:gdLst/>
            <a:ahLst/>
            <a:cxnLst/>
            <a:rect r="r" b="b" t="t" l="l"/>
            <a:pathLst>
              <a:path h="3816113" w="6727607">
                <a:moveTo>
                  <a:pt x="0" y="0"/>
                </a:moveTo>
                <a:lnTo>
                  <a:pt x="6727607" y="0"/>
                </a:lnTo>
                <a:lnTo>
                  <a:pt x="6727607" y="3816113"/>
                </a:lnTo>
                <a:lnTo>
                  <a:pt x="0" y="3816113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-7075" r="0" b="-7075"/>
            </a:stretch>
          </a:blipFill>
        </p:spPr>
      </p:sp>
      <p:sp>
        <p:nvSpPr>
          <p:cNvPr name="TextBox 19" id="19"/>
          <p:cNvSpPr txBox="true"/>
          <p:nvPr/>
        </p:nvSpPr>
        <p:spPr>
          <a:xfrm rot="0">
            <a:off x="235667" y="3176082"/>
            <a:ext cx="11020955" cy="71901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Vivo leads the market with the highest number of products (~142), showing strong portfolio diversity.</a:t>
            </a:r>
          </a:p>
          <a:p>
            <a:pPr algn="just">
              <a:lnSpc>
                <a:spcPts val="3220"/>
              </a:lnSpc>
            </a:pP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Apple and Samsung follow closely, with Apple (~125) slightly ahead of Samsung (~113).</a:t>
            </a:r>
          </a:p>
          <a:p>
            <a:pPr algn="just">
              <a:lnSpc>
                <a:spcPts val="3220"/>
              </a:lnSpc>
            </a:pP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Lava has the highest average rating, close to 3.9, making it the best-rated brand among the top 10.</a:t>
            </a:r>
          </a:p>
          <a:p>
            <a:pPr algn="just">
              <a:lnSpc>
                <a:spcPts val="3220"/>
              </a:lnSpc>
            </a:pP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POCO, Samsung, and Realme also have high average ratings ranging between 3.6 and 3.8, showing consistent customer satisfaction.</a:t>
            </a:r>
          </a:p>
          <a:p>
            <a:pPr algn="just">
              <a:lnSpc>
                <a:spcPts val="3220"/>
              </a:lnSpc>
            </a:pP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The majority of phones are priced between ₹5,000 and ₹30,000.</a:t>
            </a:r>
          </a:p>
          <a:p>
            <a:pPr algn="just">
              <a:lnSpc>
                <a:spcPts val="3220"/>
              </a:lnSpc>
            </a:pP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Very few phones exceed ₹100,000, and even fewer reach up to ₹200,000.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</p:txBody>
      </p:sp>
    </p:spTree>
  </p:cSld>
  <p:clrMapOvr>
    <a:masterClrMapping/>
  </p:clrMapOvr>
</p:sld>
</file>

<file path=ppt/slides/slide7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4374505" y="-3282961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71379" y="-3282961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554159" y="1569859"/>
            <a:ext cx="1325831" cy="1325831"/>
            <a:chOff x="0" y="0"/>
            <a:chExt cx="812800" cy="812800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10AEB2"/>
            </a:solidFill>
          </p:spPr>
        </p:sp>
        <p:sp>
          <p:nvSpPr>
            <p:cNvPr name="TextBox 10" id="10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grpSp>
        <p:nvGrpSpPr>
          <p:cNvPr name="Group 11" id="11"/>
          <p:cNvGrpSpPr/>
          <p:nvPr/>
        </p:nvGrpSpPr>
        <p:grpSpPr>
          <a:xfrm rot="0">
            <a:off x="121058" y="679896"/>
            <a:ext cx="16230600" cy="9445142"/>
            <a:chOff x="0" y="0"/>
            <a:chExt cx="724177" cy="421424"/>
          </a:xfrm>
        </p:grpSpPr>
        <p:sp>
          <p:nvSpPr>
            <p:cNvPr name="Freeform 12" id="12"/>
            <p:cNvSpPr/>
            <p:nvPr/>
          </p:nvSpPr>
          <p:spPr>
            <a:xfrm flipH="false" flipV="false" rot="0">
              <a:off x="0" y="0"/>
              <a:ext cx="724177" cy="421424"/>
            </a:xfrm>
            <a:custGeom>
              <a:avLst/>
              <a:gdLst/>
              <a:ahLst/>
              <a:cxnLst/>
              <a:rect r="r" b="b" t="t" l="l"/>
              <a:pathLst>
                <a:path h="421424" w="724177">
                  <a:moveTo>
                    <a:pt x="47700" y="0"/>
                  </a:moveTo>
                  <a:lnTo>
                    <a:pt x="676478" y="0"/>
                  </a:lnTo>
                  <a:cubicBezTo>
                    <a:pt x="689128" y="0"/>
                    <a:pt x="701261" y="5025"/>
                    <a:pt x="710206" y="13971"/>
                  </a:cubicBezTo>
                  <a:cubicBezTo>
                    <a:pt x="719152" y="22916"/>
                    <a:pt x="724177" y="35049"/>
                    <a:pt x="724177" y="47700"/>
                  </a:cubicBezTo>
                  <a:lnTo>
                    <a:pt x="724177" y="373724"/>
                  </a:lnTo>
                  <a:cubicBezTo>
                    <a:pt x="724177" y="386375"/>
                    <a:pt x="719152" y="398507"/>
                    <a:pt x="710206" y="407453"/>
                  </a:cubicBezTo>
                  <a:cubicBezTo>
                    <a:pt x="701261" y="416398"/>
                    <a:pt x="689128" y="421424"/>
                    <a:pt x="676478" y="421424"/>
                  </a:cubicBezTo>
                  <a:lnTo>
                    <a:pt x="47700" y="421424"/>
                  </a:lnTo>
                  <a:cubicBezTo>
                    <a:pt x="35049" y="421424"/>
                    <a:pt x="22916" y="416398"/>
                    <a:pt x="13971" y="407453"/>
                  </a:cubicBezTo>
                  <a:cubicBezTo>
                    <a:pt x="5025" y="398507"/>
                    <a:pt x="0" y="386375"/>
                    <a:pt x="0" y="373724"/>
                  </a:cubicBezTo>
                  <a:lnTo>
                    <a:pt x="0" y="47700"/>
                  </a:lnTo>
                  <a:cubicBezTo>
                    <a:pt x="0" y="35049"/>
                    <a:pt x="5025" y="22916"/>
                    <a:pt x="13971" y="13971"/>
                  </a:cubicBezTo>
                  <a:cubicBezTo>
                    <a:pt x="22916" y="5025"/>
                    <a:pt x="35049" y="0"/>
                    <a:pt x="47700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3" id="13"/>
            <p:cNvSpPr txBox="true"/>
            <p:nvPr/>
          </p:nvSpPr>
          <p:spPr>
            <a:xfrm>
              <a:off x="0" y="-38100"/>
              <a:ext cx="724177" cy="459524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TextBox 14" id="14"/>
          <p:cNvSpPr txBox="true"/>
          <p:nvPr/>
        </p:nvSpPr>
        <p:spPr>
          <a:xfrm rot="0">
            <a:off x="121058" y="1136677"/>
            <a:ext cx="14782190" cy="2005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ctr">
              <a:lnSpc>
                <a:spcPts val="7700"/>
              </a:lnSpc>
            </a:pPr>
            <a:r>
              <a:rPr lang="en-US" sz="77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EXPLORATORY ANALYSIS</a:t>
            </a:r>
          </a:p>
        </p:txBody>
      </p:sp>
      <p:sp>
        <p:nvSpPr>
          <p:cNvPr name="Freeform 15" id="15"/>
          <p:cNvSpPr/>
          <p:nvPr/>
        </p:nvSpPr>
        <p:spPr>
          <a:xfrm flipH="false" flipV="false" rot="0">
            <a:off x="121058" y="805789"/>
            <a:ext cx="1285474" cy="1266878"/>
          </a:xfrm>
          <a:custGeom>
            <a:avLst/>
            <a:gdLst/>
            <a:ahLst/>
            <a:cxnLst/>
            <a:rect r="r" b="b" t="t" l="l"/>
            <a:pathLst>
              <a:path h="1266878" w="1285474">
                <a:moveTo>
                  <a:pt x="0" y="0"/>
                </a:moveTo>
                <a:lnTo>
                  <a:pt x="1285474" y="0"/>
                </a:lnTo>
                <a:lnTo>
                  <a:pt x="1285474" y="1266878"/>
                </a:lnTo>
                <a:lnTo>
                  <a:pt x="0" y="126687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6" id="16"/>
          <p:cNvSpPr/>
          <p:nvPr/>
        </p:nvSpPr>
        <p:spPr>
          <a:xfrm flipH="false" flipV="false" rot="-9344322">
            <a:off x="16202962" y="48662"/>
            <a:ext cx="2935145" cy="960593"/>
          </a:xfrm>
          <a:custGeom>
            <a:avLst/>
            <a:gdLst/>
            <a:ahLst/>
            <a:cxnLst/>
            <a:rect r="r" b="b" t="t" l="l"/>
            <a:pathLst>
              <a:path h="960593" w="2935145">
                <a:moveTo>
                  <a:pt x="0" y="0"/>
                </a:moveTo>
                <a:lnTo>
                  <a:pt x="2935146" y="0"/>
                </a:lnTo>
                <a:lnTo>
                  <a:pt x="2935146" y="960593"/>
                </a:lnTo>
                <a:lnTo>
                  <a:pt x="0" y="96059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2056655" y="5316572"/>
            <a:ext cx="5693188" cy="4911741"/>
          </a:xfrm>
          <a:custGeom>
            <a:avLst/>
            <a:gdLst/>
            <a:ahLst/>
            <a:cxnLst/>
            <a:rect r="r" b="b" t="t" l="l"/>
            <a:pathLst>
              <a:path h="4911741" w="5693188">
                <a:moveTo>
                  <a:pt x="0" y="0"/>
                </a:moveTo>
                <a:lnTo>
                  <a:pt x="5693188" y="0"/>
                </a:lnTo>
                <a:lnTo>
                  <a:pt x="5693188" y="4911741"/>
                </a:lnTo>
                <a:lnTo>
                  <a:pt x="0" y="4911741"/>
                </a:lnTo>
                <a:lnTo>
                  <a:pt x="0" y="0"/>
                </a:lnTo>
                <a:close/>
              </a:path>
            </a:pathLst>
          </a:custGeom>
          <a:blipFill>
            <a:blip r:embed="rId6"/>
            <a:stretch>
              <a:fillRect l="0" t="0" r="-44998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95515" y="7187491"/>
            <a:ext cx="7416638" cy="3040822"/>
          </a:xfrm>
          <a:custGeom>
            <a:avLst/>
            <a:gdLst/>
            <a:ahLst/>
            <a:cxnLst/>
            <a:rect r="r" b="b" t="t" l="l"/>
            <a:pathLst>
              <a:path h="3040822" w="7416638">
                <a:moveTo>
                  <a:pt x="0" y="0"/>
                </a:moveTo>
                <a:lnTo>
                  <a:pt x="7416638" y="0"/>
                </a:lnTo>
                <a:lnTo>
                  <a:pt x="7416638" y="3040822"/>
                </a:lnTo>
                <a:lnTo>
                  <a:pt x="0" y="3040822"/>
                </a:lnTo>
                <a:lnTo>
                  <a:pt x="0" y="0"/>
                </a:lnTo>
                <a:close/>
              </a:path>
            </a:pathLst>
          </a:custGeom>
          <a:blipFill>
            <a:blip r:embed="rId7"/>
            <a:stretch>
              <a:fillRect l="0" t="0" r="0" b="0"/>
            </a:stretch>
          </a:blipFill>
        </p:spPr>
      </p:sp>
      <p:sp>
        <p:nvSpPr>
          <p:cNvPr name="Freeform 19" id="19"/>
          <p:cNvSpPr/>
          <p:nvPr/>
        </p:nvSpPr>
        <p:spPr>
          <a:xfrm flipH="false" flipV="false" rot="0">
            <a:off x="7667295" y="7144515"/>
            <a:ext cx="4050435" cy="3142485"/>
          </a:xfrm>
          <a:custGeom>
            <a:avLst/>
            <a:gdLst/>
            <a:ahLst/>
            <a:cxnLst/>
            <a:rect r="r" b="b" t="t" l="l"/>
            <a:pathLst>
              <a:path h="3142485" w="4050435">
                <a:moveTo>
                  <a:pt x="0" y="0"/>
                </a:moveTo>
                <a:lnTo>
                  <a:pt x="4050435" y="0"/>
                </a:lnTo>
                <a:lnTo>
                  <a:pt x="4050435" y="3142485"/>
                </a:lnTo>
                <a:lnTo>
                  <a:pt x="0" y="3142485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20" id="20"/>
          <p:cNvSpPr txBox="true"/>
          <p:nvPr/>
        </p:nvSpPr>
        <p:spPr>
          <a:xfrm rot="0">
            <a:off x="235667" y="3176082"/>
            <a:ext cx="12078927" cy="478980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Apple iPhone 13 (Midnight, 128 GB) and iPhone 13</a:t>
            </a:r>
            <a:r>
              <a:rPr lang="en-US" sz="2300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 (Starlight, 128 GB) are the two most reviewed phones by a significant margin.</a:t>
            </a:r>
          </a:p>
          <a:p>
            <a:pPr algn="just">
              <a:lnSpc>
                <a:spcPts val="3220"/>
              </a:lnSpc>
            </a:pP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These models have almost 30 billion reviews each.</a:t>
            </a:r>
          </a:p>
          <a:p>
            <a:pPr algn="just">
              <a:lnSpc>
                <a:spcPts val="3220"/>
              </a:lnSpc>
            </a:pP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Flipkart leads with the highest average rating (~4.2), indicating stronger customer satisfaction compared to other sources.</a:t>
            </a:r>
          </a:p>
          <a:p>
            <a:pPr algn="just">
              <a:lnSpc>
                <a:spcPts val="3220"/>
              </a:lnSpc>
            </a:pPr>
          </a:p>
          <a:p>
            <a:pPr algn="just" marL="496571" indent="-248285" lvl="1">
              <a:lnSpc>
                <a:spcPts val="3220"/>
              </a:lnSpc>
              <a:buFont typeface="Arial"/>
              <a:buChar char="•"/>
            </a:pPr>
            <a:r>
              <a:rPr lang="en-US" sz="2300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Amazon follows closely with an average rating of ~4.0, showing consistent reliability and customer trust.</a:t>
            </a:r>
          </a:p>
          <a:p>
            <a:pPr algn="just">
              <a:lnSpc>
                <a:spcPts val="3220"/>
              </a:lnSpc>
            </a:pPr>
          </a:p>
          <a:p>
            <a:pPr algn="just">
              <a:lnSpc>
                <a:spcPts val="3220"/>
              </a:lnSpc>
            </a:pPr>
          </a:p>
        </p:txBody>
      </p:sp>
    </p:spTree>
  </p:cSld>
  <p:clrMapOvr>
    <a:masterClrMapping/>
  </p:clrMapOvr>
</p:sld>
</file>

<file path=ppt/slides/slide8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-2146267" y="-3282961"/>
            <a:ext cx="8991126" cy="8991126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5" id="5"/>
          <p:cNvGrpSpPr/>
          <p:nvPr/>
        </p:nvGrpSpPr>
        <p:grpSpPr>
          <a:xfrm rot="0">
            <a:off x="13671379" y="-3282961"/>
            <a:ext cx="8991126" cy="8991126"/>
            <a:chOff x="0" y="0"/>
            <a:chExt cx="812800" cy="812800"/>
          </a:xfrm>
        </p:grpSpPr>
        <p:sp>
          <p:nvSpPr>
            <p:cNvPr name="Freeform 6" id="6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7" id="7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8" id="8"/>
          <p:cNvGrpSpPr/>
          <p:nvPr/>
        </p:nvGrpSpPr>
        <p:grpSpPr>
          <a:xfrm rot="0">
            <a:off x="1028700" y="1028700"/>
            <a:ext cx="12971584" cy="8229600"/>
            <a:chOff x="0" y="0"/>
            <a:chExt cx="578766" cy="367188"/>
          </a:xfrm>
        </p:grpSpPr>
        <p:sp>
          <p:nvSpPr>
            <p:cNvPr name="Freeform 9" id="9"/>
            <p:cNvSpPr/>
            <p:nvPr/>
          </p:nvSpPr>
          <p:spPr>
            <a:xfrm flipH="false" flipV="false" rot="0">
              <a:off x="0" y="0"/>
              <a:ext cx="578766" cy="367188"/>
            </a:xfrm>
            <a:custGeom>
              <a:avLst/>
              <a:gdLst/>
              <a:ahLst/>
              <a:cxnLst/>
              <a:rect r="r" b="b" t="t" l="l"/>
              <a:pathLst>
                <a:path h="367188" w="578766">
                  <a:moveTo>
                    <a:pt x="59684" y="0"/>
                  </a:moveTo>
                  <a:lnTo>
                    <a:pt x="519083" y="0"/>
                  </a:lnTo>
                  <a:cubicBezTo>
                    <a:pt x="534912" y="0"/>
                    <a:pt x="550093" y="6288"/>
                    <a:pt x="561285" y="17481"/>
                  </a:cubicBezTo>
                  <a:cubicBezTo>
                    <a:pt x="572478" y="28674"/>
                    <a:pt x="578766" y="43855"/>
                    <a:pt x="578766" y="59684"/>
                  </a:cubicBezTo>
                  <a:lnTo>
                    <a:pt x="578766" y="307505"/>
                  </a:lnTo>
                  <a:cubicBezTo>
                    <a:pt x="578766" y="323334"/>
                    <a:pt x="572478" y="338515"/>
                    <a:pt x="561285" y="349708"/>
                  </a:cubicBezTo>
                  <a:cubicBezTo>
                    <a:pt x="550093" y="360900"/>
                    <a:pt x="534912" y="367188"/>
                    <a:pt x="519083" y="367188"/>
                  </a:cubicBezTo>
                  <a:lnTo>
                    <a:pt x="59684" y="367188"/>
                  </a:lnTo>
                  <a:cubicBezTo>
                    <a:pt x="43855" y="367188"/>
                    <a:pt x="28674" y="360900"/>
                    <a:pt x="17481" y="349708"/>
                  </a:cubicBezTo>
                  <a:cubicBezTo>
                    <a:pt x="6288" y="338515"/>
                    <a:pt x="0" y="323334"/>
                    <a:pt x="0" y="307505"/>
                  </a:cubicBezTo>
                  <a:lnTo>
                    <a:pt x="0" y="59684"/>
                  </a:lnTo>
                  <a:cubicBezTo>
                    <a:pt x="0" y="43855"/>
                    <a:pt x="6288" y="28674"/>
                    <a:pt x="17481" y="17481"/>
                  </a:cubicBezTo>
                  <a:cubicBezTo>
                    <a:pt x="28674" y="6288"/>
                    <a:pt x="43855" y="0"/>
                    <a:pt x="59684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0" id="10"/>
            <p:cNvSpPr txBox="true"/>
            <p:nvPr/>
          </p:nvSpPr>
          <p:spPr>
            <a:xfrm>
              <a:off x="0" y="-38100"/>
              <a:ext cx="578766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1" id="11"/>
          <p:cNvSpPr/>
          <p:nvPr/>
        </p:nvSpPr>
        <p:spPr>
          <a:xfrm flipH="false" flipV="false" rot="0">
            <a:off x="11494886" y="1885794"/>
            <a:ext cx="5962900" cy="7644744"/>
          </a:xfrm>
          <a:custGeom>
            <a:avLst/>
            <a:gdLst/>
            <a:ahLst/>
            <a:cxnLst/>
            <a:rect r="r" b="b" t="t" l="l"/>
            <a:pathLst>
              <a:path h="7644744" w="5962900">
                <a:moveTo>
                  <a:pt x="0" y="0"/>
                </a:moveTo>
                <a:lnTo>
                  <a:pt x="5962900" y="0"/>
                </a:lnTo>
                <a:lnTo>
                  <a:pt x="5962900" y="7644744"/>
                </a:lnTo>
                <a:lnTo>
                  <a:pt x="0" y="764474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2" id="12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-5014321">
            <a:off x="16373499" y="724498"/>
            <a:ext cx="630273" cy="1853743"/>
          </a:xfrm>
          <a:custGeom>
            <a:avLst/>
            <a:gdLst/>
            <a:ahLst/>
            <a:cxnLst/>
            <a:rect r="r" b="b" t="t" l="l"/>
            <a:pathLst>
              <a:path h="1853743" w="630273">
                <a:moveTo>
                  <a:pt x="0" y="0"/>
                </a:moveTo>
                <a:lnTo>
                  <a:pt x="630272" y="0"/>
                </a:lnTo>
                <a:lnTo>
                  <a:pt x="630272" y="1853743"/>
                </a:lnTo>
                <a:lnTo>
                  <a:pt x="0" y="1853743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16677044" y="4409328"/>
            <a:ext cx="1124690" cy="1108419"/>
          </a:xfrm>
          <a:custGeom>
            <a:avLst/>
            <a:gdLst/>
            <a:ahLst/>
            <a:cxnLst/>
            <a:rect r="r" b="b" t="t" l="l"/>
            <a:pathLst>
              <a:path h="1108419" w="1124690">
                <a:moveTo>
                  <a:pt x="0" y="0"/>
                </a:moveTo>
                <a:lnTo>
                  <a:pt x="1124690" y="0"/>
                </a:lnTo>
                <a:lnTo>
                  <a:pt x="1124690" y="1108419"/>
                </a:lnTo>
                <a:lnTo>
                  <a:pt x="0" y="1108419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TextBox 15" id="15"/>
          <p:cNvSpPr txBox="true"/>
          <p:nvPr/>
        </p:nvSpPr>
        <p:spPr>
          <a:xfrm rot="0">
            <a:off x="1595793" y="1650948"/>
            <a:ext cx="9899092" cy="103378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DATA STORAGE</a:t>
            </a:r>
          </a:p>
        </p:txBody>
      </p:sp>
      <p:sp>
        <p:nvSpPr>
          <p:cNvPr name="Freeform 16" id="16"/>
          <p:cNvSpPr/>
          <p:nvPr/>
        </p:nvSpPr>
        <p:spPr>
          <a:xfrm flipH="false" flipV="false" rot="0">
            <a:off x="10088575" y="1720934"/>
            <a:ext cx="1105104" cy="1089117"/>
          </a:xfrm>
          <a:custGeom>
            <a:avLst/>
            <a:gdLst/>
            <a:ahLst/>
            <a:cxnLst/>
            <a:rect r="r" b="b" t="t" l="l"/>
            <a:pathLst>
              <a:path h="1089117" w="1105104">
                <a:moveTo>
                  <a:pt x="0" y="0"/>
                </a:moveTo>
                <a:lnTo>
                  <a:pt x="1105104" y="0"/>
                </a:lnTo>
                <a:lnTo>
                  <a:pt x="1105104" y="1089117"/>
                </a:lnTo>
                <a:lnTo>
                  <a:pt x="0" y="1089117"/>
                </a:lnTo>
                <a:lnTo>
                  <a:pt x="0" y="0"/>
                </a:lnTo>
                <a:close/>
              </a:path>
            </a:pathLst>
          </a:custGeom>
          <a:blipFill>
            <a:blip r:embed="rId10">
              <a:extLst>
                <a:ext uri="{96DAC541-7B7A-43D3-8B79-37D633B846F1}">
                  <asvg:svgBlip xmlns:asvg="http://schemas.microsoft.com/office/drawing/2016/SVG/main" r:embed="rId11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7" id="17"/>
          <p:cNvSpPr/>
          <p:nvPr/>
        </p:nvSpPr>
        <p:spPr>
          <a:xfrm flipH="false" flipV="false" rot="0">
            <a:off x="11377944" y="3643313"/>
            <a:ext cx="766015" cy="766015"/>
          </a:xfrm>
          <a:custGeom>
            <a:avLst/>
            <a:gdLst/>
            <a:ahLst/>
            <a:cxnLst/>
            <a:rect r="r" b="b" t="t" l="l"/>
            <a:pathLst>
              <a:path h="766015" w="766015">
                <a:moveTo>
                  <a:pt x="0" y="0"/>
                </a:moveTo>
                <a:lnTo>
                  <a:pt x="766016" y="0"/>
                </a:lnTo>
                <a:lnTo>
                  <a:pt x="766016" y="766015"/>
                </a:lnTo>
                <a:lnTo>
                  <a:pt x="0" y="766015"/>
                </a:lnTo>
                <a:lnTo>
                  <a:pt x="0" y="0"/>
                </a:lnTo>
                <a:close/>
              </a:path>
            </a:pathLst>
          </a:custGeom>
          <a:blipFill>
            <a:blip r:embed="rId12">
              <a:extLst>
                <a:ext uri="{96DAC541-7B7A-43D3-8B79-37D633B846F1}">
                  <asvg:svgBlip xmlns:asvg="http://schemas.microsoft.com/office/drawing/2016/SVG/main" r:embed="rId13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8" id="18"/>
          <p:cNvSpPr/>
          <p:nvPr/>
        </p:nvSpPr>
        <p:spPr>
          <a:xfrm flipH="false" flipV="false" rot="0">
            <a:off x="1595793" y="6077281"/>
            <a:ext cx="11301259" cy="4209719"/>
          </a:xfrm>
          <a:custGeom>
            <a:avLst/>
            <a:gdLst/>
            <a:ahLst/>
            <a:cxnLst/>
            <a:rect r="r" b="b" t="t" l="l"/>
            <a:pathLst>
              <a:path h="4209719" w="11301259">
                <a:moveTo>
                  <a:pt x="0" y="0"/>
                </a:moveTo>
                <a:lnTo>
                  <a:pt x="11301259" y="0"/>
                </a:lnTo>
                <a:lnTo>
                  <a:pt x="11301259" y="4209719"/>
                </a:lnTo>
                <a:lnTo>
                  <a:pt x="0" y="4209719"/>
                </a:lnTo>
                <a:lnTo>
                  <a:pt x="0" y="0"/>
                </a:lnTo>
                <a:close/>
              </a:path>
            </a:pathLst>
          </a:custGeom>
          <a:blipFill>
            <a:blip r:embed="rId14"/>
            <a:stretch>
              <a:fillRect l="0" t="0" r="0" b="0"/>
            </a:stretch>
          </a:blipFill>
        </p:spPr>
      </p:sp>
      <p:grpSp>
        <p:nvGrpSpPr>
          <p:cNvPr name="Group 19" id="19"/>
          <p:cNvGrpSpPr/>
          <p:nvPr/>
        </p:nvGrpSpPr>
        <p:grpSpPr>
          <a:xfrm rot="0">
            <a:off x="172984" y="3875382"/>
            <a:ext cx="2176312" cy="2176312"/>
            <a:chOff x="0" y="0"/>
            <a:chExt cx="812800" cy="812800"/>
          </a:xfrm>
        </p:grpSpPr>
        <p:sp>
          <p:nvSpPr>
            <p:cNvPr name="Freeform 20" id="20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blipFill>
              <a:blip r:embed="rId15"/>
              <a:stretch>
                <a:fillRect l="-43506" t="-4233" r="-47978" b="-2998"/>
              </a:stretch>
            </a:blipFill>
          </p:spPr>
        </p:sp>
      </p:grpSp>
      <p:sp>
        <p:nvSpPr>
          <p:cNvPr name="TextBox 21" id="21"/>
          <p:cNvSpPr txBox="true"/>
          <p:nvPr/>
        </p:nvSpPr>
        <p:spPr>
          <a:xfrm rot="0">
            <a:off x="1827737" y="3406775"/>
            <a:ext cx="9106358" cy="17367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MYSQL Databases ensure durable storage, integrity, scalability, security, and efficient querying, making them reliable for managing and analyzing large, sensitive datasets.</a:t>
            </a:r>
          </a:p>
        </p:txBody>
      </p:sp>
    </p:spTree>
  </p:cSld>
  <p:clrMapOvr>
    <a:masterClrMapping/>
  </p:clrMapOvr>
</p:sld>
</file>

<file path=ppt/slides/slide9.xml><?xml version="1.0" encoding="utf-8"?>
<p:sld xmlns:p="http://schemas.openxmlformats.org/presentationml/2006/main" xmlns:a="http://schemas.openxmlformats.org/drawingml/2006/main" xmlns:r="http://schemas.openxmlformats.org/officeDocument/2006/relationships">
  <p:cSld>
    <p:bg>
      <p:bgPr>
        <a:solidFill>
          <a:srgbClr val="0C698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name="Group 2" id="2"/>
          <p:cNvGrpSpPr/>
          <p:nvPr/>
        </p:nvGrpSpPr>
        <p:grpSpPr>
          <a:xfrm rot="0">
            <a:off x="1028700" y="1953563"/>
            <a:ext cx="6379874" cy="6379874"/>
            <a:chOff x="0" y="0"/>
            <a:chExt cx="812800" cy="812800"/>
          </a:xfrm>
        </p:grpSpPr>
        <p:sp>
          <p:nvSpPr>
            <p:cNvPr name="Freeform 3" id="3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</p:spPr>
        </p:sp>
        <p:sp>
          <p:nvSpPr>
            <p:cNvPr name="TextBox 4" id="4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>
                <a:lnSpc>
                  <a:spcPts val="2659"/>
                </a:lnSpc>
              </a:pPr>
            </a:p>
          </p:txBody>
        </p:sp>
      </p:grpSp>
      <p:sp>
        <p:nvSpPr>
          <p:cNvPr name="Freeform 5" id="5"/>
          <p:cNvSpPr/>
          <p:nvPr/>
        </p:nvSpPr>
        <p:spPr>
          <a:xfrm flipH="false" flipV="false" rot="0">
            <a:off x="525092" y="490756"/>
            <a:ext cx="1682450" cy="1658111"/>
          </a:xfrm>
          <a:custGeom>
            <a:avLst/>
            <a:gdLst/>
            <a:ahLst/>
            <a:cxnLst/>
            <a:rect r="r" b="b" t="t" l="l"/>
            <a:pathLst>
              <a:path h="1658111" w="1682450">
                <a:moveTo>
                  <a:pt x="0" y="0"/>
                </a:moveTo>
                <a:lnTo>
                  <a:pt x="1682451" y="0"/>
                </a:lnTo>
                <a:lnTo>
                  <a:pt x="1682451" y="1658111"/>
                </a:lnTo>
                <a:lnTo>
                  <a:pt x="0" y="1658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grpSp>
        <p:nvGrpSpPr>
          <p:cNvPr name="Group 6" id="6"/>
          <p:cNvGrpSpPr/>
          <p:nvPr/>
        </p:nvGrpSpPr>
        <p:grpSpPr>
          <a:xfrm rot="0">
            <a:off x="13998748" y="-3953212"/>
            <a:ext cx="7906424" cy="7906424"/>
            <a:chOff x="0" y="0"/>
            <a:chExt cx="812800" cy="812800"/>
          </a:xfrm>
        </p:grpSpPr>
        <p:sp>
          <p:nvSpPr>
            <p:cNvPr name="Freeform 7" id="7"/>
            <p:cNvSpPr/>
            <p:nvPr/>
          </p:nvSpPr>
          <p:spPr>
            <a:xfrm flipH="false" flipV="false" rot="0">
              <a:off x="0" y="0"/>
              <a:ext cx="812800" cy="812800"/>
            </a:xfrm>
            <a:custGeom>
              <a:avLst/>
              <a:gdLst/>
              <a:ahLst/>
              <a:cxnLst/>
              <a:rect r="r" b="b" t="t" l="l"/>
              <a:pathLst>
                <a:path h="812800" w="812800">
                  <a:moveTo>
                    <a:pt x="406400" y="0"/>
                  </a:moveTo>
                  <a:cubicBezTo>
                    <a:pt x="181951" y="0"/>
                    <a:pt x="0" y="181951"/>
                    <a:pt x="0" y="406400"/>
                  </a:cubicBezTo>
                  <a:cubicBezTo>
                    <a:pt x="0" y="630849"/>
                    <a:pt x="181951" y="812800"/>
                    <a:pt x="406400" y="812800"/>
                  </a:cubicBezTo>
                  <a:cubicBezTo>
                    <a:pt x="630849" y="812800"/>
                    <a:pt x="812800" y="630849"/>
                    <a:pt x="812800" y="406400"/>
                  </a:cubicBezTo>
                  <a:cubicBezTo>
                    <a:pt x="812800" y="181951"/>
                    <a:pt x="630849" y="0"/>
                    <a:pt x="406400" y="0"/>
                  </a:cubicBezTo>
                  <a:close/>
                </a:path>
              </a:pathLst>
            </a:custGeom>
            <a:solidFill>
              <a:srgbClr val="056178"/>
            </a:solidFill>
            <a:ln cap="sq">
              <a:noFill/>
              <a:prstDash val="solid"/>
              <a:miter/>
            </a:ln>
          </p:spPr>
        </p:sp>
        <p:sp>
          <p:nvSpPr>
            <p:cNvPr name="TextBox 8" id="8"/>
            <p:cNvSpPr txBox="true"/>
            <p:nvPr/>
          </p:nvSpPr>
          <p:spPr>
            <a:xfrm>
              <a:off x="76200" y="38100"/>
              <a:ext cx="660400" cy="698500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grpSp>
        <p:nvGrpSpPr>
          <p:cNvPr name="Group 9" id="9"/>
          <p:cNvGrpSpPr/>
          <p:nvPr/>
        </p:nvGrpSpPr>
        <p:grpSpPr>
          <a:xfrm rot="0">
            <a:off x="5566170" y="1028700"/>
            <a:ext cx="11693130" cy="8229600"/>
            <a:chOff x="0" y="0"/>
            <a:chExt cx="521724" cy="367188"/>
          </a:xfrm>
        </p:grpSpPr>
        <p:sp>
          <p:nvSpPr>
            <p:cNvPr name="Freeform 10" id="10"/>
            <p:cNvSpPr/>
            <p:nvPr/>
          </p:nvSpPr>
          <p:spPr>
            <a:xfrm flipH="false" flipV="false" rot="0">
              <a:off x="0" y="0"/>
              <a:ext cx="521724" cy="367188"/>
            </a:xfrm>
            <a:custGeom>
              <a:avLst/>
              <a:gdLst/>
              <a:ahLst/>
              <a:cxnLst/>
              <a:rect r="r" b="b" t="t" l="l"/>
              <a:pathLst>
                <a:path h="367188" w="521724">
                  <a:moveTo>
                    <a:pt x="66209" y="0"/>
                  </a:moveTo>
                  <a:lnTo>
                    <a:pt x="455515" y="0"/>
                  </a:lnTo>
                  <a:cubicBezTo>
                    <a:pt x="492081" y="0"/>
                    <a:pt x="521724" y="29643"/>
                    <a:pt x="521724" y="66209"/>
                  </a:cubicBezTo>
                  <a:lnTo>
                    <a:pt x="521724" y="300979"/>
                  </a:lnTo>
                  <a:cubicBezTo>
                    <a:pt x="521724" y="318539"/>
                    <a:pt x="514749" y="335380"/>
                    <a:pt x="502332" y="347796"/>
                  </a:cubicBezTo>
                  <a:cubicBezTo>
                    <a:pt x="489915" y="360213"/>
                    <a:pt x="473075" y="367188"/>
                    <a:pt x="455515" y="367188"/>
                  </a:cubicBezTo>
                  <a:lnTo>
                    <a:pt x="66209" y="367188"/>
                  </a:lnTo>
                  <a:cubicBezTo>
                    <a:pt x="48649" y="367188"/>
                    <a:pt x="31809" y="360213"/>
                    <a:pt x="19392" y="347796"/>
                  </a:cubicBezTo>
                  <a:cubicBezTo>
                    <a:pt x="6976" y="335380"/>
                    <a:pt x="0" y="318539"/>
                    <a:pt x="0" y="300979"/>
                  </a:cubicBezTo>
                  <a:lnTo>
                    <a:pt x="0" y="66209"/>
                  </a:lnTo>
                  <a:cubicBezTo>
                    <a:pt x="0" y="48649"/>
                    <a:pt x="6976" y="31809"/>
                    <a:pt x="19392" y="19392"/>
                  </a:cubicBezTo>
                  <a:cubicBezTo>
                    <a:pt x="31809" y="6976"/>
                    <a:pt x="48649" y="0"/>
                    <a:pt x="66209" y="0"/>
                  </a:cubicBezTo>
                  <a:close/>
                </a:path>
              </a:pathLst>
            </a:custGeom>
            <a:solidFill>
              <a:srgbClr val="E1EBED"/>
            </a:solidFill>
            <a:ln cap="rnd">
              <a:noFill/>
              <a:prstDash val="solid"/>
              <a:round/>
            </a:ln>
          </p:spPr>
        </p:sp>
        <p:sp>
          <p:nvSpPr>
            <p:cNvPr name="TextBox 11" id="11"/>
            <p:cNvSpPr txBox="true"/>
            <p:nvPr/>
          </p:nvSpPr>
          <p:spPr>
            <a:xfrm>
              <a:off x="0" y="-38100"/>
              <a:ext cx="521724" cy="405288"/>
            </a:xfrm>
            <a:prstGeom prst="rect">
              <a:avLst/>
            </a:prstGeom>
          </p:spPr>
          <p:txBody>
            <a:bodyPr anchor="ctr" rtlCol="false" tIns="50800" lIns="50800" bIns="50800" rIns="50800"/>
            <a:lstStyle/>
            <a:p>
              <a:pPr algn="ctr" marL="0" indent="0" lvl="0">
                <a:lnSpc>
                  <a:spcPts val="2659"/>
                </a:lnSpc>
                <a:spcBef>
                  <a:spcPct val="0"/>
                </a:spcBef>
              </a:pPr>
            </a:p>
          </p:txBody>
        </p:sp>
      </p:grpSp>
      <p:sp>
        <p:nvSpPr>
          <p:cNvPr name="Freeform 12" id="12"/>
          <p:cNvSpPr/>
          <p:nvPr/>
        </p:nvSpPr>
        <p:spPr>
          <a:xfrm flipH="false" flipV="false" rot="0">
            <a:off x="-192286" y="8271155"/>
            <a:ext cx="18672571" cy="2851811"/>
          </a:xfrm>
          <a:custGeom>
            <a:avLst/>
            <a:gdLst/>
            <a:ahLst/>
            <a:cxnLst/>
            <a:rect r="r" b="b" t="t" l="l"/>
            <a:pathLst>
              <a:path h="2851811" w="18672571">
                <a:moveTo>
                  <a:pt x="0" y="0"/>
                </a:moveTo>
                <a:lnTo>
                  <a:pt x="18672572" y="0"/>
                </a:lnTo>
                <a:lnTo>
                  <a:pt x="18672572" y="2851811"/>
                </a:lnTo>
                <a:lnTo>
                  <a:pt x="0" y="285181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 l="0" t="0" r="0" b="0"/>
            </a:stretch>
          </a:blipFill>
        </p:spPr>
      </p:sp>
      <p:sp>
        <p:nvSpPr>
          <p:cNvPr name="Freeform 13" id="13"/>
          <p:cNvSpPr/>
          <p:nvPr/>
        </p:nvSpPr>
        <p:spPr>
          <a:xfrm flipH="false" flipV="false" rot="0">
            <a:off x="525092" y="3139793"/>
            <a:ext cx="5624019" cy="4969588"/>
          </a:xfrm>
          <a:custGeom>
            <a:avLst/>
            <a:gdLst/>
            <a:ahLst/>
            <a:cxnLst/>
            <a:rect r="r" b="b" t="t" l="l"/>
            <a:pathLst>
              <a:path h="4969588" w="5624019">
                <a:moveTo>
                  <a:pt x="0" y="0"/>
                </a:moveTo>
                <a:lnTo>
                  <a:pt x="5624020" y="0"/>
                </a:lnTo>
                <a:lnTo>
                  <a:pt x="5624020" y="4969588"/>
                </a:lnTo>
                <a:lnTo>
                  <a:pt x="0" y="49695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l="0" t="0" r="0" b="0"/>
            </a:stretch>
          </a:blipFill>
          <a:ln cap="sq">
            <a:noFill/>
            <a:prstDash val="solid"/>
            <a:miter/>
          </a:ln>
        </p:spPr>
      </p:sp>
      <p:sp>
        <p:nvSpPr>
          <p:cNvPr name="Freeform 14" id="14"/>
          <p:cNvSpPr/>
          <p:nvPr/>
        </p:nvSpPr>
        <p:spPr>
          <a:xfrm flipH="false" flipV="false" rot="0">
            <a:off x="8872436" y="6180619"/>
            <a:ext cx="6612111" cy="4106381"/>
          </a:xfrm>
          <a:custGeom>
            <a:avLst/>
            <a:gdLst/>
            <a:ahLst/>
            <a:cxnLst/>
            <a:rect r="r" b="b" t="t" l="l"/>
            <a:pathLst>
              <a:path h="4106381" w="6612111">
                <a:moveTo>
                  <a:pt x="0" y="0"/>
                </a:moveTo>
                <a:lnTo>
                  <a:pt x="6612111" y="0"/>
                </a:lnTo>
                <a:lnTo>
                  <a:pt x="6612111" y="4106381"/>
                </a:lnTo>
                <a:lnTo>
                  <a:pt x="0" y="4106381"/>
                </a:lnTo>
                <a:lnTo>
                  <a:pt x="0" y="0"/>
                </a:lnTo>
                <a:close/>
              </a:path>
            </a:pathLst>
          </a:custGeom>
          <a:blipFill>
            <a:blip r:embed="rId8"/>
            <a:stretch>
              <a:fillRect l="0" t="0" r="0" b="0"/>
            </a:stretch>
          </a:blipFill>
        </p:spPr>
      </p:sp>
      <p:sp>
        <p:nvSpPr>
          <p:cNvPr name="TextBox 15" id="15"/>
          <p:cNvSpPr txBox="true"/>
          <p:nvPr/>
        </p:nvSpPr>
        <p:spPr>
          <a:xfrm rot="0">
            <a:off x="5903582" y="1220188"/>
            <a:ext cx="9511368" cy="2005331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l">
              <a:lnSpc>
                <a:spcPts val="7700"/>
              </a:lnSpc>
            </a:pPr>
            <a:r>
              <a:rPr lang="en-US" sz="77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UNSUPERVISED </a:t>
            </a:r>
          </a:p>
          <a:p>
            <a:pPr algn="l">
              <a:lnSpc>
                <a:spcPts val="7700"/>
              </a:lnSpc>
            </a:pPr>
            <a:r>
              <a:rPr lang="en-US" sz="7700">
                <a:solidFill>
                  <a:srgbClr val="FF7F50"/>
                </a:solidFill>
                <a:latin typeface="Archivo Black"/>
                <a:ea typeface="Archivo Black"/>
                <a:cs typeface="Archivo Black"/>
                <a:sym typeface="Archivo Black"/>
              </a:rPr>
              <a:t>LEARNING </a:t>
            </a:r>
          </a:p>
        </p:txBody>
      </p:sp>
      <p:sp>
        <p:nvSpPr>
          <p:cNvPr name="TextBox 16" id="16"/>
          <p:cNvSpPr txBox="true"/>
          <p:nvPr/>
        </p:nvSpPr>
        <p:spPr>
          <a:xfrm rot="0">
            <a:off x="6464805" y="3406775"/>
            <a:ext cx="10479470" cy="3489325"/>
          </a:xfrm>
          <a:prstGeom prst="rect">
            <a:avLst/>
          </a:prstGeom>
        </p:spPr>
        <p:txBody>
          <a:bodyPr anchor="t" rtlCol="false" tIns="0" lIns="0" bIns="0" rIns="0">
            <a:spAutoFit/>
          </a:bodyPr>
          <a:lstStyle/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K-Means clustering was selected for this task due to its efficiency, simplicity, and interpretability.</a:t>
            </a:r>
          </a:p>
          <a:p>
            <a:pPr algn="just">
              <a:lnSpc>
                <a:spcPts val="3499"/>
              </a:lnSpc>
            </a:pPr>
          </a:p>
          <a:p>
            <a:pPr algn="just" marL="539749" indent="-269875" lvl="1">
              <a:lnSpc>
                <a:spcPts val="3499"/>
              </a:lnSpc>
              <a:buFont typeface="Arial"/>
              <a:buChar char="•"/>
            </a:pPr>
            <a:r>
              <a:rPr lang="en-US" sz="2499">
                <a:solidFill>
                  <a:srgbClr val="26262F"/>
                </a:solidFill>
                <a:latin typeface="Garet"/>
                <a:ea typeface="Garet"/>
                <a:cs typeface="Garet"/>
                <a:sym typeface="Garet"/>
              </a:rPr>
              <a:t>The algorithm partitions data into k clusters by minimizing the within-cluster variance (inertia). Each cluster is defined by its centroid, and data points are assigned to the nearest centroid.</a:t>
            </a:r>
          </a:p>
          <a:p>
            <a:pPr algn="just">
              <a:lnSpc>
                <a:spcPts val="3499"/>
              </a:lnSpc>
            </a:p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terms:created xsi:type="dcterms:W3CDTF">2006-08-16T00:00:00Z</dcterms:created>
  <dc:identifier>DAGzytlOiLY</dc:identifier>
  <dcterms:modified xsi:type="dcterms:W3CDTF">2011-08-01T06:04:30Z</dcterms:modified>
  <cp:revision>1</cp:revision>
  <dc:title>E-commerce Product Analytics</dc:title>
</cp:coreProperties>
</file>