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12" saveSubsetFonts="1">
  <p:sldMasterIdLst>
    <p:sldMasterId id="2147483696" r:id="rId1"/>
  </p:sldMasterIdLst>
  <p:sldIdLst>
    <p:sldId id="256" r:id="rId2"/>
    <p:sldId id="259" r:id="rId3"/>
    <p:sldId id="260" r:id="rId4"/>
    <p:sldId id="261" r:id="rId5"/>
    <p:sldId id="262" r:id="rId6"/>
    <p:sldId id="263" r:id="rId7"/>
    <p:sldId id="264" r:id="rId8"/>
    <p:sldId id="265" r:id="rId9"/>
    <p:sldId id="267" r:id="rId10"/>
    <p:sldId id="268" r:id="rId11"/>
    <p:sldId id="280" r:id="rId12"/>
    <p:sldId id="269" r:id="rId13"/>
    <p:sldId id="270" r:id="rId14"/>
    <p:sldId id="271" r:id="rId15"/>
    <p:sldId id="272" r:id="rId16"/>
    <p:sldId id="273" r:id="rId17"/>
    <p:sldId id="274" r:id="rId18"/>
    <p:sldId id="275" r:id="rId19"/>
    <p:sldId id="281" r:id="rId20"/>
    <p:sldId id="276" r:id="rId21"/>
    <p:sldId id="277" r:id="rId22"/>
    <p:sldId id="278"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B66F44-E390-4D60-A039-DAA72C37D592}"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D5084-1482-4583-AD79-E626CB459CBC}" type="slidenum">
              <a:rPr lang="en-US" smtClean="0"/>
              <a:t>‹#›</a:t>
            </a:fld>
            <a:endParaRPr lang="en-US"/>
          </a:p>
        </p:txBody>
      </p:sp>
    </p:spTree>
    <p:extLst>
      <p:ext uri="{BB962C8B-B14F-4D97-AF65-F5344CB8AC3E}">
        <p14:creationId xmlns:p14="http://schemas.microsoft.com/office/powerpoint/2010/main" val="2821387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B66F44-E390-4D60-A039-DAA72C37D592}"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D5084-1482-4583-AD79-E626CB459CBC}" type="slidenum">
              <a:rPr lang="en-US" smtClean="0"/>
              <a:t>‹#›</a:t>
            </a:fld>
            <a:endParaRPr lang="en-US"/>
          </a:p>
        </p:txBody>
      </p:sp>
    </p:spTree>
    <p:extLst>
      <p:ext uri="{BB962C8B-B14F-4D97-AF65-F5344CB8AC3E}">
        <p14:creationId xmlns:p14="http://schemas.microsoft.com/office/powerpoint/2010/main" val="2137727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B66F44-E390-4D60-A039-DAA72C37D592}"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D5084-1482-4583-AD79-E626CB459CBC}" type="slidenum">
              <a:rPr lang="en-US" smtClean="0"/>
              <a:t>‹#›</a:t>
            </a:fld>
            <a:endParaRPr lang="en-US"/>
          </a:p>
        </p:txBody>
      </p:sp>
    </p:spTree>
    <p:extLst>
      <p:ext uri="{BB962C8B-B14F-4D97-AF65-F5344CB8AC3E}">
        <p14:creationId xmlns:p14="http://schemas.microsoft.com/office/powerpoint/2010/main" val="2923435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B66F44-E390-4D60-A039-DAA72C37D592}"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D5084-1482-4583-AD79-E626CB459CBC}" type="slidenum">
              <a:rPr lang="en-US" smtClean="0"/>
              <a:t>‹#›</a:t>
            </a:fld>
            <a:endParaRPr lang="en-US"/>
          </a:p>
        </p:txBody>
      </p:sp>
    </p:spTree>
    <p:extLst>
      <p:ext uri="{BB962C8B-B14F-4D97-AF65-F5344CB8AC3E}">
        <p14:creationId xmlns:p14="http://schemas.microsoft.com/office/powerpoint/2010/main" val="2065798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B66F44-E390-4D60-A039-DAA72C37D592}"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D5084-1482-4583-AD79-E626CB459CBC}" type="slidenum">
              <a:rPr lang="en-US" smtClean="0"/>
              <a:t>‹#›</a:t>
            </a:fld>
            <a:endParaRPr lang="en-US"/>
          </a:p>
        </p:txBody>
      </p:sp>
    </p:spTree>
    <p:extLst>
      <p:ext uri="{BB962C8B-B14F-4D97-AF65-F5344CB8AC3E}">
        <p14:creationId xmlns:p14="http://schemas.microsoft.com/office/powerpoint/2010/main" val="3650258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B66F44-E390-4D60-A039-DAA72C37D592}"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D5084-1482-4583-AD79-E626CB459CBC}" type="slidenum">
              <a:rPr lang="en-US" smtClean="0"/>
              <a:t>‹#›</a:t>
            </a:fld>
            <a:endParaRPr lang="en-US"/>
          </a:p>
        </p:txBody>
      </p:sp>
    </p:spTree>
    <p:extLst>
      <p:ext uri="{BB962C8B-B14F-4D97-AF65-F5344CB8AC3E}">
        <p14:creationId xmlns:p14="http://schemas.microsoft.com/office/powerpoint/2010/main" val="1772974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B66F44-E390-4D60-A039-DAA72C37D592}"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AD5084-1482-4583-AD79-E626CB459CBC}" type="slidenum">
              <a:rPr lang="en-US" smtClean="0"/>
              <a:t>‹#›</a:t>
            </a:fld>
            <a:endParaRPr lang="en-US"/>
          </a:p>
        </p:txBody>
      </p:sp>
    </p:spTree>
    <p:extLst>
      <p:ext uri="{BB962C8B-B14F-4D97-AF65-F5344CB8AC3E}">
        <p14:creationId xmlns:p14="http://schemas.microsoft.com/office/powerpoint/2010/main" val="1828089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B66F44-E390-4D60-A039-DAA72C37D592}"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AD5084-1482-4583-AD79-E626CB459CBC}" type="slidenum">
              <a:rPr lang="en-US" smtClean="0"/>
              <a:t>‹#›</a:t>
            </a:fld>
            <a:endParaRPr lang="en-US"/>
          </a:p>
        </p:txBody>
      </p:sp>
    </p:spTree>
    <p:extLst>
      <p:ext uri="{BB962C8B-B14F-4D97-AF65-F5344CB8AC3E}">
        <p14:creationId xmlns:p14="http://schemas.microsoft.com/office/powerpoint/2010/main" val="2605696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B66F44-E390-4D60-A039-DAA72C37D592}" type="datetimeFigureOut">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AD5084-1482-4583-AD79-E626CB459CBC}" type="slidenum">
              <a:rPr lang="en-US" smtClean="0"/>
              <a:t>‹#›</a:t>
            </a:fld>
            <a:endParaRPr lang="en-US"/>
          </a:p>
        </p:txBody>
      </p:sp>
    </p:spTree>
    <p:extLst>
      <p:ext uri="{BB962C8B-B14F-4D97-AF65-F5344CB8AC3E}">
        <p14:creationId xmlns:p14="http://schemas.microsoft.com/office/powerpoint/2010/main" val="2698725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B66F44-E390-4D60-A039-DAA72C37D592}"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D5084-1482-4583-AD79-E626CB459CBC}" type="slidenum">
              <a:rPr lang="en-US" smtClean="0"/>
              <a:t>‹#›</a:t>
            </a:fld>
            <a:endParaRPr lang="en-US"/>
          </a:p>
        </p:txBody>
      </p:sp>
    </p:spTree>
    <p:extLst>
      <p:ext uri="{BB962C8B-B14F-4D97-AF65-F5344CB8AC3E}">
        <p14:creationId xmlns:p14="http://schemas.microsoft.com/office/powerpoint/2010/main" val="4206468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B66F44-E390-4D60-A039-DAA72C37D592}"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D5084-1482-4583-AD79-E626CB459CBC}" type="slidenum">
              <a:rPr lang="en-US" smtClean="0"/>
              <a:t>‹#›</a:t>
            </a:fld>
            <a:endParaRPr lang="en-US"/>
          </a:p>
        </p:txBody>
      </p:sp>
    </p:spTree>
    <p:extLst>
      <p:ext uri="{BB962C8B-B14F-4D97-AF65-F5344CB8AC3E}">
        <p14:creationId xmlns:p14="http://schemas.microsoft.com/office/powerpoint/2010/main" val="392838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B66F44-E390-4D60-A039-DAA72C37D592}" type="datetimeFigureOut">
              <a:rPr lang="en-US" smtClean="0"/>
              <a:t>12/8/2024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D5084-1482-4583-AD79-E626CB459CBC}" type="slidenum">
              <a:rPr lang="en-US" smtClean="0"/>
              <a:t>‹#›</a:t>
            </a:fld>
            <a:endParaRPr lang="en-US"/>
          </a:p>
        </p:txBody>
      </p:sp>
    </p:spTree>
    <p:extLst>
      <p:ext uri="{BB962C8B-B14F-4D97-AF65-F5344CB8AC3E}">
        <p14:creationId xmlns:p14="http://schemas.microsoft.com/office/powerpoint/2010/main" val="336177756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0649"/>
            <a:ext cx="7558608" cy="576063"/>
          </a:xfrm>
        </p:spPr>
        <p:txBody>
          <a:bodyPr>
            <a:normAutofit/>
          </a:bodyPr>
          <a:lstStyle/>
          <a:p>
            <a:r>
              <a:rPr lang="en-US" sz="2800" b="1" dirty="0" smtClean="0">
                <a:latin typeface="Times New Roman" pitchFamily="18" charset="0"/>
                <a:cs typeface="Times New Roman" pitchFamily="18" charset="0"/>
              </a:rPr>
              <a:t>ADA BOOSTING REGRESSOR</a:t>
            </a:r>
            <a:endParaRPr lang="en-US" sz="2800" b="1"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1340768"/>
            <a:ext cx="6400800" cy="4298032"/>
          </a:xfrm>
        </p:spPr>
        <p:txBody>
          <a:bodyPr>
            <a:noAutofit/>
          </a:bodyPr>
          <a:lstStyle/>
          <a:p>
            <a:pPr algn="just"/>
            <a:r>
              <a:rPr lang="en-US" sz="2400" dirty="0">
                <a:solidFill>
                  <a:schemeClr val="tx1"/>
                </a:solidFill>
                <a:latin typeface="Times New Roman" pitchFamily="18" charset="0"/>
                <a:cs typeface="Times New Roman" pitchFamily="18" charset="0"/>
              </a:rPr>
              <a:t>A</a:t>
            </a:r>
            <a:r>
              <a:rPr lang="en-US" sz="2400" dirty="0" smtClean="0">
                <a:solidFill>
                  <a:schemeClr val="tx1"/>
                </a:solidFill>
                <a:latin typeface="Times New Roman" pitchFamily="18" charset="0"/>
                <a:cs typeface="Times New Roman" pitchFamily="18" charset="0"/>
              </a:rPr>
              <a:t>n </a:t>
            </a:r>
            <a:r>
              <a:rPr lang="en-US" sz="2400" dirty="0" err="1" smtClean="0">
                <a:solidFill>
                  <a:schemeClr val="tx1"/>
                </a:solidFill>
                <a:latin typeface="Times New Roman" pitchFamily="18" charset="0"/>
                <a:cs typeface="Times New Roman" pitchFamily="18" charset="0"/>
              </a:rPr>
              <a:t>AdaBoost</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regressor</a:t>
            </a:r>
            <a:r>
              <a:rPr lang="en-US" sz="2400" dirty="0" smtClean="0">
                <a:solidFill>
                  <a:schemeClr val="tx1"/>
                </a:solidFill>
                <a:latin typeface="Times New Roman" pitchFamily="18" charset="0"/>
                <a:cs typeface="Times New Roman" pitchFamily="18" charset="0"/>
              </a:rPr>
              <a:t> (meta estimator) is an ensemble method that combines multiple weak regression models (often decision trees) to improve predictive performance. Initially, a </a:t>
            </a:r>
            <a:r>
              <a:rPr lang="en-US" sz="2400" dirty="0" err="1" smtClean="0">
                <a:solidFill>
                  <a:schemeClr val="tx1"/>
                </a:solidFill>
                <a:latin typeface="Times New Roman" pitchFamily="18" charset="0"/>
                <a:cs typeface="Times New Roman" pitchFamily="18" charset="0"/>
              </a:rPr>
              <a:t>regressor</a:t>
            </a:r>
            <a:r>
              <a:rPr lang="en-US" sz="2400" dirty="0" smtClean="0">
                <a:solidFill>
                  <a:schemeClr val="tx1"/>
                </a:solidFill>
                <a:latin typeface="Times New Roman" pitchFamily="18" charset="0"/>
                <a:cs typeface="Times New Roman" pitchFamily="18" charset="0"/>
              </a:rPr>
              <a:t> is trained on the dataset, and subsequent </a:t>
            </a:r>
            <a:r>
              <a:rPr lang="en-US" sz="2400" dirty="0" err="1" smtClean="0">
                <a:solidFill>
                  <a:schemeClr val="tx1"/>
                </a:solidFill>
                <a:latin typeface="Times New Roman" pitchFamily="18" charset="0"/>
                <a:cs typeface="Times New Roman" pitchFamily="18" charset="0"/>
              </a:rPr>
              <a:t>regressors</a:t>
            </a:r>
            <a:r>
              <a:rPr lang="en-US" sz="2400" dirty="0" smtClean="0">
                <a:solidFill>
                  <a:schemeClr val="tx1"/>
                </a:solidFill>
                <a:latin typeface="Times New Roman" pitchFamily="18" charset="0"/>
                <a:cs typeface="Times New Roman" pitchFamily="18" charset="0"/>
              </a:rPr>
              <a:t> are trained on the same dataset but with adjusted weights, giving more focus to instances where the previous </a:t>
            </a:r>
            <a:r>
              <a:rPr lang="en-US" sz="2400" dirty="0" err="1" smtClean="0">
                <a:solidFill>
                  <a:schemeClr val="tx1"/>
                </a:solidFill>
                <a:latin typeface="Times New Roman" pitchFamily="18" charset="0"/>
                <a:cs typeface="Times New Roman" pitchFamily="18" charset="0"/>
              </a:rPr>
              <a:t>regressor</a:t>
            </a:r>
            <a:r>
              <a:rPr lang="en-US" sz="2400" dirty="0" smtClean="0">
                <a:solidFill>
                  <a:schemeClr val="tx1"/>
                </a:solidFill>
                <a:latin typeface="Times New Roman" pitchFamily="18" charset="0"/>
                <a:cs typeface="Times New Roman" pitchFamily="18" charset="0"/>
              </a:rPr>
              <a:t> made errors. This iterative process helps the model to correct mistakes and perform better on difficult cases.</a:t>
            </a: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997940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936104"/>
          </a:xfrm>
        </p:spPr>
        <p:txBody>
          <a:bodyPr>
            <a:normAutofit/>
          </a:bodyPr>
          <a:lstStyle/>
          <a:p>
            <a:r>
              <a:rPr lang="en-US" sz="2800" dirty="0" smtClean="0">
                <a:latin typeface="Times New Roman" pitchFamily="18" charset="0"/>
                <a:cs typeface="Times New Roman" pitchFamily="18" charset="0"/>
              </a:rPr>
              <a:t>How XG BOOST WORKS</a:t>
            </a:r>
            <a:endParaRPr lang="en-US" sz="2800" dirty="0">
              <a:latin typeface="Times New Roman" pitchFamily="18" charset="0"/>
              <a:cs typeface="Times New Roman" pitchFamily="18" charset="0"/>
            </a:endParaRPr>
          </a:p>
        </p:txBody>
      </p:sp>
      <p:sp>
        <p:nvSpPr>
          <p:cNvPr id="3" name="Rectangle 2"/>
          <p:cNvSpPr/>
          <p:nvPr/>
        </p:nvSpPr>
        <p:spPr>
          <a:xfrm>
            <a:off x="323528" y="1268760"/>
            <a:ext cx="8424936" cy="4247317"/>
          </a:xfrm>
          <a:prstGeom prst="rect">
            <a:avLst/>
          </a:prstGeom>
        </p:spPr>
        <p:txBody>
          <a:bodyPr wrap="square">
            <a:spAutoFit/>
          </a:bodyPr>
          <a:lstStyle/>
          <a:p>
            <a:r>
              <a:rPr lang="en-US" dirty="0" err="1" smtClean="0">
                <a:latin typeface="Times New Roman" pitchFamily="18" charset="0"/>
                <a:cs typeface="Times New Roman" pitchFamily="18" charset="0"/>
              </a:rPr>
              <a:t>XGBoost</a:t>
            </a:r>
            <a:r>
              <a:rPr lang="en-US" dirty="0" smtClean="0">
                <a:latin typeface="Times New Roman" pitchFamily="18" charset="0"/>
                <a:cs typeface="Times New Roman" pitchFamily="18" charset="0"/>
              </a:rPr>
              <a:t> builds trees sequentially, where each tree tries to correct the errors made by the previous tree. The steps involved are:</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Initialization</a:t>
            </a:r>
            <a:r>
              <a:rPr lang="en-US" dirty="0" smtClean="0">
                <a:latin typeface="Times New Roman" pitchFamily="18" charset="0"/>
                <a:cs typeface="Times New Roman" pitchFamily="18" charset="0"/>
              </a:rPr>
              <a:t>: Start with a simple model, often predicting the mean of the target variable for all samples (in regression).</a:t>
            </a:r>
          </a:p>
          <a:p>
            <a:r>
              <a:rPr lang="en-US" b="1" dirty="0" smtClean="0">
                <a:latin typeface="Times New Roman" pitchFamily="18" charset="0"/>
                <a:cs typeface="Times New Roman" pitchFamily="18" charset="0"/>
              </a:rPr>
              <a:t>Tree Construction</a:t>
            </a:r>
            <a:r>
              <a:rPr lang="en-US" dirty="0" smtClean="0">
                <a:latin typeface="Times New Roman" pitchFamily="18" charset="0"/>
                <a:cs typeface="Times New Roman" pitchFamily="18" charset="0"/>
              </a:rPr>
              <a:t>: For each subsequent tree, calculate the residual errors (the difference between the actual and predicted values) from the previous model and use them as the target for the new tree.</a:t>
            </a:r>
          </a:p>
          <a:p>
            <a:r>
              <a:rPr lang="en-US" b="1" dirty="0" smtClean="0">
                <a:latin typeface="Times New Roman" pitchFamily="18" charset="0"/>
                <a:cs typeface="Times New Roman" pitchFamily="18" charset="0"/>
              </a:rPr>
              <a:t>Gradient Descent</a:t>
            </a:r>
            <a:r>
              <a:rPr lang="en-US" dirty="0" smtClean="0">
                <a:latin typeface="Times New Roman" pitchFamily="18" charset="0"/>
                <a:cs typeface="Times New Roman" pitchFamily="18" charset="0"/>
              </a:rPr>
              <a:t>: The algorithm uses gradient descent to minimize the loss function by adjusting the parameters (weights) of the model.</a:t>
            </a:r>
          </a:p>
          <a:p>
            <a:r>
              <a:rPr lang="en-US" b="1" dirty="0" smtClean="0">
                <a:latin typeface="Times New Roman" pitchFamily="18" charset="0"/>
                <a:cs typeface="Times New Roman" pitchFamily="18" charset="0"/>
              </a:rPr>
              <a:t>Regularization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XGBoost</a:t>
            </a:r>
            <a:r>
              <a:rPr lang="en-US" dirty="0" smtClean="0">
                <a:latin typeface="Times New Roman" pitchFamily="18" charset="0"/>
                <a:cs typeface="Times New Roman" pitchFamily="18" charset="0"/>
              </a:rPr>
              <a:t> applies regularization (L1 and L2) to penalize large model coefficients, helping to prevent </a:t>
            </a:r>
            <a:r>
              <a:rPr lang="en-US" dirty="0" err="1" smtClean="0">
                <a:latin typeface="Times New Roman" pitchFamily="18" charset="0"/>
                <a:cs typeface="Times New Roman" pitchFamily="18" charset="0"/>
              </a:rPr>
              <a:t>overfitting</a:t>
            </a:r>
            <a:r>
              <a:rPr lang="en-US" dirty="0" smtClean="0">
                <a:latin typeface="Times New Roman" pitchFamily="18" charset="0"/>
                <a:cs typeface="Times New Roman" pitchFamily="18" charset="0"/>
              </a:rPr>
              <a:t>.</a:t>
            </a:r>
          </a:p>
          <a:p>
            <a:r>
              <a:rPr lang="en-US" b="1" dirty="0" smtClean="0">
                <a:latin typeface="Times New Roman" pitchFamily="18" charset="0"/>
                <a:cs typeface="Times New Roman" pitchFamily="18" charset="0"/>
              </a:rPr>
              <a:t>Boosting</a:t>
            </a:r>
            <a:r>
              <a:rPr lang="en-US" dirty="0" smtClean="0">
                <a:latin typeface="Times New Roman" pitchFamily="18" charset="0"/>
                <a:cs typeface="Times New Roman" pitchFamily="18" charset="0"/>
              </a:rPr>
              <a:t>: The model is boosted (updated) iteratively by adding trees, each learning from the residuals of the previous trees.</a:t>
            </a:r>
          </a:p>
          <a:p>
            <a:r>
              <a:rPr lang="en-US" dirty="0" smtClean="0">
                <a:latin typeface="Times New Roman" pitchFamily="18" charset="0"/>
                <a:cs typeface="Times New Roman" pitchFamily="18" charset="0"/>
              </a:rPr>
              <a:t>The final prediction is a weighted combination of the predictions from all the trees.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71209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332655"/>
            <a:ext cx="7704856" cy="523220"/>
          </a:xfrm>
          <a:prstGeom prst="rect">
            <a:avLst/>
          </a:prstGeom>
        </p:spPr>
        <p:txBody>
          <a:bodyPr wrap="square">
            <a:spAutoFit/>
          </a:bodyPr>
          <a:lstStyle/>
          <a:p>
            <a:r>
              <a:rPr lang="en-US" sz="2800" b="1" dirty="0" smtClean="0">
                <a:latin typeface="Times New Roman" pitchFamily="18" charset="0"/>
                <a:cs typeface="Times New Roman" pitchFamily="18" charset="0"/>
              </a:rPr>
              <a:t>     Common uses</a:t>
            </a:r>
            <a:r>
              <a:rPr lang="en-US" sz="2800" dirty="0" smtClean="0">
                <a:latin typeface="Times New Roman" pitchFamily="18" charset="0"/>
                <a:cs typeface="Times New Roman" pitchFamily="18" charset="0"/>
              </a:rPr>
              <a:t> of the </a:t>
            </a:r>
            <a:r>
              <a:rPr lang="en-US" sz="2800" b="1" dirty="0" err="1" smtClean="0">
                <a:latin typeface="Times New Roman" pitchFamily="18" charset="0"/>
                <a:cs typeface="Times New Roman" pitchFamily="18" charset="0"/>
              </a:rPr>
              <a:t>XGBoost</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Regressor</a:t>
            </a:r>
            <a:endParaRPr lang="en-US" sz="2800" dirty="0">
              <a:latin typeface="Times New Roman" pitchFamily="18" charset="0"/>
              <a:cs typeface="Times New Roman" pitchFamily="18" charset="0"/>
            </a:endParaRPr>
          </a:p>
        </p:txBody>
      </p:sp>
      <p:sp>
        <p:nvSpPr>
          <p:cNvPr id="3" name="Rectangle 1"/>
          <p:cNvSpPr>
            <a:spLocks noChangeArrowheads="1"/>
          </p:cNvSpPr>
          <p:nvPr/>
        </p:nvSpPr>
        <p:spPr bwMode="auto">
          <a:xfrm rot="10800000" flipV="1">
            <a:off x="611560" y="1060826"/>
            <a:ext cx="799288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XGBoost</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is a powerful algorithm that is widely used in various domains for regression tasks. Its versatility, high accuracy, speed, and ability to handle large and complex datasets make it ideal for: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Predicting continuous target variables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Time series forecasting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Risk and financial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Customer behavior prediction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Supply chain and resource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Marketing optimization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By applying </a:t>
            </a: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XGBoost</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in these areas, organizations can make more informed decisions, improve predictions, and achieve better overall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4208712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Advantages of </a:t>
            </a:r>
            <a:r>
              <a:rPr lang="en-US" sz="2800" dirty="0" err="1" smtClean="0">
                <a:latin typeface="Times New Roman" pitchFamily="18" charset="0"/>
                <a:cs typeface="Times New Roman" pitchFamily="18" charset="0"/>
              </a:rPr>
              <a:t>XGBoost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Regressor</a:t>
            </a:r>
            <a:endParaRPr lang="en-US" sz="2800" dirty="0">
              <a:latin typeface="Times New Roman" pitchFamily="18" charset="0"/>
              <a:cs typeface="Times New Roman" pitchFamily="18" charset="0"/>
            </a:endParaRPr>
          </a:p>
        </p:txBody>
      </p:sp>
      <p:sp>
        <p:nvSpPr>
          <p:cNvPr id="3" name="Rectangle 1"/>
          <p:cNvSpPr>
            <a:spLocks noChangeArrowheads="1"/>
          </p:cNvSpPr>
          <p:nvPr/>
        </p:nvSpPr>
        <p:spPr bwMode="auto">
          <a:xfrm rot="10800000" flipV="1">
            <a:off x="395536" y="1184796"/>
            <a:ext cx="8352928"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High Accuracy</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XGBoost</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often performs very well and is competitive on a wide variety of datasets. It has won many machine learning competitions, making it a go-to choice for many regression and classification problems.</a:t>
            </a:r>
          </a:p>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Efficiency and Speed</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XGBoost</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is highly optimized for both training speed and predictive power. It uses parallel and distributed computation, which makes it much faster than other boosting algorithms like traditional gradient boosting.</a:t>
            </a:r>
          </a:p>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Regularization</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XGBoost</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includes L1 and L2 regularization, helping to prevent </a:t>
            </a: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overfitting</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by penalizing overly complex models.</a:t>
            </a:r>
          </a:p>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Handling Missing Data</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XGBoost</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can handle missing values natively without the need for imputation, as it learns how to handle missing values during training.</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844527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474345"/>
            <a:ext cx="8280920" cy="4524315"/>
          </a:xfrm>
          <a:prstGeom prst="rect">
            <a:avLst/>
          </a:prstGeom>
        </p:spPr>
        <p:txBody>
          <a:bodyPr wrap="square">
            <a:spAutoFit/>
          </a:bodyPr>
          <a:lstStyle/>
          <a:p>
            <a:pPr lvl="0" eaLnBrk="0" fontAlgn="base" hangingPunct="0">
              <a:spcBef>
                <a:spcPct val="0"/>
              </a:spcBef>
              <a:spcAft>
                <a:spcPct val="0"/>
              </a:spcAft>
            </a:pPr>
            <a:r>
              <a:rPr lang="en-US" b="1" dirty="0">
                <a:latin typeface="Times New Roman" pitchFamily="18" charset="0"/>
                <a:cs typeface="Times New Roman" pitchFamily="18" charset="0"/>
              </a:rPr>
              <a:t>Flexibility</a:t>
            </a:r>
            <a:r>
              <a:rPr lang="en-US" dirty="0">
                <a:latin typeface="Times New Roman" pitchFamily="18" charset="0"/>
                <a:cs typeface="Times New Roman" pitchFamily="18" charset="0"/>
              </a:rPr>
              <a:t>:</a:t>
            </a:r>
          </a:p>
          <a:p>
            <a:pPr lvl="0" eaLnBrk="0" fontAlgn="base" hangingPunct="0">
              <a:spcBef>
                <a:spcPct val="0"/>
              </a:spcBef>
              <a:spcAft>
                <a:spcPct val="0"/>
              </a:spcAft>
            </a:pPr>
            <a:r>
              <a:rPr lang="en-US" dirty="0" err="1">
                <a:latin typeface="Times New Roman" pitchFamily="18" charset="0"/>
                <a:cs typeface="Times New Roman" pitchFamily="18" charset="0"/>
              </a:rPr>
              <a:t>XGBoost</a:t>
            </a:r>
            <a:r>
              <a:rPr lang="en-US" dirty="0">
                <a:latin typeface="Times New Roman" pitchFamily="18" charset="0"/>
                <a:cs typeface="Times New Roman" pitchFamily="18" charset="0"/>
              </a:rPr>
              <a:t> can handle both classification and regression tasks, as well as custom loss functions. It can work with different types of base learners (e.g., decision trees, linear models</a:t>
            </a:r>
            <a:r>
              <a:rPr lang="en-US" dirty="0" smtClean="0">
                <a:latin typeface="Times New Roman" pitchFamily="18" charset="0"/>
                <a:cs typeface="Times New Roman" pitchFamily="18" charset="0"/>
              </a:rPr>
              <a:t>).</a:t>
            </a:r>
          </a:p>
          <a:p>
            <a:pPr lvl="0" eaLnBrk="0" fontAlgn="base" hangingPunct="0">
              <a:spcBef>
                <a:spcPct val="0"/>
              </a:spcBef>
              <a:spcAft>
                <a:spcPct val="0"/>
              </a:spcAft>
            </a:pPr>
            <a:endParaRPr lang="en-US" dirty="0">
              <a:latin typeface="Times New Roman" pitchFamily="18" charset="0"/>
              <a:cs typeface="Times New Roman" pitchFamily="18" charset="0"/>
            </a:endParaRPr>
          </a:p>
          <a:p>
            <a:pPr lvl="0" eaLnBrk="0" fontAlgn="base" hangingPunct="0">
              <a:spcBef>
                <a:spcPct val="0"/>
              </a:spcBef>
              <a:spcAft>
                <a:spcPct val="0"/>
              </a:spcAft>
            </a:pPr>
            <a:r>
              <a:rPr lang="en-US" b="1" dirty="0">
                <a:latin typeface="Times New Roman" pitchFamily="18" charset="0"/>
                <a:cs typeface="Times New Roman" pitchFamily="18" charset="0"/>
              </a:rPr>
              <a:t>Robustness to </a:t>
            </a:r>
            <a:r>
              <a:rPr lang="en-US" b="1" dirty="0" err="1">
                <a:latin typeface="Times New Roman" pitchFamily="18" charset="0"/>
                <a:cs typeface="Times New Roman" pitchFamily="18" charset="0"/>
              </a:rPr>
              <a:t>Overfitting</a:t>
            </a:r>
            <a:r>
              <a:rPr lang="en-US" dirty="0">
                <a:latin typeface="Times New Roman" pitchFamily="18" charset="0"/>
                <a:cs typeface="Times New Roman" pitchFamily="18" charset="0"/>
              </a:rPr>
              <a:t>:</a:t>
            </a:r>
          </a:p>
          <a:p>
            <a:pPr lvl="0" eaLnBrk="0" fontAlgn="base" hangingPunct="0">
              <a:spcBef>
                <a:spcPct val="0"/>
              </a:spcBef>
              <a:spcAft>
                <a:spcPct val="0"/>
              </a:spcAft>
            </a:pPr>
            <a:r>
              <a:rPr lang="en-US" dirty="0">
                <a:latin typeface="Times New Roman" pitchFamily="18" charset="0"/>
                <a:cs typeface="Times New Roman" pitchFamily="18" charset="0"/>
              </a:rPr>
              <a:t>The model is less likely to </a:t>
            </a:r>
            <a:r>
              <a:rPr lang="en-US" dirty="0" err="1">
                <a:latin typeface="Times New Roman" pitchFamily="18" charset="0"/>
                <a:cs typeface="Times New Roman" pitchFamily="18" charset="0"/>
              </a:rPr>
              <a:t>overfit</a:t>
            </a:r>
            <a:r>
              <a:rPr lang="en-US" dirty="0">
                <a:latin typeface="Times New Roman" pitchFamily="18" charset="0"/>
                <a:cs typeface="Times New Roman" pitchFamily="18" charset="0"/>
              </a:rPr>
              <a:t> compared to other algorithms, thanks to the built-in regularization and feature selection</a:t>
            </a:r>
            <a:r>
              <a:rPr lang="en-US" dirty="0" smtClean="0">
                <a:latin typeface="Times New Roman" pitchFamily="18" charset="0"/>
                <a:cs typeface="Times New Roman" pitchFamily="18" charset="0"/>
              </a:rPr>
              <a:t>.</a:t>
            </a:r>
          </a:p>
          <a:p>
            <a:pPr lvl="0" eaLnBrk="0" fontAlgn="base" hangingPunct="0">
              <a:spcBef>
                <a:spcPct val="0"/>
              </a:spcBef>
              <a:spcAft>
                <a:spcPct val="0"/>
              </a:spcAft>
            </a:pPr>
            <a:endParaRPr lang="en-US" dirty="0">
              <a:latin typeface="Times New Roman" pitchFamily="18" charset="0"/>
              <a:cs typeface="Times New Roman" pitchFamily="18" charset="0"/>
            </a:endParaRPr>
          </a:p>
          <a:p>
            <a:pPr lvl="0" eaLnBrk="0" fontAlgn="base" hangingPunct="0">
              <a:spcBef>
                <a:spcPct val="0"/>
              </a:spcBef>
              <a:spcAft>
                <a:spcPct val="0"/>
              </a:spcAft>
            </a:pPr>
            <a:r>
              <a:rPr lang="en-US" b="1" dirty="0">
                <a:latin typeface="Times New Roman" pitchFamily="18" charset="0"/>
                <a:cs typeface="Times New Roman" pitchFamily="18" charset="0"/>
              </a:rPr>
              <a:t>Support for Parallel and Distributed Computing</a:t>
            </a:r>
            <a:r>
              <a:rPr lang="en-US" dirty="0">
                <a:latin typeface="Times New Roman" pitchFamily="18" charset="0"/>
                <a:cs typeface="Times New Roman" pitchFamily="18" charset="0"/>
              </a:rPr>
              <a:t>:</a:t>
            </a:r>
          </a:p>
          <a:p>
            <a:pPr lvl="0" eaLnBrk="0" fontAlgn="base" hangingPunct="0">
              <a:spcBef>
                <a:spcPct val="0"/>
              </a:spcBef>
              <a:spcAft>
                <a:spcPct val="0"/>
              </a:spcAft>
            </a:pPr>
            <a:r>
              <a:rPr lang="en-US" dirty="0" err="1">
                <a:latin typeface="Times New Roman" pitchFamily="18" charset="0"/>
                <a:cs typeface="Times New Roman" pitchFamily="18" charset="0"/>
              </a:rPr>
              <a:t>XGBoost</a:t>
            </a:r>
            <a:r>
              <a:rPr lang="en-US" dirty="0">
                <a:latin typeface="Times New Roman" pitchFamily="18" charset="0"/>
                <a:cs typeface="Times New Roman" pitchFamily="18" charset="0"/>
              </a:rPr>
              <a:t> is designed to efficiently scale with larger datasets, utilizing parallel processing and GPU acceleration</a:t>
            </a:r>
            <a:r>
              <a:rPr lang="en-US" dirty="0" smtClean="0">
                <a:latin typeface="Times New Roman" pitchFamily="18" charset="0"/>
                <a:cs typeface="Times New Roman" pitchFamily="18" charset="0"/>
              </a:rPr>
              <a:t>.</a:t>
            </a:r>
          </a:p>
          <a:p>
            <a:pPr lvl="0" eaLnBrk="0" fontAlgn="base" hangingPunct="0">
              <a:spcBef>
                <a:spcPct val="0"/>
              </a:spcBef>
              <a:spcAft>
                <a:spcPct val="0"/>
              </a:spcAft>
            </a:pPr>
            <a:endParaRPr lang="en-US" dirty="0">
              <a:latin typeface="Times New Roman" pitchFamily="18" charset="0"/>
              <a:cs typeface="Times New Roman" pitchFamily="18" charset="0"/>
            </a:endParaRPr>
          </a:p>
          <a:p>
            <a:pPr lvl="0" eaLnBrk="0" fontAlgn="base" hangingPunct="0">
              <a:spcBef>
                <a:spcPct val="0"/>
              </a:spcBef>
              <a:spcAft>
                <a:spcPct val="0"/>
              </a:spcAft>
            </a:pPr>
            <a:r>
              <a:rPr lang="en-US" b="1" dirty="0">
                <a:latin typeface="Times New Roman" pitchFamily="18" charset="0"/>
                <a:cs typeface="Times New Roman" pitchFamily="18" charset="0"/>
              </a:rPr>
              <a:t>Feature Importance</a:t>
            </a:r>
            <a:r>
              <a:rPr lang="en-US" dirty="0">
                <a:latin typeface="Times New Roman" pitchFamily="18" charset="0"/>
                <a:cs typeface="Times New Roman" pitchFamily="18" charset="0"/>
              </a:rPr>
              <a:t>:</a:t>
            </a:r>
          </a:p>
          <a:p>
            <a:pPr lvl="0" eaLnBrk="0" fontAlgn="base" hangingPunct="0">
              <a:spcBef>
                <a:spcPct val="0"/>
              </a:spcBef>
              <a:spcAft>
                <a:spcPct val="0"/>
              </a:spcAft>
            </a:pPr>
            <a:r>
              <a:rPr lang="en-US" dirty="0" err="1">
                <a:latin typeface="Times New Roman" pitchFamily="18" charset="0"/>
                <a:cs typeface="Times New Roman" pitchFamily="18" charset="0"/>
              </a:rPr>
              <a:t>XGBoost</a:t>
            </a:r>
            <a:r>
              <a:rPr lang="en-US" dirty="0">
                <a:latin typeface="Times New Roman" pitchFamily="18" charset="0"/>
                <a:cs typeface="Times New Roman" pitchFamily="18" charset="0"/>
              </a:rPr>
              <a:t> provides feature importance scores, which can help you understand which features are most impactful for your model’s predictions</a:t>
            </a:r>
          </a:p>
        </p:txBody>
      </p:sp>
    </p:spTree>
    <p:extLst>
      <p:ext uri="{BB962C8B-B14F-4D97-AF65-F5344CB8AC3E}">
        <p14:creationId xmlns:p14="http://schemas.microsoft.com/office/powerpoint/2010/main" val="2994123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95536" y="316167"/>
            <a:ext cx="8280920" cy="578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cs typeface="Times New Roman" pitchFamily="18" charset="0"/>
              </a:rPr>
              <a:t>Disadvantages of </a:t>
            </a:r>
            <a:r>
              <a:rPr kumimoji="0" lang="en-US" sz="2800" b="1" i="0" u="none" strike="noStrike" cap="none" normalizeH="0" baseline="0" dirty="0" err="1" smtClean="0">
                <a:ln>
                  <a:noFill/>
                </a:ln>
                <a:solidFill>
                  <a:schemeClr val="tx1"/>
                </a:solidFill>
                <a:effectLst/>
                <a:latin typeface="Times New Roman" pitchFamily="18" charset="0"/>
                <a:cs typeface="Times New Roman" pitchFamily="18" charset="0"/>
              </a:rPr>
              <a:t>XGBoost</a:t>
            </a:r>
            <a:r>
              <a:rPr kumimoji="0" lang="en-US" sz="28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800" b="1" i="0" u="none" strike="noStrike" cap="none" normalizeH="0" baseline="0" dirty="0" err="1" smtClean="0">
                <a:ln>
                  <a:noFill/>
                </a:ln>
                <a:solidFill>
                  <a:schemeClr val="tx1"/>
                </a:solidFill>
                <a:effectLst/>
                <a:latin typeface="Times New Roman" pitchFamily="18" charset="0"/>
                <a:cs typeface="Times New Roman" pitchFamily="18" charset="0"/>
              </a:rPr>
              <a:t>Regressor</a:t>
            </a:r>
            <a:endParaRPr kumimoji="0" lang="en-US" sz="28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Complexity</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XGBoost</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has many </a:t>
            </a: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hyperparameters</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to tune (e.g., </a:t>
            </a: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n_estimators</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max_depth</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learning_rate</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subsample), which can make it harder to set up correctly. It requires expertise in tuning these parameters to achieve optimal results.</a:t>
            </a:r>
          </a:p>
          <a:p>
            <a:pPr marL="457200" marR="0" lvl="1" indent="0" algn="l" defTabSz="914400" rtl="0" eaLnBrk="0" fontAlgn="base" latinLnBrk="0" hangingPunct="0">
              <a:lnSpc>
                <a:spcPct val="100000"/>
              </a:lnSpc>
              <a:spcBef>
                <a:spcPct val="0"/>
              </a:spcBef>
              <a:spcAft>
                <a:spcPct val="0"/>
              </a:spcAft>
              <a:buClrTx/>
              <a:buSzTx/>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Sensitivity to Noisy Data</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While </a:t>
            </a: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XGBoost</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can handle noisy data better than some algorithms, it can still be sensitive to outliers and noisy data, especially when </a:t>
            </a: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overfitting</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occurs.</a:t>
            </a:r>
          </a:p>
          <a:p>
            <a:pPr marL="457200" marR="0" lvl="1" indent="0" algn="l" defTabSz="914400" rtl="0" eaLnBrk="0" fontAlgn="base" latinLnBrk="0" hangingPunct="0">
              <a:lnSpc>
                <a:spcPct val="100000"/>
              </a:lnSpc>
              <a:spcBef>
                <a:spcPct val="0"/>
              </a:spcBef>
              <a:spcAft>
                <a:spcPct val="0"/>
              </a:spcAft>
              <a:buClrTx/>
              <a:buSzTx/>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Long Training Time for Large Datasets</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XGBoost</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can be computationally expensive when dealing with very large datasets, and while it supports parallelism, the training process can still take a long time.</a:t>
            </a:r>
          </a:p>
          <a:p>
            <a:pPr marL="457200" marR="0" lvl="1" indent="0" algn="l" defTabSz="914400" rtl="0" eaLnBrk="0" fontAlgn="base" latinLnBrk="0" hangingPunct="0">
              <a:lnSpc>
                <a:spcPct val="100000"/>
              </a:lnSpc>
              <a:spcBef>
                <a:spcPct val="0"/>
              </a:spcBef>
              <a:spcAft>
                <a:spcPct val="0"/>
              </a:spcAft>
              <a:buClrTx/>
              <a:buSzTx/>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Black Box</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XGBoost</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like many ensemble methods, is often considered a "black box," meaning that it’s harder to interpret the model compared to simpler models like linear regression. While feature importance can be examined, the relationships learned by the trees are not as easily understood.</a:t>
            </a:r>
          </a:p>
        </p:txBody>
      </p:sp>
    </p:spTree>
    <p:extLst>
      <p:ext uri="{BB962C8B-B14F-4D97-AF65-F5344CB8AC3E}">
        <p14:creationId xmlns:p14="http://schemas.microsoft.com/office/powerpoint/2010/main" val="1761362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548680"/>
            <a:ext cx="8064896" cy="4524315"/>
          </a:xfrm>
          <a:prstGeom prst="rect">
            <a:avLst/>
          </a:prstGeom>
        </p:spPr>
        <p:txBody>
          <a:bodyPr wrap="square">
            <a:spAutoFit/>
          </a:bodyPr>
          <a:lstStyle/>
          <a:p>
            <a:pPr lvl="0" eaLnBrk="0" fontAlgn="base" hangingPunct="0">
              <a:spcBef>
                <a:spcPct val="0"/>
              </a:spcBef>
              <a:spcAft>
                <a:spcPct val="0"/>
              </a:spcAft>
            </a:pPr>
            <a:r>
              <a:rPr lang="en-US" b="1" dirty="0" smtClean="0">
                <a:latin typeface="Times New Roman" pitchFamily="18" charset="0"/>
                <a:cs typeface="Times New Roman" pitchFamily="18" charset="0"/>
              </a:rPr>
              <a:t>5.Memory </a:t>
            </a:r>
            <a:r>
              <a:rPr lang="en-US" b="1" dirty="0">
                <a:latin typeface="Times New Roman" pitchFamily="18" charset="0"/>
                <a:cs typeface="Times New Roman" pitchFamily="18" charset="0"/>
              </a:rPr>
              <a:t>Usage</a:t>
            </a:r>
            <a:r>
              <a:rPr lang="en-US" dirty="0">
                <a:latin typeface="Times New Roman" pitchFamily="18" charset="0"/>
                <a:cs typeface="Times New Roman" pitchFamily="18" charset="0"/>
              </a:rPr>
              <a:t>:</a:t>
            </a:r>
          </a:p>
          <a:p>
            <a:pPr lvl="1" eaLnBrk="0" fontAlgn="base" hangingPunct="0">
              <a:spcBef>
                <a:spcPct val="0"/>
              </a:spcBef>
              <a:spcAft>
                <a:spcPct val="0"/>
              </a:spcAft>
            </a:pPr>
            <a:r>
              <a:rPr lang="en-US" dirty="0" err="1">
                <a:latin typeface="Times New Roman" pitchFamily="18" charset="0"/>
                <a:cs typeface="Times New Roman" pitchFamily="18" charset="0"/>
              </a:rPr>
              <a:t>XGBoost</a:t>
            </a:r>
            <a:r>
              <a:rPr lang="en-US" dirty="0">
                <a:latin typeface="Times New Roman" pitchFamily="18" charset="0"/>
                <a:cs typeface="Times New Roman" pitchFamily="18" charset="0"/>
              </a:rPr>
              <a:t> can be memory-intensive, especially when working with very large datasets and deep trees</a:t>
            </a:r>
            <a:r>
              <a:rPr lang="en-US" dirty="0" smtClean="0">
                <a:latin typeface="Times New Roman" pitchFamily="18" charset="0"/>
                <a:cs typeface="Times New Roman" pitchFamily="18" charset="0"/>
              </a:rPr>
              <a:t>.</a:t>
            </a:r>
          </a:p>
          <a:p>
            <a:pPr lvl="1" eaLnBrk="0" fontAlgn="base" hangingPunct="0">
              <a:spcBef>
                <a:spcPct val="0"/>
              </a:spcBef>
              <a:spcAft>
                <a:spcPct val="0"/>
              </a:spcAft>
            </a:pPr>
            <a:endParaRPr lang="en-US" dirty="0">
              <a:latin typeface="Times New Roman" pitchFamily="18" charset="0"/>
              <a:cs typeface="Times New Roman" pitchFamily="18" charset="0"/>
            </a:endParaRPr>
          </a:p>
          <a:p>
            <a:pPr lvl="0" eaLnBrk="0" fontAlgn="base" hangingPunct="0">
              <a:spcBef>
                <a:spcPct val="0"/>
              </a:spcBef>
              <a:spcAft>
                <a:spcPct val="0"/>
              </a:spcAft>
              <a:buFontTx/>
              <a:buAutoNum type="arabicPeriod" startAt="6"/>
            </a:pPr>
            <a:r>
              <a:rPr lang="en-US" b="1" dirty="0" err="1">
                <a:latin typeface="Times New Roman" pitchFamily="18" charset="0"/>
                <a:cs typeface="Times New Roman" pitchFamily="18" charset="0"/>
              </a:rPr>
              <a:t>Overfitting</a:t>
            </a:r>
            <a:r>
              <a:rPr lang="en-US" b="1" dirty="0">
                <a:latin typeface="Times New Roman" pitchFamily="18" charset="0"/>
                <a:cs typeface="Times New Roman" pitchFamily="18" charset="0"/>
              </a:rPr>
              <a:t> with Many Trees</a:t>
            </a:r>
            <a:r>
              <a:rPr lang="en-US" dirty="0">
                <a:latin typeface="Times New Roman" pitchFamily="18" charset="0"/>
                <a:cs typeface="Times New Roman" pitchFamily="18" charset="0"/>
              </a:rPr>
              <a:t>:</a:t>
            </a:r>
          </a:p>
          <a:p>
            <a:pPr lvl="1" eaLnBrk="0" fontAlgn="base" hangingPunct="0">
              <a:spcBef>
                <a:spcPct val="0"/>
              </a:spcBef>
              <a:spcAft>
                <a:spcPct val="0"/>
              </a:spcAft>
            </a:pPr>
            <a:r>
              <a:rPr lang="en-US" dirty="0" err="1">
                <a:latin typeface="Times New Roman" pitchFamily="18" charset="0"/>
                <a:cs typeface="Times New Roman" pitchFamily="18" charset="0"/>
              </a:rPr>
              <a:t>XGBoost</a:t>
            </a:r>
            <a:r>
              <a:rPr lang="en-US" dirty="0">
                <a:latin typeface="Times New Roman" pitchFamily="18" charset="0"/>
                <a:cs typeface="Times New Roman" pitchFamily="18" charset="0"/>
              </a:rPr>
              <a:t> can still </a:t>
            </a:r>
            <a:r>
              <a:rPr lang="en-US" dirty="0" err="1">
                <a:latin typeface="Times New Roman" pitchFamily="18" charset="0"/>
                <a:cs typeface="Times New Roman" pitchFamily="18" charset="0"/>
              </a:rPr>
              <a:t>overfit</a:t>
            </a:r>
            <a:r>
              <a:rPr lang="en-US" dirty="0">
                <a:latin typeface="Times New Roman" pitchFamily="18" charset="0"/>
                <a:cs typeface="Times New Roman" pitchFamily="18" charset="0"/>
              </a:rPr>
              <a:t> if too many trees are used without sufficient regularization, especially when the dataset is small or the model is overly complex.</a:t>
            </a:r>
          </a:p>
          <a:p>
            <a:pPr lvl="0" eaLnBrk="0" fontAlgn="base" hangingPunct="0">
              <a:spcBef>
                <a:spcPct val="0"/>
              </a:spcBef>
              <a:spcAft>
                <a:spcPct val="0"/>
              </a:spcAft>
            </a:pPr>
            <a:endParaRPr kumimoji="0" lang="en-US" sz="900" b="1" i="0" u="none" strike="noStrike" cap="none" normalizeH="0" baseline="0" dirty="0" smtClean="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pPr>
            <a:endParaRPr kumimoji="0" lang="en-US" sz="900" b="1" i="0" u="none" strike="noStrike" cap="none" normalizeH="0" baseline="0" dirty="0" smtClean="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pPr>
            <a:r>
              <a:rPr lang="en-US" dirty="0" err="1" smtClean="0">
                <a:latin typeface="Times New Roman" pitchFamily="18" charset="0"/>
                <a:cs typeface="Times New Roman" pitchFamily="18" charset="0"/>
              </a:rPr>
              <a:t>XGBoost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is one of the most powerful and popular algorithms for regression tasks due to its efficiency, flexibility, and performance. It’s widely used in machine learning competitions and real-world applications for tasks such as forecasting, pricing, and risk prediction. While it’s highly effective, it requires careful tuning of </a:t>
            </a:r>
            <a:r>
              <a:rPr lang="en-US" dirty="0" err="1">
                <a:latin typeface="Times New Roman" pitchFamily="18" charset="0"/>
                <a:cs typeface="Times New Roman" pitchFamily="18" charset="0"/>
              </a:rPr>
              <a:t>hyperparameters</a:t>
            </a:r>
            <a:r>
              <a:rPr lang="en-US" dirty="0">
                <a:latin typeface="Times New Roman" pitchFamily="18" charset="0"/>
                <a:cs typeface="Times New Roman" pitchFamily="18" charset="0"/>
              </a:rPr>
              <a:t> and can be sensitive to noisy data, </a:t>
            </a:r>
            <a:r>
              <a:rPr lang="en-US" dirty="0" err="1">
                <a:latin typeface="Times New Roman" pitchFamily="18" charset="0"/>
                <a:cs typeface="Times New Roman" pitchFamily="18" charset="0"/>
              </a:rPr>
              <a:t>overfitting</a:t>
            </a:r>
            <a:r>
              <a:rPr lang="en-US" dirty="0">
                <a:latin typeface="Times New Roman" pitchFamily="18" charset="0"/>
                <a:cs typeface="Times New Roman" pitchFamily="18" charset="0"/>
              </a:rPr>
              <a:t>, and large datasets. If computational cost and interpretability are less of a concern, and you’re looking for top-notch performance, </a:t>
            </a:r>
            <a:r>
              <a:rPr lang="en-US" dirty="0" err="1">
                <a:latin typeface="Times New Roman" pitchFamily="18" charset="0"/>
                <a:cs typeface="Times New Roman" pitchFamily="18" charset="0"/>
              </a:rPr>
              <a:t>XGBoost</a:t>
            </a:r>
            <a:r>
              <a:rPr lang="en-US" dirty="0">
                <a:latin typeface="Times New Roman" pitchFamily="18" charset="0"/>
                <a:cs typeface="Times New Roman" pitchFamily="18" charset="0"/>
              </a:rPr>
              <a:t> is an excellent choice.</a:t>
            </a:r>
          </a:p>
        </p:txBody>
      </p:sp>
    </p:spTree>
    <p:extLst>
      <p:ext uri="{BB962C8B-B14F-4D97-AF65-F5344CB8AC3E}">
        <p14:creationId xmlns:p14="http://schemas.microsoft.com/office/powerpoint/2010/main" val="3006554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2800" b="1" dirty="0" err="1">
                <a:latin typeface="Times New Roman" pitchFamily="18" charset="0"/>
                <a:cs typeface="Times New Roman" pitchFamily="18" charset="0"/>
              </a:rPr>
              <a:t>LightGBM</a:t>
            </a:r>
            <a:r>
              <a:rPr lang="en-US" sz="2800" b="1" dirty="0">
                <a:latin typeface="Times New Roman" pitchFamily="18" charset="0"/>
                <a:cs typeface="Times New Roman" pitchFamily="18" charset="0"/>
              </a:rPr>
              <a:t> (Light Gradient Boosting Machine)</a:t>
            </a:r>
          </a:p>
        </p:txBody>
      </p:sp>
      <p:sp>
        <p:nvSpPr>
          <p:cNvPr id="3" name="Rectangle 2"/>
          <p:cNvSpPr/>
          <p:nvPr/>
        </p:nvSpPr>
        <p:spPr>
          <a:xfrm>
            <a:off x="467544" y="1305342"/>
            <a:ext cx="8136904" cy="4893647"/>
          </a:xfrm>
          <a:prstGeom prst="rect">
            <a:avLst/>
          </a:prstGeom>
        </p:spPr>
        <p:txBody>
          <a:bodyPr wrap="square">
            <a:spAutoFit/>
          </a:bodyPr>
          <a:lstStyle/>
          <a:p>
            <a:r>
              <a:rPr lang="en-US" sz="2400" dirty="0" err="1" smtClean="0">
                <a:latin typeface="Times New Roman" pitchFamily="18" charset="0"/>
                <a:cs typeface="Times New Roman" pitchFamily="18" charset="0"/>
              </a:rPr>
              <a:t>LightGBM</a:t>
            </a:r>
            <a:r>
              <a:rPr lang="en-US" sz="2400" dirty="0" smtClean="0">
                <a:latin typeface="Times New Roman" pitchFamily="18" charset="0"/>
                <a:cs typeface="Times New Roman" pitchFamily="18" charset="0"/>
              </a:rPr>
              <a:t> (Light Gradient Boosting Machine) is a highly efficient, scalable, and fast implementation of the gradient boosting algorithm. It was developed by Microsoft and is optimized for performance, particularly on large datasets. </a:t>
            </a:r>
            <a:r>
              <a:rPr lang="en-US" sz="2400" dirty="0" err="1" smtClean="0">
                <a:latin typeface="Times New Roman" pitchFamily="18" charset="0"/>
                <a:cs typeface="Times New Roman" pitchFamily="18" charset="0"/>
              </a:rPr>
              <a:t>LightGBM</a:t>
            </a:r>
            <a:r>
              <a:rPr lang="en-US" sz="2400" dirty="0" smtClean="0">
                <a:latin typeface="Times New Roman" pitchFamily="18" charset="0"/>
                <a:cs typeface="Times New Roman" pitchFamily="18" charset="0"/>
              </a:rPr>
              <a:t> is similar to other boosting methods, such as </a:t>
            </a:r>
            <a:r>
              <a:rPr lang="en-US" sz="2400" dirty="0" err="1" smtClean="0">
                <a:latin typeface="Times New Roman" pitchFamily="18" charset="0"/>
                <a:cs typeface="Times New Roman" pitchFamily="18" charset="0"/>
              </a:rPr>
              <a:t>XGBoost</a:t>
            </a:r>
            <a:r>
              <a:rPr lang="en-US" sz="2400" dirty="0" smtClean="0">
                <a:latin typeface="Times New Roman" pitchFamily="18" charset="0"/>
                <a:cs typeface="Times New Roman" pitchFamily="18" charset="0"/>
              </a:rPr>
              <a:t>, but has several improvements that make it more efficient and effective, especially when dealing with large datasets.</a:t>
            </a:r>
          </a:p>
          <a:p>
            <a:endParaRPr lang="en-US" sz="24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LightGBM</a:t>
            </a:r>
            <a:r>
              <a:rPr lang="en-US" sz="2400" dirty="0" smtClean="0">
                <a:latin typeface="Times New Roman" pitchFamily="18" charset="0"/>
                <a:cs typeface="Times New Roman" pitchFamily="18" charset="0"/>
              </a:rPr>
              <a:t> is used for both classification and regression tasks and can handle large-scale data with high-dimensional features. It’s also known for its speed, low memory usage, and high accuracy</a:t>
            </a:r>
            <a:r>
              <a:rPr lang="en-US" dirty="0" smtClean="0"/>
              <a:t>.</a:t>
            </a:r>
            <a:endParaRPr lang="en-US" dirty="0"/>
          </a:p>
        </p:txBody>
      </p:sp>
    </p:spTree>
    <p:extLst>
      <p:ext uri="{BB962C8B-B14F-4D97-AF65-F5344CB8AC3E}">
        <p14:creationId xmlns:p14="http://schemas.microsoft.com/office/powerpoint/2010/main" val="81927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rot="10800000" flipV="1">
            <a:off x="539552" y="-517979"/>
            <a:ext cx="8280919"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dirty="0" smtClean="0">
              <a:ln>
                <a:noFill/>
              </a:ln>
              <a:solidFill>
                <a:srgbClr val="212121"/>
              </a:solidFill>
              <a:effectLst/>
              <a:latin typeface="Times New Roman" pitchFamily="18" charset="0"/>
              <a:cs typeface="Times New Roman" pitchFamily="18" charset="0"/>
            </a:endParaRPr>
          </a:p>
          <a:p>
            <a:pPr eaLnBrk="0" fontAlgn="base" hangingPunct="0">
              <a:spcBef>
                <a:spcPct val="0"/>
              </a:spcBef>
              <a:spcAft>
                <a:spcPct val="0"/>
              </a:spcAft>
            </a:pPr>
            <a:endParaRPr lang="en-US" b="1" dirty="0" smtClean="0">
              <a:solidFill>
                <a:srgbClr val="212121"/>
              </a:solidFill>
              <a:latin typeface="Times New Roman" pitchFamily="18" charset="0"/>
              <a:cs typeface="Times New Roman" pitchFamily="18" charset="0"/>
            </a:endParaRPr>
          </a:p>
          <a:p>
            <a:pPr eaLnBrk="0" fontAlgn="base" hangingPunct="0">
              <a:spcBef>
                <a:spcPct val="0"/>
              </a:spcBef>
              <a:spcAft>
                <a:spcPct val="0"/>
              </a:spcAft>
            </a:pPr>
            <a:endParaRPr lang="en-US" b="1" dirty="0">
              <a:solidFill>
                <a:srgbClr val="212121"/>
              </a:solidFill>
              <a:latin typeface="Times New Roman" pitchFamily="18" charset="0"/>
              <a:cs typeface="Times New Roman" pitchFamily="18" charset="0"/>
            </a:endParaRPr>
          </a:p>
          <a:p>
            <a:pPr eaLnBrk="0" fontAlgn="base" hangingPunct="0">
              <a:spcBef>
                <a:spcPct val="0"/>
              </a:spcBef>
              <a:spcAft>
                <a:spcPct val="0"/>
              </a:spcAft>
            </a:pPr>
            <a:r>
              <a:rPr lang="en-US" sz="2800" b="1" dirty="0" smtClean="0">
                <a:solidFill>
                  <a:srgbClr val="212121"/>
                </a:solidFill>
                <a:latin typeface="Times New Roman" pitchFamily="18" charset="0"/>
                <a:cs typeface="Times New Roman" pitchFamily="18" charset="0"/>
              </a:rPr>
              <a:t>Example of </a:t>
            </a:r>
            <a:r>
              <a:rPr kumimoji="0" lang="en-US" sz="2800" b="0" i="0" u="none" strike="noStrike" cap="none" normalizeH="0" baseline="0" dirty="0" err="1" smtClean="0">
                <a:ln>
                  <a:noFill/>
                </a:ln>
                <a:solidFill>
                  <a:schemeClr val="tx1"/>
                </a:solidFill>
                <a:effectLst/>
                <a:latin typeface="Times New Roman" pitchFamily="18" charset="0"/>
                <a:cs typeface="Times New Roman" pitchFamily="18" charset="0"/>
              </a:rPr>
              <a:t>LGBMRegressor</a:t>
            </a:r>
            <a:r>
              <a:rPr kumimoji="0" lang="en-US" sz="2800" b="0" i="0" u="none" strike="noStrike" cap="none" normalizeH="0" baseline="0" dirty="0" smtClean="0">
                <a:ln>
                  <a:noFill/>
                </a:ln>
                <a:solidFill>
                  <a:srgbClr val="212121"/>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b="1" dirty="0">
              <a:solidFill>
                <a:srgbClr val="212121"/>
              </a:solidFill>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212121"/>
                </a:solidFill>
                <a:effectLst/>
                <a:latin typeface="Times New Roman" pitchFamily="18" charset="0"/>
                <a:cs typeface="Times New Roman" pitchFamily="18" charset="0"/>
              </a:rPr>
              <a:t>from</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 </a:t>
            </a:r>
            <a:r>
              <a:rPr kumimoji="0" lang="en-US" b="0" i="0" u="none" strike="noStrike" cap="none" normalizeH="0" baseline="0" dirty="0" err="1" smtClean="0">
                <a:ln>
                  <a:noFill/>
                </a:ln>
                <a:solidFill>
                  <a:srgbClr val="212121"/>
                </a:solidFill>
                <a:effectLst/>
                <a:latin typeface="Times New Roman" pitchFamily="18" charset="0"/>
                <a:cs typeface="Times New Roman" pitchFamily="18" charset="0"/>
              </a:rPr>
              <a:t>lightgbm</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 </a:t>
            </a:r>
            <a:r>
              <a:rPr kumimoji="0" lang="en-US" b="1" i="0" u="none" strike="noStrike" cap="none" normalizeH="0" baseline="0" dirty="0" smtClean="0">
                <a:ln>
                  <a:noFill/>
                </a:ln>
                <a:solidFill>
                  <a:srgbClr val="212121"/>
                </a:solidFill>
                <a:effectLst/>
                <a:latin typeface="Times New Roman" pitchFamily="18" charset="0"/>
                <a:cs typeface="Times New Roman" pitchFamily="18" charset="0"/>
              </a:rPr>
              <a:t>import</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 </a:t>
            </a: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LGBMRegressor</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regressor</a:t>
            </a: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LGBMRegressor</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 </a:t>
            </a: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boosting_type</a:t>
            </a: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a:t>
            </a:r>
            <a:r>
              <a:rPr kumimoji="0" lang="en-US" b="0" i="0" u="none" strike="noStrike" cap="none" normalizeH="0" baseline="0" dirty="0" err="1" smtClean="0">
                <a:ln>
                  <a:noFill/>
                </a:ln>
                <a:solidFill>
                  <a:srgbClr val="212121"/>
                </a:solidFill>
                <a:effectLst/>
                <a:latin typeface="Times New Roman" pitchFamily="18" charset="0"/>
                <a:cs typeface="Times New Roman" pitchFamily="18" charset="0"/>
              </a:rPr>
              <a:t>gbdt</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 </a:t>
            </a: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max_depth</a:t>
            </a: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learning_rate</a:t>
            </a: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0.05, </a:t>
            </a: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n_estimators</a:t>
            </a: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100, </a:t>
            </a: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num_leaves</a:t>
            </a: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31 )</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1988840"/>
            <a:ext cx="7272808" cy="4536504"/>
          </a:xfrm>
          <a:prstGeom prst="rect">
            <a:avLst/>
          </a:prstGeom>
        </p:spPr>
      </p:pic>
    </p:spTree>
    <p:extLst>
      <p:ext uri="{BB962C8B-B14F-4D97-AF65-F5344CB8AC3E}">
        <p14:creationId xmlns:p14="http://schemas.microsoft.com/office/powerpoint/2010/main" val="4189121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836711"/>
            <a:ext cx="7056784" cy="5232202"/>
          </a:xfrm>
          <a:prstGeom prst="rect">
            <a:avLst/>
          </a:prstGeom>
        </p:spPr>
        <p:txBody>
          <a:bodyPr wrap="square">
            <a:spAutoFit/>
          </a:bodyPr>
          <a:lstStyle/>
          <a:p>
            <a:r>
              <a:rPr lang="en-US" sz="2800" b="1" dirty="0" smtClean="0">
                <a:latin typeface="Times New Roman" pitchFamily="18" charset="0"/>
                <a:cs typeface="Times New Roman" pitchFamily="18" charset="0"/>
              </a:rPr>
              <a:t>How </a:t>
            </a:r>
            <a:r>
              <a:rPr lang="en-US" sz="2800" b="1" dirty="0" err="1" smtClean="0">
                <a:latin typeface="Times New Roman" pitchFamily="18" charset="0"/>
                <a:cs typeface="Times New Roman" pitchFamily="18" charset="0"/>
              </a:rPr>
              <a:t>LightGBM</a:t>
            </a:r>
            <a:r>
              <a:rPr lang="en-US" sz="2800" b="1" dirty="0" smtClean="0">
                <a:latin typeface="Times New Roman" pitchFamily="18" charset="0"/>
                <a:cs typeface="Times New Roman" pitchFamily="18" charset="0"/>
              </a:rPr>
              <a:t> Works</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Initialization</a:t>
            </a:r>
            <a:r>
              <a:rPr lang="en-US" dirty="0" smtClean="0">
                <a:latin typeface="Times New Roman" pitchFamily="18" charset="0"/>
                <a:cs typeface="Times New Roman" pitchFamily="18" charset="0"/>
              </a:rPr>
              <a:t>: Start with an initial model (usually the mean or median for regression) and calculate residuals (errors).</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Train Decision Trees</a:t>
            </a:r>
            <a:r>
              <a:rPr lang="en-US" dirty="0" smtClean="0">
                <a:latin typeface="Times New Roman" pitchFamily="18" charset="0"/>
                <a:cs typeface="Times New Roman" pitchFamily="18" charset="0"/>
              </a:rPr>
              <a:t>: Construct decision trees using a </a:t>
            </a:r>
            <a:r>
              <a:rPr lang="en-US" b="1" dirty="0" smtClean="0">
                <a:latin typeface="Times New Roman" pitchFamily="18" charset="0"/>
                <a:cs typeface="Times New Roman" pitchFamily="18" charset="0"/>
              </a:rPr>
              <a:t>leaf-wise</a:t>
            </a:r>
            <a:r>
              <a:rPr lang="en-US" dirty="0" smtClean="0">
                <a:latin typeface="Times New Roman" pitchFamily="18" charset="0"/>
                <a:cs typeface="Times New Roman" pitchFamily="18" charset="0"/>
              </a:rPr>
              <a:t> growth strategy. This means </a:t>
            </a:r>
            <a:r>
              <a:rPr lang="en-US" dirty="0" err="1" smtClean="0">
                <a:latin typeface="Times New Roman" pitchFamily="18" charset="0"/>
                <a:cs typeface="Times New Roman" pitchFamily="18" charset="0"/>
              </a:rPr>
              <a:t>LightGBM</a:t>
            </a:r>
            <a:r>
              <a:rPr lang="en-US" dirty="0" smtClean="0">
                <a:latin typeface="Times New Roman" pitchFamily="18" charset="0"/>
                <a:cs typeface="Times New Roman" pitchFamily="18" charset="0"/>
              </a:rPr>
              <a:t> splits leaves rather than levels, allowing it to grow deeper trees that focus on the more difficult data points.</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Objective Function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LightGBM</a:t>
            </a:r>
            <a:r>
              <a:rPr lang="en-US" dirty="0" smtClean="0">
                <a:latin typeface="Times New Roman" pitchFamily="18" charset="0"/>
                <a:cs typeface="Times New Roman" pitchFamily="18" charset="0"/>
              </a:rPr>
              <a:t> minimizes a loss function (such as mean squared error for regression tasks) using gradient descent.</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Boosting Process</a:t>
            </a:r>
            <a:r>
              <a:rPr lang="en-US" dirty="0" smtClean="0">
                <a:latin typeface="Times New Roman" pitchFamily="18" charset="0"/>
                <a:cs typeface="Times New Roman" pitchFamily="18" charset="0"/>
              </a:rPr>
              <a:t>: Trees are added sequentially, and each tree attempts to correct the mistakes of the previous ones, just like in other boosting methods.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final prediction is the sum of the predictions from all trees, with each tree’s contribution weighted according to the learning rate.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19926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1" y="260648"/>
            <a:ext cx="8424935" cy="5232202"/>
          </a:xfrm>
          <a:prstGeom prst="rect">
            <a:avLst/>
          </a:prstGeom>
        </p:spPr>
        <p:txBody>
          <a:bodyPr wrap="square">
            <a:spAutoFit/>
          </a:bodyPr>
          <a:lstStyle/>
          <a:p>
            <a:endParaRPr lang="en-US" b="1"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C</a:t>
            </a:r>
            <a:r>
              <a:rPr lang="en-US" sz="2800" b="1" dirty="0" smtClean="0">
                <a:latin typeface="Times New Roman" pitchFamily="18" charset="0"/>
                <a:cs typeface="Times New Roman" pitchFamily="18" charset="0"/>
              </a:rPr>
              <a:t>ommon uses</a:t>
            </a:r>
            <a:r>
              <a:rPr lang="en-US" sz="2800" dirty="0" smtClean="0">
                <a:latin typeface="Times New Roman" pitchFamily="18" charset="0"/>
                <a:cs typeface="Times New Roman" pitchFamily="18" charset="0"/>
              </a:rPr>
              <a:t> of </a:t>
            </a:r>
            <a:r>
              <a:rPr lang="en-US" sz="2800" b="1" dirty="0" err="1" smtClean="0">
                <a:latin typeface="Times New Roman" pitchFamily="18" charset="0"/>
                <a:cs typeface="Times New Roman" pitchFamily="18" charset="0"/>
              </a:rPr>
              <a:t>LightGBM</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Regressor</a:t>
            </a:r>
            <a:endParaRPr lang="en-US" sz="2800" b="1" dirty="0" smtClean="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r>
              <a:rPr lang="en-US" b="1" dirty="0" err="1" smtClean="0">
                <a:latin typeface="Times New Roman" pitchFamily="18" charset="0"/>
                <a:cs typeface="Times New Roman" pitchFamily="18" charset="0"/>
              </a:rPr>
              <a:t>LightGBM</a:t>
            </a:r>
            <a:r>
              <a:rPr lang="en-US" dirty="0" smtClean="0">
                <a:latin typeface="Times New Roman" pitchFamily="18" charset="0"/>
                <a:cs typeface="Times New Roman" pitchFamily="18" charset="0"/>
              </a:rPr>
              <a:t> - Its efficiency, scalability, and ability to handle large datasets with high-dimensional features make it particularly effective in various domains. Below are some </a:t>
            </a:r>
            <a:r>
              <a:rPr lang="en-US" b="1" dirty="0" smtClean="0">
                <a:latin typeface="Times New Roman" pitchFamily="18" charset="0"/>
                <a:cs typeface="Times New Roman" pitchFamily="18" charset="0"/>
              </a:rPr>
              <a:t>common uses</a:t>
            </a:r>
            <a:r>
              <a:rPr lang="en-US" dirty="0" smtClean="0">
                <a:latin typeface="Times New Roman" pitchFamily="18" charset="0"/>
                <a:cs typeface="Times New Roman" pitchFamily="18" charset="0"/>
              </a:rPr>
              <a:t> of </a:t>
            </a:r>
            <a:r>
              <a:rPr lang="en-US" b="1" dirty="0" err="1" smtClean="0">
                <a:latin typeface="Times New Roman" pitchFamily="18" charset="0"/>
                <a:cs typeface="Times New Roman" pitchFamily="18" charset="0"/>
              </a:rPr>
              <a:t>LightGBM</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Regressor</a:t>
            </a:r>
            <a:r>
              <a:rPr lang="en-US" dirty="0" smtClean="0">
                <a:latin typeface="Times New Roman" pitchFamily="18" charset="0"/>
                <a:cs typeface="Times New Roman" pitchFamily="18" charset="0"/>
              </a:rPr>
              <a:t> in real-world applications:</a:t>
            </a: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Predicting Continuous Target Variables (Regression Tasks)</a:t>
            </a:r>
          </a:p>
          <a:p>
            <a:pPr marL="342900" indent="-342900">
              <a:buAutoNum type="arabicPeriod" startAt="2"/>
            </a:pPr>
            <a:r>
              <a:rPr lang="en-US" dirty="0" smtClean="0">
                <a:latin typeface="Times New Roman" pitchFamily="18" charset="0"/>
                <a:cs typeface="Times New Roman" pitchFamily="18" charset="0"/>
              </a:rPr>
              <a:t>Time Series Forecasting</a:t>
            </a:r>
          </a:p>
          <a:p>
            <a:r>
              <a:rPr lang="en-US" dirty="0" smtClean="0">
                <a:latin typeface="Times New Roman" pitchFamily="18" charset="0"/>
                <a:cs typeface="Times New Roman" pitchFamily="18" charset="0"/>
              </a:rPr>
              <a:t>3.    Customer Lifetime Value (CLV) Prediction</a:t>
            </a:r>
          </a:p>
          <a:p>
            <a:r>
              <a:rPr lang="en-US" dirty="0" smtClean="0">
                <a:latin typeface="Times New Roman" pitchFamily="18" charset="0"/>
                <a:cs typeface="Times New Roman" pitchFamily="18" charset="0"/>
              </a:rPr>
              <a:t>4.    Credit Risk and Loan Default Prediction</a:t>
            </a:r>
          </a:p>
          <a:p>
            <a:r>
              <a:rPr lang="en-US" dirty="0" smtClean="0">
                <a:latin typeface="Times New Roman" pitchFamily="18" charset="0"/>
                <a:cs typeface="Times New Roman" pitchFamily="18" charset="0"/>
              </a:rPr>
              <a:t>5.    Healthcare Predictions</a:t>
            </a:r>
          </a:p>
          <a:p>
            <a:r>
              <a:rPr lang="en-US" dirty="0" smtClean="0">
                <a:latin typeface="Times New Roman" pitchFamily="18" charset="0"/>
                <a:cs typeface="Times New Roman" pitchFamily="18" charset="0"/>
              </a:rPr>
              <a:t>6.    Energy Efficiency and Renewable Energy Prediction</a:t>
            </a:r>
          </a:p>
          <a:p>
            <a:pPr marL="342900" indent="-342900">
              <a:buAutoNum type="arabicPeriod" startAt="7"/>
            </a:pPr>
            <a:r>
              <a:rPr lang="en-US" dirty="0" smtClean="0">
                <a:latin typeface="Times New Roman" pitchFamily="18" charset="0"/>
                <a:cs typeface="Times New Roman" pitchFamily="18" charset="0"/>
              </a:rPr>
              <a:t> Supply Chain Optimization</a:t>
            </a:r>
          </a:p>
          <a:p>
            <a:r>
              <a:rPr lang="en-US" dirty="0" smtClean="0">
                <a:latin typeface="Times New Roman" pitchFamily="18" charset="0"/>
                <a:cs typeface="Times New Roman" pitchFamily="18" charset="0"/>
              </a:rPr>
              <a:t>8.    Marketing Analytics and A/B Testing	</a:t>
            </a:r>
          </a:p>
          <a:p>
            <a:pPr marL="342900" indent="-342900">
              <a:buAutoNum type="arabicPeriod" startAt="9"/>
            </a:pPr>
            <a:r>
              <a:rPr lang="en-US" dirty="0" smtClean="0">
                <a:latin typeface="Times New Roman" pitchFamily="18" charset="0"/>
                <a:cs typeface="Times New Roman" pitchFamily="18" charset="0"/>
              </a:rPr>
              <a:t> Anomaly Detection</a:t>
            </a:r>
          </a:p>
          <a:p>
            <a:r>
              <a:rPr lang="en-US" dirty="0" smtClean="0">
                <a:latin typeface="Times New Roman" pitchFamily="18" charset="0"/>
                <a:cs typeface="Times New Roman" pitchFamily="18" charset="0"/>
              </a:rPr>
              <a:t>10.  Manufacturing and Predictive Maintenance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93073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91264" cy="2218258"/>
          </a:xfrm>
        </p:spPr>
        <p:txBody>
          <a:bodyPr>
            <a:normAutofit/>
          </a:bodyPr>
          <a:lstStyle/>
          <a:p>
            <a:pPr algn="l"/>
            <a:r>
              <a:rPr lang="en-US" sz="2800" b="1" dirty="0" smtClean="0">
                <a:latin typeface="Times New Roman" pitchFamily="18" charset="0"/>
                <a:cs typeface="Times New Roman" pitchFamily="18" charset="0"/>
              </a:rPr>
              <a:t>ADA Boost Example</a:t>
            </a:r>
            <a:br>
              <a:rPr lang="en-US" sz="2800" b="1"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b="1" dirty="0" smtClean="0"/>
              <a:t>from</a:t>
            </a:r>
            <a:r>
              <a:rPr lang="en-US" sz="2800" dirty="0" smtClean="0"/>
              <a:t> </a:t>
            </a:r>
            <a:r>
              <a:rPr lang="en-US" sz="2800" dirty="0" err="1"/>
              <a:t>sklearn.ensemble</a:t>
            </a:r>
            <a:r>
              <a:rPr lang="en-US" sz="2800" dirty="0" smtClean="0"/>
              <a:t> </a:t>
            </a:r>
            <a:r>
              <a:rPr lang="en-US" sz="2800" b="1" dirty="0"/>
              <a:t>import</a:t>
            </a:r>
            <a:r>
              <a:rPr lang="en-US" sz="2800" dirty="0" smtClean="0"/>
              <a:t> </a:t>
            </a:r>
            <a:r>
              <a:rPr lang="en-US" sz="2800" dirty="0" err="1" smtClean="0"/>
              <a:t>AdaBoostRegressor</a:t>
            </a:r>
            <a:r>
              <a:rPr lang="en-US" sz="2800" dirty="0" smtClean="0"/>
              <a:t/>
            </a:r>
            <a:br>
              <a:rPr lang="en-US" sz="2800" dirty="0" smtClean="0"/>
            </a:br>
            <a:r>
              <a:rPr lang="en-US" sz="2400" dirty="0" err="1"/>
              <a:t>regr</a:t>
            </a:r>
            <a:r>
              <a:rPr lang="en-US" sz="2400" dirty="0" smtClean="0"/>
              <a:t> </a:t>
            </a:r>
            <a:r>
              <a:rPr lang="en-US" sz="2400" b="1" dirty="0"/>
              <a:t>=</a:t>
            </a:r>
            <a:r>
              <a:rPr lang="en-US" sz="2400" dirty="0" smtClean="0"/>
              <a:t> </a:t>
            </a:r>
            <a:r>
              <a:rPr lang="en-US" sz="2400" dirty="0" err="1"/>
              <a:t>AdaBoostRegressor</a:t>
            </a:r>
            <a:r>
              <a:rPr lang="en-US" sz="2400" b="1" dirty="0"/>
              <a:t>(</a:t>
            </a:r>
            <a:r>
              <a:rPr lang="en-US" sz="2400" dirty="0" err="1"/>
              <a:t>random_state</a:t>
            </a:r>
            <a:r>
              <a:rPr lang="en-US" sz="2400" b="1" dirty="0"/>
              <a:t>=0,</a:t>
            </a:r>
            <a:r>
              <a:rPr lang="en-US" sz="2400" dirty="0" smtClean="0"/>
              <a:t> </a:t>
            </a:r>
            <a:r>
              <a:rPr lang="en-US" sz="2400" dirty="0" err="1"/>
              <a:t>n_estimators</a:t>
            </a:r>
            <a:r>
              <a:rPr lang="en-US" sz="2400" b="1" dirty="0"/>
              <a:t>=100</a:t>
            </a:r>
            <a:r>
              <a:rPr lang="en-US" sz="2400" b="1" dirty="0" smtClean="0"/>
              <a:t>)</a:t>
            </a:r>
            <a:r>
              <a:rPr lang="en-US" sz="2400" dirty="0" smtClean="0"/>
              <a:t> </a:t>
            </a:r>
            <a:r>
              <a:rPr lang="en-US" sz="2400" dirty="0" err="1"/>
              <a:t>regr</a:t>
            </a:r>
            <a:r>
              <a:rPr lang="en-US" sz="2400" b="1" dirty="0" err="1"/>
              <a:t>.</a:t>
            </a:r>
            <a:r>
              <a:rPr lang="en-US" sz="2400" dirty="0" err="1"/>
              <a:t>fit</a:t>
            </a:r>
            <a:r>
              <a:rPr lang="en-US" sz="2400" b="1" dirty="0"/>
              <a:t>(</a:t>
            </a:r>
            <a:r>
              <a:rPr lang="en-US" sz="2400" dirty="0"/>
              <a:t>X</a:t>
            </a:r>
            <a:r>
              <a:rPr lang="en-US" sz="2400" b="1" dirty="0"/>
              <a:t>,</a:t>
            </a:r>
            <a:r>
              <a:rPr lang="en-US" sz="2400" dirty="0" smtClean="0"/>
              <a:t> </a:t>
            </a:r>
            <a:r>
              <a:rPr lang="en-US" sz="2400" dirty="0"/>
              <a:t>y</a:t>
            </a:r>
            <a:r>
              <a:rPr lang="en-US" sz="2400" b="1" dirty="0"/>
              <a:t>)</a:t>
            </a:r>
            <a:endParaRPr lang="en-US" sz="2800"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9350" y="2541111"/>
            <a:ext cx="4305300" cy="2644140"/>
          </a:xfrm>
        </p:spPr>
      </p:pic>
    </p:spTree>
    <p:extLst>
      <p:ext uri="{BB962C8B-B14F-4D97-AF65-F5344CB8AC3E}">
        <p14:creationId xmlns:p14="http://schemas.microsoft.com/office/powerpoint/2010/main" val="1933766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260648"/>
            <a:ext cx="7776864" cy="4739759"/>
          </a:xfrm>
          <a:prstGeom prst="rect">
            <a:avLst/>
          </a:prstGeom>
        </p:spPr>
        <p:txBody>
          <a:bodyPr wrap="square">
            <a:spAutoFit/>
          </a:bodyPr>
          <a:lstStyle/>
          <a:p>
            <a:r>
              <a:rPr lang="en-US" sz="3200" b="1" dirty="0" smtClean="0">
                <a:latin typeface="Times New Roman" pitchFamily="18" charset="0"/>
                <a:cs typeface="Times New Roman" pitchFamily="18" charset="0"/>
              </a:rPr>
              <a:t>Advantages of </a:t>
            </a:r>
            <a:r>
              <a:rPr lang="en-US" sz="3200" b="1" dirty="0" err="1" smtClean="0">
                <a:latin typeface="Times New Roman" pitchFamily="18" charset="0"/>
                <a:cs typeface="Times New Roman" pitchFamily="18" charset="0"/>
              </a:rPr>
              <a:t>LightGBM</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Regressor</a:t>
            </a:r>
            <a:endParaRPr lang="en-US" sz="3200" b="1"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High Speed and Efficiency</a:t>
            </a:r>
            <a:r>
              <a:rPr lang="en-US" dirty="0" smtClean="0">
                <a:latin typeface="Times New Roman" pitchFamily="18" charset="0"/>
                <a:cs typeface="Times New Roman" pitchFamily="18" charset="0"/>
              </a:rPr>
              <a:t>:</a:t>
            </a:r>
          </a:p>
          <a:p>
            <a:pPr lvl="1"/>
            <a:r>
              <a:rPr lang="en-US" dirty="0" err="1" smtClean="0">
                <a:latin typeface="Times New Roman" pitchFamily="18" charset="0"/>
                <a:cs typeface="Times New Roman" pitchFamily="18" charset="0"/>
              </a:rPr>
              <a:t>LightGBM</a:t>
            </a:r>
            <a:r>
              <a:rPr lang="en-US" dirty="0" smtClean="0">
                <a:latin typeface="Times New Roman" pitchFamily="18" charset="0"/>
                <a:cs typeface="Times New Roman" pitchFamily="18" charset="0"/>
              </a:rPr>
              <a:t> is highly optimized for speed. It can handle large datasets efficiently with low memory usage due to its use of techniques like </a:t>
            </a:r>
            <a:r>
              <a:rPr lang="en-US" b="1" dirty="0" smtClean="0">
                <a:latin typeface="Times New Roman" pitchFamily="18" charset="0"/>
                <a:cs typeface="Times New Roman" pitchFamily="18" charset="0"/>
              </a:rPr>
              <a:t>Gradient-based One-Side Sampling (GOSS)</a:t>
            </a: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Exclusive Feature Bundling (EFB)</a:t>
            </a:r>
            <a:r>
              <a:rPr lang="en-US" dirty="0" smtClean="0">
                <a:latin typeface="Times New Roman" pitchFamily="18" charset="0"/>
                <a:cs typeface="Times New Roman" pitchFamily="18" charset="0"/>
              </a:rPr>
              <a:t>.</a:t>
            </a:r>
          </a:p>
          <a:p>
            <a:pPr lvl="1"/>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Scalability</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It can scale to large datasets with high-dimensional features, and it performs well in both small and large-scale machine learning tasks.</a:t>
            </a:r>
          </a:p>
          <a:p>
            <a:pPr lvl="1"/>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High Accuracy</a:t>
            </a:r>
            <a:r>
              <a:rPr lang="en-US" dirty="0" smtClean="0">
                <a:latin typeface="Times New Roman" pitchFamily="18" charset="0"/>
                <a:cs typeface="Times New Roman" pitchFamily="18" charset="0"/>
              </a:rPr>
              <a:t>:</a:t>
            </a:r>
          </a:p>
          <a:p>
            <a:pPr lvl="1"/>
            <a:r>
              <a:rPr lang="en-US" dirty="0" err="1" smtClean="0">
                <a:latin typeface="Times New Roman" pitchFamily="18" charset="0"/>
                <a:cs typeface="Times New Roman" pitchFamily="18" charset="0"/>
              </a:rPr>
              <a:t>LightGBM</a:t>
            </a:r>
            <a:r>
              <a:rPr lang="en-US" dirty="0" smtClean="0">
                <a:latin typeface="Times New Roman" pitchFamily="18" charset="0"/>
                <a:cs typeface="Times New Roman" pitchFamily="18" charset="0"/>
              </a:rPr>
              <a:t> typically provides higher accuracy than other gradient boosting algorithms due to its use of leaf-wise tree growth, which can capture more complex patterns.</a:t>
            </a:r>
          </a:p>
        </p:txBody>
      </p:sp>
    </p:spTree>
    <p:extLst>
      <p:ext uri="{BB962C8B-B14F-4D97-AF65-F5344CB8AC3E}">
        <p14:creationId xmlns:p14="http://schemas.microsoft.com/office/powerpoint/2010/main" val="484185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751344"/>
            <a:ext cx="7200800" cy="4247317"/>
          </a:xfrm>
          <a:prstGeom prst="rect">
            <a:avLst/>
          </a:prstGeom>
        </p:spPr>
        <p:txBody>
          <a:bodyPr wrap="square">
            <a:spAutoFit/>
          </a:bodyPr>
          <a:lstStyle/>
          <a:p>
            <a:r>
              <a:rPr lang="en-US" b="1" dirty="0" smtClean="0">
                <a:latin typeface="Times New Roman" pitchFamily="18" charset="0"/>
                <a:cs typeface="Times New Roman" pitchFamily="18" charset="0"/>
              </a:rPr>
              <a:t>Efficient Handling of Categorical Features</a:t>
            </a:r>
            <a:r>
              <a:rPr lang="en-US" dirty="0" smtClean="0">
                <a:latin typeface="Times New Roman" pitchFamily="18" charset="0"/>
                <a:cs typeface="Times New Roman" pitchFamily="18" charset="0"/>
              </a:rPr>
              <a:t>:</a:t>
            </a:r>
          </a:p>
          <a:p>
            <a:pPr lvl="1"/>
            <a:r>
              <a:rPr lang="en-US" dirty="0" err="1" smtClean="0">
                <a:latin typeface="Times New Roman" pitchFamily="18" charset="0"/>
                <a:cs typeface="Times New Roman" pitchFamily="18" charset="0"/>
              </a:rPr>
              <a:t>LightGBM</a:t>
            </a:r>
            <a:r>
              <a:rPr lang="en-US" dirty="0" smtClean="0">
                <a:latin typeface="Times New Roman" pitchFamily="18" charset="0"/>
                <a:cs typeface="Times New Roman" pitchFamily="18" charset="0"/>
              </a:rPr>
              <a:t> can handle categorical features directly without the need for one-hot encoding, which can save computational resources.</a:t>
            </a:r>
          </a:p>
          <a:p>
            <a:pPr lvl="1"/>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Regularization</a:t>
            </a:r>
            <a:r>
              <a:rPr lang="en-US" dirty="0" smtClean="0">
                <a:latin typeface="Times New Roman" pitchFamily="18" charset="0"/>
                <a:cs typeface="Times New Roman" pitchFamily="18" charset="0"/>
              </a:rPr>
              <a:t>:</a:t>
            </a:r>
          </a:p>
          <a:p>
            <a:pPr lvl="1"/>
            <a:r>
              <a:rPr lang="en-US" dirty="0" err="1" smtClean="0">
                <a:latin typeface="Times New Roman" pitchFamily="18" charset="0"/>
                <a:cs typeface="Times New Roman" pitchFamily="18" charset="0"/>
              </a:rPr>
              <a:t>LightGBM</a:t>
            </a:r>
            <a:r>
              <a:rPr lang="en-US" dirty="0" smtClean="0">
                <a:latin typeface="Times New Roman" pitchFamily="18" charset="0"/>
                <a:cs typeface="Times New Roman" pitchFamily="18" charset="0"/>
              </a:rPr>
              <a:t> includes built-in regularization, which helps reduce </a:t>
            </a:r>
            <a:r>
              <a:rPr lang="en-US" dirty="0" err="1" smtClean="0">
                <a:latin typeface="Times New Roman" pitchFamily="18" charset="0"/>
                <a:cs typeface="Times New Roman" pitchFamily="18" charset="0"/>
              </a:rPr>
              <a:t>overfitting</a:t>
            </a:r>
            <a:r>
              <a:rPr lang="en-US" dirty="0" smtClean="0">
                <a:latin typeface="Times New Roman" pitchFamily="18" charset="0"/>
                <a:cs typeface="Times New Roman" pitchFamily="18" charset="0"/>
              </a:rPr>
              <a:t> and makes the model more robust to noise and outliers.</a:t>
            </a:r>
          </a:p>
          <a:p>
            <a:pPr lvl="1"/>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Parallel and GPU Support</a:t>
            </a:r>
            <a:r>
              <a:rPr lang="en-US" dirty="0" smtClean="0">
                <a:latin typeface="Times New Roman" pitchFamily="18" charset="0"/>
                <a:cs typeface="Times New Roman" pitchFamily="18" charset="0"/>
              </a:rPr>
              <a:t>:</a:t>
            </a:r>
          </a:p>
          <a:p>
            <a:pPr lvl="1"/>
            <a:r>
              <a:rPr lang="en-US" dirty="0" err="1" smtClean="0">
                <a:latin typeface="Times New Roman" pitchFamily="18" charset="0"/>
                <a:cs typeface="Times New Roman" pitchFamily="18" charset="0"/>
              </a:rPr>
              <a:t>LightGBM</a:t>
            </a:r>
            <a:r>
              <a:rPr lang="en-US" dirty="0" smtClean="0">
                <a:latin typeface="Times New Roman" pitchFamily="18" charset="0"/>
                <a:cs typeface="Times New Roman" pitchFamily="18" charset="0"/>
              </a:rPr>
              <a:t> can be run in parallel and supports GPU training, further increasing speed for large datasets.</a:t>
            </a:r>
          </a:p>
          <a:p>
            <a:pPr lvl="1"/>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Less Memory Usage</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Compared to other implementations like </a:t>
            </a:r>
            <a:r>
              <a:rPr lang="en-US" dirty="0" err="1" smtClean="0">
                <a:latin typeface="Times New Roman" pitchFamily="18" charset="0"/>
                <a:cs typeface="Times New Roman" pitchFamily="18" charset="0"/>
              </a:rPr>
              <a:t>XGBoost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LightGBM</a:t>
            </a:r>
            <a:r>
              <a:rPr lang="en-US" dirty="0" smtClean="0">
                <a:latin typeface="Times New Roman" pitchFamily="18" charset="0"/>
                <a:cs typeface="Times New Roman" pitchFamily="18" charset="0"/>
              </a:rPr>
              <a:t> uses less memory, making it suitable for resource-constrained environments.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053143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rot="10800000" flipV="1">
            <a:off x="827584" y="-45463"/>
            <a:ext cx="7272808" cy="5247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1" i="0" u="none" strike="noStrike" cap="none" normalizeH="0" baseline="0" dirty="0" smtClean="0">
              <a:ln>
                <a:noFill/>
              </a:ln>
              <a:solidFill>
                <a:schemeClr val="tx1"/>
              </a:solidFill>
              <a:effectLst/>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Disadvantages of </a:t>
            </a:r>
            <a:r>
              <a:rPr lang="en-US" sz="2800" b="1" dirty="0" err="1" smtClean="0">
                <a:latin typeface="Times New Roman" pitchFamily="18" charset="0"/>
                <a:cs typeface="Times New Roman" pitchFamily="18" charset="0"/>
              </a:rPr>
              <a:t>LightGBM</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Regressor</a:t>
            </a:r>
            <a:endParaRPr lang="en-US" sz="2800" b="1" dirty="0" smtClean="0">
              <a:latin typeface="Times New Roman" pitchFamily="18" charset="0"/>
              <a:cs typeface="Times New Roman" pitchFamily="18" charset="0"/>
            </a:endParaRPr>
          </a:p>
          <a:p>
            <a:endParaRPr lang="en-US" sz="2800"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1.Overfitting in Small Datasets</a:t>
            </a:r>
            <a:r>
              <a:rPr lang="en-US" dirty="0" smtClean="0">
                <a:latin typeface="Times New Roman" pitchFamily="18" charset="0"/>
                <a:cs typeface="Times New Roman" pitchFamily="18" charset="0"/>
              </a:rPr>
              <a:t>:</a:t>
            </a:r>
          </a:p>
          <a:p>
            <a:pPr marR="0" lvl="1"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While </a:t>
            </a: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LightGBM</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works well on large datasets, its leaf-wise tree growth can lead to </a:t>
            </a: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overfitting</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if the dataset is small. Proper regularization and tuning are required to mitigate this.</a:t>
            </a:r>
          </a:p>
          <a:p>
            <a:pPr marR="0" lvl="1"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800" b="1" i="0" u="none" strike="noStrike" cap="none" normalizeH="0" baseline="0" dirty="0" err="1" smtClean="0">
                <a:ln>
                  <a:noFill/>
                </a:ln>
                <a:solidFill>
                  <a:schemeClr val="tx1"/>
                </a:solidFill>
                <a:effectLst/>
                <a:latin typeface="Times New Roman" pitchFamily="18" charset="0"/>
                <a:cs typeface="Times New Roman" pitchFamily="18" charset="0"/>
              </a:rPr>
              <a:t>Hyperparameter</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 Tuning</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LightGBM</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has several </a:t>
            </a: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hyperparameters</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to tune, and finding the optimal settings can be time-consuming. It requires expertise to fine-tune parameters like </a:t>
            </a: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num_leaves</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learning_rate</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and </a:t>
            </a: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max_depth</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to avoid </a:t>
            </a: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overfitting</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a:t>
            </a:r>
          </a:p>
          <a:p>
            <a:pPr marL="457200" marR="0" lvl="1" indent="0" algn="l" defTabSz="914400" rtl="0" eaLnBrk="0" fontAlgn="base" latinLnBrk="0" hangingPunct="0">
              <a:lnSpc>
                <a:spcPct val="100000"/>
              </a:lnSpc>
              <a:spcBef>
                <a:spcPct val="0"/>
              </a:spcBef>
              <a:spcAft>
                <a:spcPct val="0"/>
              </a:spcAft>
              <a:buClrTx/>
              <a:buSzTx/>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Interpretability</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Like other tree-based methods, </a:t>
            </a: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LightGBM</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models are often considered "black boxes," meaning that they are less interpretable than linear models or simpler algorithms like decision trees.</a:t>
            </a:r>
          </a:p>
        </p:txBody>
      </p:sp>
    </p:spTree>
    <p:extLst>
      <p:ext uri="{BB962C8B-B14F-4D97-AF65-F5344CB8AC3E}">
        <p14:creationId xmlns:p14="http://schemas.microsoft.com/office/powerpoint/2010/main" val="2359475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620687"/>
            <a:ext cx="8064896" cy="5632311"/>
          </a:xfrm>
          <a:prstGeom prst="rect">
            <a:avLst/>
          </a:prstGeom>
        </p:spPr>
        <p:txBody>
          <a:bodyPr wrap="square">
            <a:spAutoFit/>
          </a:bodyPr>
          <a:lstStyle/>
          <a:p>
            <a:pPr lvl="0" eaLnBrk="0" fontAlgn="base" hangingPunct="0">
              <a:spcBef>
                <a:spcPct val="0"/>
              </a:spcBef>
              <a:spcAft>
                <a:spcPct val="0"/>
              </a:spcAft>
              <a:buFontTx/>
              <a:buAutoNum type="arabicPeriod" startAt="4"/>
            </a:pPr>
            <a:r>
              <a:rPr lang="en-US" b="1" dirty="0">
                <a:latin typeface="Times New Roman" pitchFamily="18" charset="0"/>
                <a:cs typeface="Times New Roman" pitchFamily="18" charset="0"/>
              </a:rPr>
              <a:t>Sensitive to Noisy Data</a:t>
            </a:r>
            <a:r>
              <a:rPr lang="en-US" dirty="0">
                <a:latin typeface="Times New Roman" pitchFamily="18" charset="0"/>
                <a:cs typeface="Times New Roman" pitchFamily="18" charset="0"/>
              </a:rPr>
              <a:t>:</a:t>
            </a:r>
          </a:p>
          <a:p>
            <a:pPr lvl="1" eaLnBrk="0" fontAlgn="base" hangingPunct="0">
              <a:spcBef>
                <a:spcPct val="0"/>
              </a:spcBef>
              <a:spcAft>
                <a:spcPct val="0"/>
              </a:spcAft>
            </a:pPr>
            <a:r>
              <a:rPr lang="en-US" dirty="0" err="1">
                <a:latin typeface="Times New Roman" pitchFamily="18" charset="0"/>
                <a:cs typeface="Times New Roman" pitchFamily="18" charset="0"/>
              </a:rPr>
              <a:t>LightGBM</a:t>
            </a:r>
            <a:r>
              <a:rPr lang="en-US" dirty="0">
                <a:latin typeface="Times New Roman" pitchFamily="18" charset="0"/>
                <a:cs typeface="Times New Roman" pitchFamily="18" charset="0"/>
              </a:rPr>
              <a:t>, like other boosting methods, can be sensitive to noisy data and outliers, especially when the model complexity is high. Careful data preprocessing and feature engineering are necessary</a:t>
            </a:r>
            <a:r>
              <a:rPr lang="en-US" dirty="0" smtClean="0">
                <a:latin typeface="Times New Roman" pitchFamily="18" charset="0"/>
                <a:cs typeface="Times New Roman" pitchFamily="18" charset="0"/>
              </a:rPr>
              <a:t>.</a:t>
            </a:r>
          </a:p>
          <a:p>
            <a:pPr lvl="1" eaLnBrk="0" fontAlgn="base" hangingPunct="0">
              <a:spcBef>
                <a:spcPct val="0"/>
              </a:spcBef>
              <a:spcAft>
                <a:spcPct val="0"/>
              </a:spcAft>
            </a:pPr>
            <a:endParaRPr lang="en-US" dirty="0">
              <a:latin typeface="Times New Roman" pitchFamily="18" charset="0"/>
              <a:cs typeface="Times New Roman" pitchFamily="18" charset="0"/>
            </a:endParaRPr>
          </a:p>
          <a:p>
            <a:pPr lvl="0" eaLnBrk="0" fontAlgn="base" hangingPunct="0">
              <a:spcBef>
                <a:spcPct val="0"/>
              </a:spcBef>
              <a:spcAft>
                <a:spcPct val="0"/>
              </a:spcAft>
              <a:buFontTx/>
              <a:buAutoNum type="arabicPeriod" startAt="5"/>
            </a:pPr>
            <a:r>
              <a:rPr lang="en-US" b="1" dirty="0">
                <a:latin typeface="Times New Roman" pitchFamily="18" charset="0"/>
                <a:cs typeface="Times New Roman" pitchFamily="18" charset="0"/>
              </a:rPr>
              <a:t>Memory Consumption for Large Trees</a:t>
            </a:r>
            <a:r>
              <a:rPr lang="en-US" dirty="0">
                <a:latin typeface="Times New Roman" pitchFamily="18" charset="0"/>
                <a:cs typeface="Times New Roman" pitchFamily="18" charset="0"/>
              </a:rPr>
              <a:t>:</a:t>
            </a:r>
          </a:p>
          <a:p>
            <a:pPr lvl="1" eaLnBrk="0" fontAlgn="base" hangingPunct="0">
              <a:spcBef>
                <a:spcPct val="0"/>
              </a:spcBef>
              <a:spcAft>
                <a:spcPct val="0"/>
              </a:spcAft>
            </a:pPr>
            <a:r>
              <a:rPr lang="en-US" dirty="0">
                <a:latin typeface="Times New Roman" pitchFamily="18" charset="0"/>
                <a:cs typeface="Times New Roman" pitchFamily="18" charset="0"/>
              </a:rPr>
              <a:t>If the </a:t>
            </a: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num_leaves</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parameter is set too high, or if too many trees are grown, </a:t>
            </a: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LightGBM</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can consume significant memory. It’s important to balance model complexity and memory usage.</a:t>
            </a:r>
          </a:p>
          <a:p>
            <a:pPr lvl="1" eaLnBrk="0" fontAlgn="base" hangingPunct="0">
              <a:spcBef>
                <a:spcPct val="0"/>
              </a:spcBef>
              <a:spcAft>
                <a:spcPct val="0"/>
              </a:spcAft>
            </a:pPr>
            <a:endParaRPr lang="en-US" dirty="0">
              <a:latin typeface="Times New Roman" pitchFamily="18" charset="0"/>
              <a:cs typeface="Times New Roman" pitchFamily="18" charset="0"/>
            </a:endParaRPr>
          </a:p>
          <a:p>
            <a:pPr lvl="0" eaLnBrk="0" fontAlgn="base" hangingPunct="0">
              <a:spcBef>
                <a:spcPct val="0"/>
              </a:spcBef>
              <a:spcAft>
                <a:spcPct val="0"/>
              </a:spcAft>
              <a:buFontTx/>
              <a:buAutoNum type="arabicPeriod" startAt="6"/>
            </a:pPr>
            <a:r>
              <a:rPr lang="en-US" b="1" dirty="0">
                <a:latin typeface="Times New Roman" pitchFamily="18" charset="0"/>
                <a:cs typeface="Times New Roman" pitchFamily="18" charset="0"/>
              </a:rPr>
              <a:t>Non-Deterministic Results</a:t>
            </a:r>
            <a:r>
              <a:rPr lang="en-US" dirty="0">
                <a:latin typeface="Times New Roman" pitchFamily="18" charset="0"/>
                <a:cs typeface="Times New Roman" pitchFamily="18" charset="0"/>
              </a:rPr>
              <a:t>:</a:t>
            </a:r>
          </a:p>
          <a:p>
            <a:pPr lvl="1" eaLnBrk="0" fontAlgn="base" hangingPunct="0">
              <a:spcBef>
                <a:spcPct val="0"/>
              </a:spcBef>
              <a:spcAft>
                <a:spcPct val="0"/>
              </a:spcAft>
            </a:pPr>
            <a:r>
              <a:rPr lang="en-US" dirty="0" err="1">
                <a:latin typeface="Times New Roman" pitchFamily="18" charset="0"/>
                <a:cs typeface="Times New Roman" pitchFamily="18" charset="0"/>
              </a:rPr>
              <a:t>LightGBM</a:t>
            </a:r>
            <a:r>
              <a:rPr lang="en-US" dirty="0">
                <a:latin typeface="Times New Roman" pitchFamily="18" charset="0"/>
                <a:cs typeface="Times New Roman" pitchFamily="18" charset="0"/>
              </a:rPr>
              <a:t> can produce slightly non-deterministic results due to its parallel processing, especially with the use of multi-threading or GPU training.</a:t>
            </a:r>
          </a:p>
          <a:p>
            <a:pPr lvl="0" eaLnBrk="0" fontAlgn="base" hangingPunct="0">
              <a:spcBef>
                <a:spcPct val="0"/>
              </a:spcBef>
              <a:spcAft>
                <a:spcPct val="0"/>
              </a:spcAft>
            </a:pPr>
            <a:endParaRPr kumimoji="0" lang="en-US" b="1" i="0" u="none" strike="noStrike" cap="none" normalizeH="0" baseline="0" dirty="0" smtClean="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pPr>
            <a:r>
              <a:rPr lang="en-US" dirty="0" err="1" smtClean="0">
                <a:latin typeface="Times New Roman" pitchFamily="18" charset="0"/>
                <a:cs typeface="Times New Roman" pitchFamily="18" charset="0"/>
              </a:rPr>
              <a:t>LightGBM</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is a powerful and efficient gradient boosting algorithm that performs well on large datasets and high-dimensional data. It offers advantages like faster training time, lower memory usage, and higher accuracy, making it an excellent choice for machine learning tasks, especially in competitive environments. However, like all powerful algorithms, it requires careful tuning and is prone to </a:t>
            </a:r>
            <a:r>
              <a:rPr lang="en-US" dirty="0" err="1">
                <a:latin typeface="Times New Roman" pitchFamily="18" charset="0"/>
                <a:cs typeface="Times New Roman" pitchFamily="18" charset="0"/>
              </a:rPr>
              <a:t>overfitting</a:t>
            </a:r>
            <a:r>
              <a:rPr lang="en-US" dirty="0">
                <a:latin typeface="Times New Roman" pitchFamily="18" charset="0"/>
                <a:cs typeface="Times New Roman" pitchFamily="18" charset="0"/>
              </a:rPr>
              <a:t> on small datasets.</a:t>
            </a:r>
          </a:p>
        </p:txBody>
      </p:sp>
    </p:spTree>
    <p:extLst>
      <p:ext uri="{BB962C8B-B14F-4D97-AF65-F5344CB8AC3E}">
        <p14:creationId xmlns:p14="http://schemas.microsoft.com/office/powerpoint/2010/main" val="2892163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60649"/>
            <a:ext cx="8064896" cy="936103"/>
          </a:xfrm>
        </p:spPr>
        <p:txBody>
          <a:bodyPr>
            <a:normAutofit fontScale="90000"/>
          </a:bodyPr>
          <a:lstStyle/>
          <a:p>
            <a:pPr algn="l"/>
            <a:r>
              <a:rPr lang="en-US" sz="3100" b="1" dirty="0" smtClean="0">
                <a:latin typeface="Times New Roman" pitchFamily="18" charset="0"/>
                <a:cs typeface="Times New Roman" pitchFamily="18" charset="0"/>
              </a:rPr>
              <a:t>How </a:t>
            </a:r>
            <a:r>
              <a:rPr lang="en-US" sz="3100" b="1" dirty="0" err="1" smtClean="0">
                <a:latin typeface="Times New Roman" pitchFamily="18" charset="0"/>
                <a:cs typeface="Times New Roman" pitchFamily="18" charset="0"/>
              </a:rPr>
              <a:t>ADABoost</a:t>
            </a:r>
            <a:r>
              <a:rPr lang="en-US" sz="3100" b="1" dirty="0" smtClean="0">
                <a:latin typeface="Times New Roman" pitchFamily="18" charset="0"/>
                <a:cs typeface="Times New Roman" pitchFamily="18" charset="0"/>
              </a:rPr>
              <a:t> Works</a:t>
            </a:r>
            <a:r>
              <a:rPr lang="en-US" b="1" dirty="0" smtClean="0"/>
              <a:t/>
            </a:r>
            <a:br>
              <a:rPr lang="en-US" b="1" dirty="0" smtClean="0"/>
            </a:br>
            <a:endParaRPr lang="en-US" dirty="0"/>
          </a:p>
        </p:txBody>
      </p:sp>
      <p:sp>
        <p:nvSpPr>
          <p:cNvPr id="3" name="Subtitle 2"/>
          <p:cNvSpPr>
            <a:spLocks noGrp="1"/>
          </p:cNvSpPr>
          <p:nvPr>
            <p:ph type="subTitle" idx="1"/>
          </p:nvPr>
        </p:nvSpPr>
        <p:spPr>
          <a:xfrm>
            <a:off x="611560" y="764704"/>
            <a:ext cx="7920880" cy="5976664"/>
          </a:xfrm>
        </p:spPr>
        <p:txBody>
          <a:bodyPr>
            <a:noAutofit/>
          </a:bodyPr>
          <a:lstStyle/>
          <a:p>
            <a:pPr algn="l"/>
            <a:r>
              <a:rPr lang="en-US" sz="1800" b="1" dirty="0" smtClean="0">
                <a:solidFill>
                  <a:schemeClr val="tx1"/>
                </a:solidFill>
                <a:latin typeface="Times New Roman" pitchFamily="18" charset="0"/>
                <a:cs typeface="Times New Roman" pitchFamily="18" charset="0"/>
              </a:rPr>
              <a:t>Initialization</a:t>
            </a:r>
            <a:r>
              <a:rPr lang="en-US" sz="1800" dirty="0" smtClean="0">
                <a:solidFill>
                  <a:schemeClr val="tx1"/>
                </a:solidFill>
                <a:latin typeface="Times New Roman" pitchFamily="18" charset="0"/>
                <a:cs typeface="Times New Roman" pitchFamily="18" charset="0"/>
              </a:rPr>
              <a:t>:</a:t>
            </a:r>
          </a:p>
          <a:p>
            <a:pPr lvl="1" algn="l"/>
            <a:r>
              <a:rPr lang="en-US" sz="1800" dirty="0" smtClean="0">
                <a:solidFill>
                  <a:schemeClr val="tx1"/>
                </a:solidFill>
                <a:latin typeface="Times New Roman" pitchFamily="18" charset="0"/>
                <a:cs typeface="Times New Roman" pitchFamily="18" charset="0"/>
              </a:rPr>
              <a:t>Begin by assigning equal weights to all training examples.</a:t>
            </a:r>
          </a:p>
          <a:p>
            <a:pPr algn="l"/>
            <a:r>
              <a:rPr lang="en-US" sz="1800" b="1" dirty="0" smtClean="0">
                <a:solidFill>
                  <a:schemeClr val="tx1"/>
                </a:solidFill>
                <a:latin typeface="Times New Roman" pitchFamily="18" charset="0"/>
                <a:cs typeface="Times New Roman" pitchFamily="18" charset="0"/>
              </a:rPr>
              <a:t>Train Weak Learner</a:t>
            </a:r>
            <a:r>
              <a:rPr lang="en-US" sz="1800" dirty="0" smtClean="0">
                <a:solidFill>
                  <a:schemeClr val="tx1"/>
                </a:solidFill>
                <a:latin typeface="Times New Roman" pitchFamily="18" charset="0"/>
                <a:cs typeface="Times New Roman" pitchFamily="18" charset="0"/>
              </a:rPr>
              <a:t>:</a:t>
            </a:r>
          </a:p>
          <a:p>
            <a:pPr lvl="1" algn="l"/>
            <a:r>
              <a:rPr lang="en-US" sz="1800" dirty="0" smtClean="0">
                <a:solidFill>
                  <a:schemeClr val="tx1"/>
                </a:solidFill>
                <a:latin typeface="Times New Roman" pitchFamily="18" charset="0"/>
                <a:cs typeface="Times New Roman" pitchFamily="18" charset="0"/>
              </a:rPr>
              <a:t>Train a weak learner (e.g., decision stump) on the dataset. The learner will make predictions, and some of these predictions will be incorrect.</a:t>
            </a:r>
          </a:p>
          <a:p>
            <a:pPr algn="l"/>
            <a:r>
              <a:rPr lang="en-US" sz="1800" b="1" dirty="0" smtClean="0">
                <a:solidFill>
                  <a:schemeClr val="tx1"/>
                </a:solidFill>
                <a:latin typeface="Times New Roman" pitchFamily="18" charset="0"/>
                <a:cs typeface="Times New Roman" pitchFamily="18" charset="0"/>
              </a:rPr>
              <a:t>Calculate Error</a:t>
            </a:r>
            <a:r>
              <a:rPr lang="en-US" sz="1800" dirty="0" smtClean="0">
                <a:solidFill>
                  <a:schemeClr val="tx1"/>
                </a:solidFill>
                <a:latin typeface="Times New Roman" pitchFamily="18" charset="0"/>
                <a:cs typeface="Times New Roman" pitchFamily="18" charset="0"/>
              </a:rPr>
              <a:t>:</a:t>
            </a:r>
          </a:p>
          <a:p>
            <a:pPr lvl="1" algn="l"/>
            <a:r>
              <a:rPr lang="en-US" sz="1800" dirty="0" smtClean="0">
                <a:solidFill>
                  <a:schemeClr val="tx1"/>
                </a:solidFill>
                <a:latin typeface="Times New Roman" pitchFamily="18" charset="0"/>
                <a:cs typeface="Times New Roman" pitchFamily="18" charset="0"/>
              </a:rPr>
              <a:t>Compute the weighted error rate of the classifier. The error is the sum of the weights of the misclassified instances divided by the sum of all weights.</a:t>
            </a:r>
          </a:p>
          <a:p>
            <a:pPr algn="l"/>
            <a:r>
              <a:rPr lang="en-US" sz="1800" b="1" dirty="0" smtClean="0">
                <a:solidFill>
                  <a:schemeClr val="tx1"/>
                </a:solidFill>
                <a:latin typeface="Times New Roman" pitchFamily="18" charset="0"/>
                <a:cs typeface="Times New Roman" pitchFamily="18" charset="0"/>
              </a:rPr>
              <a:t>Update Weights</a:t>
            </a:r>
            <a:r>
              <a:rPr lang="en-US" sz="1800" dirty="0" smtClean="0">
                <a:solidFill>
                  <a:schemeClr val="tx1"/>
                </a:solidFill>
                <a:latin typeface="Times New Roman" pitchFamily="18" charset="0"/>
                <a:cs typeface="Times New Roman" pitchFamily="18" charset="0"/>
              </a:rPr>
              <a:t>:</a:t>
            </a:r>
          </a:p>
          <a:p>
            <a:pPr lvl="1" algn="l"/>
            <a:r>
              <a:rPr lang="en-US" sz="1800" dirty="0" smtClean="0">
                <a:solidFill>
                  <a:schemeClr val="tx1"/>
                </a:solidFill>
                <a:latin typeface="Times New Roman" pitchFamily="18" charset="0"/>
                <a:cs typeface="Times New Roman" pitchFamily="18" charset="0"/>
              </a:rPr>
              <a:t>Increase the weights of the misclassified instances, so that the next weak learner will focus more on these harder examples.</a:t>
            </a:r>
          </a:p>
          <a:p>
            <a:pPr lvl="1" algn="l"/>
            <a:r>
              <a:rPr lang="en-US" sz="1800" dirty="0" smtClean="0">
                <a:solidFill>
                  <a:schemeClr val="tx1"/>
                </a:solidFill>
                <a:latin typeface="Times New Roman" pitchFamily="18" charset="0"/>
                <a:cs typeface="Times New Roman" pitchFamily="18" charset="0"/>
              </a:rPr>
              <a:t>Decrease the weights of correctly classified instances, making them less important for the next classifier.</a:t>
            </a:r>
          </a:p>
          <a:p>
            <a:pPr algn="l"/>
            <a:r>
              <a:rPr lang="en-US" sz="1800" b="1" dirty="0" smtClean="0">
                <a:solidFill>
                  <a:schemeClr val="tx1"/>
                </a:solidFill>
                <a:latin typeface="Times New Roman" pitchFamily="18" charset="0"/>
                <a:cs typeface="Times New Roman" pitchFamily="18" charset="0"/>
              </a:rPr>
              <a:t>Repeat</a:t>
            </a:r>
            <a:r>
              <a:rPr lang="en-US" sz="1800" dirty="0" smtClean="0">
                <a:solidFill>
                  <a:schemeClr val="tx1"/>
                </a:solidFill>
                <a:latin typeface="Times New Roman" pitchFamily="18" charset="0"/>
                <a:cs typeface="Times New Roman" pitchFamily="18" charset="0"/>
              </a:rPr>
              <a:t>:</a:t>
            </a:r>
          </a:p>
          <a:p>
            <a:pPr lvl="1" algn="l"/>
            <a:r>
              <a:rPr lang="en-US" sz="1800" dirty="0" smtClean="0">
                <a:solidFill>
                  <a:schemeClr val="tx1"/>
                </a:solidFill>
                <a:latin typeface="Times New Roman" pitchFamily="18" charset="0"/>
                <a:cs typeface="Times New Roman" pitchFamily="18" charset="0"/>
              </a:rPr>
              <a:t>Repeat steps 2-4 for a fixed number of iterations or until no further improvements can be made.</a:t>
            </a:r>
          </a:p>
          <a:p>
            <a:pPr algn="l"/>
            <a:r>
              <a:rPr lang="en-US" sz="1800" b="1" dirty="0" smtClean="0">
                <a:solidFill>
                  <a:schemeClr val="tx1"/>
                </a:solidFill>
                <a:latin typeface="Times New Roman" pitchFamily="18" charset="0"/>
                <a:cs typeface="Times New Roman" pitchFamily="18" charset="0"/>
              </a:rPr>
              <a:t>Final Model</a:t>
            </a:r>
            <a:r>
              <a:rPr lang="en-US" sz="1800" dirty="0" smtClean="0">
                <a:solidFill>
                  <a:schemeClr val="tx1"/>
                </a:solidFill>
                <a:latin typeface="Times New Roman" pitchFamily="18" charset="0"/>
                <a:cs typeface="Times New Roman" pitchFamily="18" charset="0"/>
              </a:rPr>
              <a:t>:</a:t>
            </a:r>
          </a:p>
          <a:p>
            <a:pPr lvl="1" algn="l"/>
            <a:r>
              <a:rPr lang="en-US" sz="1800" dirty="0" smtClean="0">
                <a:solidFill>
                  <a:schemeClr val="tx1"/>
                </a:solidFill>
                <a:latin typeface="Times New Roman" pitchFamily="18" charset="0"/>
                <a:cs typeface="Times New Roman" pitchFamily="18" charset="0"/>
              </a:rPr>
              <a:t>The final model is a weighted combination of all the weak learners, where more accurate learners are given higher weights.</a:t>
            </a:r>
          </a:p>
          <a:p>
            <a:pPr algn="l"/>
            <a:endParaRPr lang="en-US"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662324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8641"/>
            <a:ext cx="7772400" cy="576063"/>
          </a:xfrm>
        </p:spPr>
        <p:txBody>
          <a:bodyPr>
            <a:normAutofit/>
          </a:bodyPr>
          <a:lstStyle/>
          <a:p>
            <a:r>
              <a:rPr lang="en-US" sz="2800" dirty="0" smtClean="0">
                <a:latin typeface="Times New Roman" pitchFamily="18" charset="0"/>
                <a:cs typeface="Times New Roman" pitchFamily="18" charset="0"/>
              </a:rPr>
              <a:t>Common Use Cases of </a:t>
            </a:r>
            <a:r>
              <a:rPr lang="en-US" sz="2800" dirty="0" err="1" smtClean="0">
                <a:latin typeface="Times New Roman" pitchFamily="18" charset="0"/>
                <a:cs typeface="Times New Roman" pitchFamily="18" charset="0"/>
              </a:rPr>
              <a:t>AdaBoost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Regressor</a:t>
            </a:r>
            <a:endParaRPr lang="en-US" sz="2800" dirty="0">
              <a:latin typeface="Times New Roman" pitchFamily="18" charset="0"/>
              <a:cs typeface="Times New Roman" pitchFamily="18" charset="0"/>
            </a:endParaRPr>
          </a:p>
        </p:txBody>
      </p:sp>
      <p:sp>
        <p:nvSpPr>
          <p:cNvPr id="3" name="Subtitle 2"/>
          <p:cNvSpPr>
            <a:spLocks noGrp="1"/>
          </p:cNvSpPr>
          <p:nvPr>
            <p:ph type="subTitle" idx="1"/>
          </p:nvPr>
        </p:nvSpPr>
        <p:spPr>
          <a:xfrm>
            <a:off x="611560" y="620688"/>
            <a:ext cx="8064896" cy="5760640"/>
          </a:xfrm>
        </p:spPr>
        <p:txBody>
          <a:bodyPr>
            <a:noAutofit/>
          </a:bodyPr>
          <a:lstStyle/>
          <a:p>
            <a:pPr algn="l"/>
            <a:endParaRPr lang="en-US" sz="1800" b="1" dirty="0" smtClean="0">
              <a:latin typeface="Times New Roman" pitchFamily="18" charset="0"/>
              <a:cs typeface="Times New Roman" pitchFamily="18" charset="0"/>
            </a:endParaRPr>
          </a:p>
          <a:p>
            <a:pPr algn="l"/>
            <a:r>
              <a:rPr lang="en-US" sz="1800" b="1" dirty="0" smtClean="0">
                <a:solidFill>
                  <a:schemeClr val="tx1"/>
                </a:solidFill>
                <a:latin typeface="Times New Roman" pitchFamily="18" charset="0"/>
                <a:cs typeface="Times New Roman" pitchFamily="18" charset="0"/>
              </a:rPr>
              <a:t>Improving Performance on Small to Medium Datasets</a:t>
            </a:r>
            <a:r>
              <a:rPr lang="en-US" sz="1800" dirty="0" smtClean="0">
                <a:solidFill>
                  <a:schemeClr val="tx1"/>
                </a:solidFill>
                <a:latin typeface="Times New Roman" pitchFamily="18" charset="0"/>
                <a:cs typeface="Times New Roman" pitchFamily="18" charset="0"/>
              </a:rPr>
              <a:t>:</a:t>
            </a:r>
          </a:p>
          <a:p>
            <a:pPr algn="l"/>
            <a:r>
              <a:rPr lang="en-US" sz="1800" dirty="0" err="1" smtClean="0">
                <a:solidFill>
                  <a:schemeClr val="tx1"/>
                </a:solidFill>
                <a:latin typeface="Times New Roman" pitchFamily="18" charset="0"/>
                <a:cs typeface="Times New Roman" pitchFamily="18" charset="0"/>
              </a:rPr>
              <a:t>AdaBoost</a:t>
            </a:r>
            <a:r>
              <a:rPr lang="en-US" sz="1800" dirty="0" smtClean="0">
                <a:solidFill>
                  <a:schemeClr val="tx1"/>
                </a:solidFill>
                <a:latin typeface="Times New Roman" pitchFamily="18" charset="0"/>
                <a:cs typeface="Times New Roman" pitchFamily="18" charset="0"/>
              </a:rPr>
              <a:t> is often effective when you have a relatively small dataset or when individual regression models (e.g., linear models or shallow decision trees) fail to capture the complexity of the data. By combining multiple weak models, </a:t>
            </a:r>
            <a:r>
              <a:rPr lang="en-US" sz="1800" dirty="0" err="1" smtClean="0">
                <a:solidFill>
                  <a:schemeClr val="tx1"/>
                </a:solidFill>
                <a:latin typeface="Times New Roman" pitchFamily="18" charset="0"/>
                <a:cs typeface="Times New Roman" pitchFamily="18" charset="0"/>
              </a:rPr>
              <a:t>AdaBoost</a:t>
            </a:r>
            <a:r>
              <a:rPr lang="en-US" sz="1800" dirty="0" smtClean="0">
                <a:solidFill>
                  <a:schemeClr val="tx1"/>
                </a:solidFill>
                <a:latin typeface="Times New Roman" pitchFamily="18" charset="0"/>
                <a:cs typeface="Times New Roman" pitchFamily="18" charset="0"/>
              </a:rPr>
              <a:t> can lead to better performance than individual models.</a:t>
            </a:r>
          </a:p>
          <a:p>
            <a:pPr algn="l"/>
            <a:r>
              <a:rPr lang="en-US" sz="1800" b="1" dirty="0" smtClean="0">
                <a:solidFill>
                  <a:schemeClr val="tx1"/>
                </a:solidFill>
                <a:latin typeface="Times New Roman" pitchFamily="18" charset="0"/>
                <a:cs typeface="Times New Roman" pitchFamily="18" charset="0"/>
              </a:rPr>
              <a:t>Handling Non-linear Data</a:t>
            </a:r>
            <a:r>
              <a:rPr lang="en-US" sz="1800" dirty="0" smtClean="0">
                <a:solidFill>
                  <a:schemeClr val="tx1"/>
                </a:solidFill>
                <a:latin typeface="Times New Roman" pitchFamily="18" charset="0"/>
                <a:cs typeface="Times New Roman" pitchFamily="18" charset="0"/>
              </a:rPr>
              <a:t>:</a:t>
            </a:r>
          </a:p>
          <a:p>
            <a:pPr algn="l"/>
            <a:r>
              <a:rPr lang="en-US" sz="1800" dirty="0" err="1" smtClean="0">
                <a:solidFill>
                  <a:schemeClr val="tx1"/>
                </a:solidFill>
                <a:latin typeface="Times New Roman" pitchFamily="18" charset="0"/>
                <a:cs typeface="Times New Roman" pitchFamily="18" charset="0"/>
              </a:rPr>
              <a:t>AdaBoost</a:t>
            </a:r>
            <a:r>
              <a:rPr lang="en-US" sz="1800" dirty="0" smtClean="0">
                <a:solidFill>
                  <a:schemeClr val="tx1"/>
                </a:solidFill>
                <a:latin typeface="Times New Roman" pitchFamily="18" charset="0"/>
                <a:cs typeface="Times New Roman" pitchFamily="18" charset="0"/>
              </a:rPr>
              <a:t> is powerful when the data contains non-linear relationships that simple models might miss. For example, when the relationship between features and the target variable is non-linear, </a:t>
            </a:r>
            <a:r>
              <a:rPr lang="en-US" sz="1800" dirty="0" err="1" smtClean="0">
                <a:solidFill>
                  <a:schemeClr val="tx1"/>
                </a:solidFill>
                <a:latin typeface="Times New Roman" pitchFamily="18" charset="0"/>
                <a:cs typeface="Times New Roman" pitchFamily="18" charset="0"/>
              </a:rPr>
              <a:t>AdaBoost</a:t>
            </a:r>
            <a:r>
              <a:rPr lang="en-US" sz="1800" dirty="0" smtClean="0">
                <a:solidFill>
                  <a:schemeClr val="tx1"/>
                </a:solidFill>
                <a:latin typeface="Times New Roman" pitchFamily="18" charset="0"/>
                <a:cs typeface="Times New Roman" pitchFamily="18" charset="0"/>
              </a:rPr>
              <a:t> can adapt by assigning higher weights to difficult-to-predict instances, improving the model's accuracy over time.</a:t>
            </a:r>
          </a:p>
          <a:p>
            <a:pPr algn="l"/>
            <a:r>
              <a:rPr lang="en-US" sz="1800" b="1" dirty="0" smtClean="0">
                <a:solidFill>
                  <a:schemeClr val="tx1"/>
                </a:solidFill>
                <a:latin typeface="Times New Roman" pitchFamily="18" charset="0"/>
                <a:cs typeface="Times New Roman" pitchFamily="18" charset="0"/>
              </a:rPr>
              <a:t>Modeling Complex Data Distributions</a:t>
            </a:r>
            <a:r>
              <a:rPr lang="en-US" sz="1800" dirty="0" smtClean="0">
                <a:solidFill>
                  <a:schemeClr val="tx1"/>
                </a:solidFill>
                <a:latin typeface="Times New Roman" pitchFamily="18" charset="0"/>
                <a:cs typeface="Times New Roman" pitchFamily="18" charset="0"/>
              </a:rPr>
              <a:t>:</a:t>
            </a:r>
          </a:p>
          <a:p>
            <a:pPr algn="l"/>
            <a:r>
              <a:rPr lang="en-US" sz="1800" dirty="0" err="1" smtClean="0">
                <a:solidFill>
                  <a:schemeClr val="tx1"/>
                </a:solidFill>
                <a:latin typeface="Times New Roman" pitchFamily="18" charset="0"/>
                <a:cs typeface="Times New Roman" pitchFamily="18" charset="0"/>
              </a:rPr>
              <a:t>AdaBoost</a:t>
            </a:r>
            <a:r>
              <a:rPr lang="en-US" sz="1800" dirty="0" smtClean="0">
                <a:solidFill>
                  <a:schemeClr val="tx1"/>
                </a:solidFill>
                <a:latin typeface="Times New Roman" pitchFamily="18" charset="0"/>
                <a:cs typeface="Times New Roman" pitchFamily="18" charset="0"/>
              </a:rPr>
              <a:t> can help capture complex patterns in the data, such as varying levels of noise or outliers, by focusing more on hard-to-predict cases. The process of adjusting weights gives it the ability to refine predictions and better fit complex data distributions.</a:t>
            </a:r>
          </a:p>
          <a:p>
            <a:pPr algn="l"/>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3876945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474345"/>
            <a:ext cx="8352928" cy="5355312"/>
          </a:xfrm>
          <a:prstGeom prst="rect">
            <a:avLst/>
          </a:prstGeom>
        </p:spPr>
        <p:txBody>
          <a:bodyPr wrap="square">
            <a:spAutoFit/>
          </a:bodyPr>
          <a:lstStyle/>
          <a:p>
            <a:r>
              <a:rPr lang="en-US" b="1" dirty="0">
                <a:latin typeface="Times New Roman" pitchFamily="18" charset="0"/>
                <a:cs typeface="Times New Roman" pitchFamily="18" charset="0"/>
              </a:rPr>
              <a:t>Improving Weak </a:t>
            </a:r>
            <a:r>
              <a:rPr lang="en-US" b="1" dirty="0" err="1">
                <a:latin typeface="Times New Roman" pitchFamily="18" charset="0"/>
                <a:cs typeface="Times New Roman" pitchFamily="18" charset="0"/>
              </a:rPr>
              <a:t>Regressors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In cases where you have weak base learners, such as a decision stump (a shallow decision tree with just one split), </a:t>
            </a:r>
            <a:r>
              <a:rPr lang="en-US" dirty="0" err="1">
                <a:latin typeface="Times New Roman" pitchFamily="18" charset="0"/>
                <a:cs typeface="Times New Roman" pitchFamily="18" charset="0"/>
              </a:rPr>
              <a:t>AdaBoost</a:t>
            </a:r>
            <a:r>
              <a:rPr lang="en-US" dirty="0">
                <a:latin typeface="Times New Roman" pitchFamily="18" charset="0"/>
                <a:cs typeface="Times New Roman" pitchFamily="18" charset="0"/>
              </a:rPr>
              <a:t> can significantly improve their performance by combining them into a stronger ensemble. This is useful when base learners by themselves have low predictive </a:t>
            </a:r>
            <a:r>
              <a:rPr lang="en-US" dirty="0" smtClean="0">
                <a:latin typeface="Times New Roman" pitchFamily="18" charset="0"/>
                <a:cs typeface="Times New Roman" pitchFamily="18" charset="0"/>
              </a:rPr>
              <a:t>power</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Regression Tasks in Business and Economics</a:t>
            </a:r>
            <a:r>
              <a:rPr lang="en-US" dirty="0" smtClean="0">
                <a:latin typeface="Times New Roman" pitchFamily="18" charset="0"/>
                <a:cs typeface="Times New Roman" pitchFamily="18" charset="0"/>
              </a:rPr>
              <a:t>:</a:t>
            </a:r>
          </a:p>
          <a:p>
            <a:r>
              <a:rPr lang="en-US" dirty="0" err="1" smtClean="0">
                <a:latin typeface="Times New Roman" pitchFamily="18" charset="0"/>
                <a:cs typeface="Times New Roman" pitchFamily="18" charset="0"/>
              </a:rPr>
              <a:t>AdaBoost</a:t>
            </a:r>
            <a:r>
              <a:rPr lang="en-US" dirty="0" smtClean="0">
                <a:latin typeface="Times New Roman" pitchFamily="18" charset="0"/>
                <a:cs typeface="Times New Roman" pitchFamily="18" charset="0"/>
              </a:rPr>
              <a:t> is applied in forecasting, pricing models, demand prediction, and risk assessment, where you need a robust model that can adapt to a variety of scenarios and provide accurate continuous predictions.</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Real-world Examples</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Financial Forecasting</a:t>
            </a:r>
            <a:r>
              <a:rPr lang="en-US" dirty="0" smtClean="0">
                <a:latin typeface="Times New Roman" pitchFamily="18" charset="0"/>
                <a:cs typeface="Times New Roman" pitchFamily="18" charset="0"/>
              </a:rPr>
              <a:t>: Predicting stock prices, interest rates, or credit scores, where the underlying patterns are often complex and noisy.</a:t>
            </a:r>
          </a:p>
          <a:p>
            <a:r>
              <a:rPr lang="en-US" b="1" dirty="0" smtClean="0">
                <a:latin typeface="Times New Roman" pitchFamily="18" charset="0"/>
                <a:cs typeface="Times New Roman" pitchFamily="18" charset="0"/>
              </a:rPr>
              <a:t>Medical Predictions</a:t>
            </a:r>
            <a:r>
              <a:rPr lang="en-US" dirty="0" smtClean="0">
                <a:latin typeface="Times New Roman" pitchFamily="18" charset="0"/>
                <a:cs typeface="Times New Roman" pitchFamily="18" charset="0"/>
              </a:rPr>
              <a:t>: Estimating continuous outcomes, such as predicting the progression of a disease or the effectiveness of a treatment, where medical data might include varying levels of noise and missing values.</a:t>
            </a:r>
          </a:p>
          <a:p>
            <a:r>
              <a:rPr lang="en-US" b="1" dirty="0" smtClean="0">
                <a:latin typeface="Times New Roman" pitchFamily="18" charset="0"/>
                <a:cs typeface="Times New Roman" pitchFamily="18" charset="0"/>
              </a:rPr>
              <a:t>Energy Demand Prediction</a:t>
            </a:r>
            <a:r>
              <a:rPr lang="en-US" dirty="0" smtClean="0">
                <a:latin typeface="Times New Roman" pitchFamily="18" charset="0"/>
                <a:cs typeface="Times New Roman" pitchFamily="18" charset="0"/>
              </a:rPr>
              <a:t>: Predicting electricity consumption or renewable energy generation, where multiple factors affect the output in a non-linear manner.</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970000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495151"/>
            <a:ext cx="7920880" cy="6340197"/>
          </a:xfrm>
          <a:prstGeom prst="rect">
            <a:avLst/>
          </a:prstGeom>
        </p:spPr>
        <p:txBody>
          <a:bodyPr wrap="square">
            <a:spAutoFit/>
          </a:bodyPr>
          <a:lstStyle/>
          <a:p>
            <a:endParaRPr lang="en-US" b="1" dirty="0" smtClean="0"/>
          </a:p>
          <a:p>
            <a:endParaRPr lang="en-US" b="1" dirty="0"/>
          </a:p>
          <a:p>
            <a:endParaRPr lang="en-US" b="1" dirty="0" smtClean="0"/>
          </a:p>
          <a:p>
            <a:r>
              <a:rPr lang="en-US" sz="2800" b="1" dirty="0" smtClean="0">
                <a:latin typeface="Times New Roman" pitchFamily="18" charset="0"/>
                <a:cs typeface="Times New Roman" pitchFamily="18" charset="0"/>
              </a:rPr>
              <a:t>Advantages of Using </a:t>
            </a:r>
            <a:r>
              <a:rPr lang="en-US" sz="2800" b="1" dirty="0" err="1" smtClean="0">
                <a:latin typeface="Times New Roman" pitchFamily="18" charset="0"/>
                <a:cs typeface="Times New Roman" pitchFamily="18" charset="0"/>
              </a:rPr>
              <a:t>AdaBoost</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Regressor</a:t>
            </a:r>
            <a:endParaRPr lang="en-US" sz="2800" b="1"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Increased Accuracy</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By combining multiple weak </a:t>
            </a:r>
            <a:r>
              <a:rPr lang="en-US" dirty="0" err="1" smtClean="0">
                <a:latin typeface="Times New Roman" pitchFamily="18" charset="0"/>
                <a:cs typeface="Times New Roman" pitchFamily="18" charset="0"/>
              </a:rPr>
              <a:t>regressors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AdaBoost</a:t>
            </a:r>
            <a:r>
              <a:rPr lang="en-US" dirty="0" smtClean="0">
                <a:latin typeface="Times New Roman" pitchFamily="18" charset="0"/>
                <a:cs typeface="Times New Roman" pitchFamily="18" charset="0"/>
              </a:rPr>
              <a:t> usually results in a more accurate and robust model compared to individual </a:t>
            </a:r>
            <a:r>
              <a:rPr lang="en-US" dirty="0" err="1" smtClean="0">
                <a:latin typeface="Times New Roman" pitchFamily="18" charset="0"/>
                <a:cs typeface="Times New Roman" pitchFamily="18" charset="0"/>
              </a:rPr>
              <a:t>regressors</a:t>
            </a:r>
            <a:r>
              <a:rPr lang="en-US" dirty="0" smtClean="0">
                <a:latin typeface="Times New Roman" pitchFamily="18" charset="0"/>
                <a:cs typeface="Times New Roman" pitchFamily="18" charset="0"/>
              </a:rPr>
              <a:t>.</a:t>
            </a:r>
          </a:p>
          <a:p>
            <a:r>
              <a:rPr lang="en-US" b="1" dirty="0" smtClean="0">
                <a:latin typeface="Times New Roman" pitchFamily="18" charset="0"/>
                <a:cs typeface="Times New Roman" pitchFamily="18" charset="0"/>
              </a:rPr>
              <a:t>Focus on Hard-to-Predict Instances</a:t>
            </a:r>
            <a:r>
              <a:rPr lang="en-US" dirty="0" smtClean="0">
                <a:latin typeface="Times New Roman" pitchFamily="18" charset="0"/>
                <a:cs typeface="Times New Roman" pitchFamily="18" charset="0"/>
              </a:rPr>
              <a:t>:</a:t>
            </a:r>
          </a:p>
          <a:p>
            <a:pPr lvl="1"/>
            <a:r>
              <a:rPr lang="en-US" dirty="0" err="1" smtClean="0">
                <a:latin typeface="Times New Roman" pitchFamily="18" charset="0"/>
                <a:cs typeface="Times New Roman" pitchFamily="18" charset="0"/>
              </a:rPr>
              <a:t>AdaBoost</a:t>
            </a:r>
            <a:r>
              <a:rPr lang="en-US" dirty="0" smtClean="0">
                <a:latin typeface="Times New Roman" pitchFamily="18" charset="0"/>
                <a:cs typeface="Times New Roman" pitchFamily="18" charset="0"/>
              </a:rPr>
              <a:t> automatically adjusts to focus more on the instances that are difficult for previous models, thus improving prediction for those challenging cases.</a:t>
            </a:r>
          </a:p>
          <a:p>
            <a:r>
              <a:rPr lang="en-US" b="1" dirty="0" smtClean="0">
                <a:latin typeface="Times New Roman" pitchFamily="18" charset="0"/>
                <a:cs typeface="Times New Roman" pitchFamily="18" charset="0"/>
              </a:rPr>
              <a:t>Reduced </a:t>
            </a:r>
            <a:r>
              <a:rPr lang="en-US" b="1" dirty="0" err="1" smtClean="0">
                <a:latin typeface="Times New Roman" pitchFamily="18" charset="0"/>
                <a:cs typeface="Times New Roman" pitchFamily="18" charset="0"/>
              </a:rPr>
              <a:t>Overfitting</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While boosting methods, in general, can be prone to </a:t>
            </a:r>
            <a:r>
              <a:rPr lang="en-US" dirty="0" err="1" smtClean="0">
                <a:latin typeface="Times New Roman" pitchFamily="18" charset="0"/>
                <a:cs typeface="Times New Roman" pitchFamily="18" charset="0"/>
              </a:rPr>
              <a:t>overfitting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AdaBoost</a:t>
            </a:r>
            <a:r>
              <a:rPr lang="en-US" dirty="0" smtClean="0">
                <a:latin typeface="Times New Roman" pitchFamily="18" charset="0"/>
                <a:cs typeface="Times New Roman" pitchFamily="18" charset="0"/>
              </a:rPr>
              <a:t> tends to handle </a:t>
            </a:r>
            <a:r>
              <a:rPr lang="en-US" dirty="0" err="1" smtClean="0">
                <a:latin typeface="Times New Roman" pitchFamily="18" charset="0"/>
                <a:cs typeface="Times New Roman" pitchFamily="18" charset="0"/>
              </a:rPr>
              <a:t>overfitting</a:t>
            </a:r>
            <a:r>
              <a:rPr lang="en-US" dirty="0" smtClean="0">
                <a:latin typeface="Times New Roman" pitchFamily="18" charset="0"/>
                <a:cs typeface="Times New Roman" pitchFamily="18" charset="0"/>
              </a:rPr>
              <a:t> better than some other algorithms by adjusting weights in a controlled manner, especially if you use a simple base model.</a:t>
            </a:r>
          </a:p>
          <a:p>
            <a:r>
              <a:rPr lang="en-US" b="1" dirty="0" smtClean="0">
                <a:latin typeface="Times New Roman" pitchFamily="18" charset="0"/>
                <a:cs typeface="Times New Roman" pitchFamily="18" charset="0"/>
              </a:rPr>
              <a:t>Works Well with Simple Models</a:t>
            </a:r>
            <a:r>
              <a:rPr lang="en-US" dirty="0" smtClean="0">
                <a:latin typeface="Times New Roman" pitchFamily="18" charset="0"/>
                <a:cs typeface="Times New Roman" pitchFamily="18" charset="0"/>
              </a:rPr>
              <a:t>:</a:t>
            </a:r>
          </a:p>
          <a:p>
            <a:pPr lvl="1"/>
            <a:r>
              <a:rPr lang="en-US" dirty="0" err="1" smtClean="0">
                <a:latin typeface="Times New Roman" pitchFamily="18" charset="0"/>
                <a:cs typeface="Times New Roman" pitchFamily="18" charset="0"/>
              </a:rPr>
              <a:t>AdaBoost</a:t>
            </a:r>
            <a:r>
              <a:rPr lang="en-US" dirty="0" smtClean="0">
                <a:latin typeface="Times New Roman" pitchFamily="18" charset="0"/>
                <a:cs typeface="Times New Roman" pitchFamily="18" charset="0"/>
              </a:rPr>
              <a:t> works well even when using simple </a:t>
            </a:r>
            <a:r>
              <a:rPr lang="en-US" dirty="0" err="1" smtClean="0">
                <a:latin typeface="Times New Roman" pitchFamily="18" charset="0"/>
                <a:cs typeface="Times New Roman" pitchFamily="18" charset="0"/>
              </a:rPr>
              <a:t>regressors</a:t>
            </a:r>
            <a:r>
              <a:rPr lang="en-US" dirty="0" smtClean="0">
                <a:latin typeface="Times New Roman" pitchFamily="18" charset="0"/>
                <a:cs typeface="Times New Roman" pitchFamily="18" charset="0"/>
              </a:rPr>
              <a:t> like decision stumps or shallow decision trees. This is beneficial when you want a fast and efficient model.</a:t>
            </a:r>
          </a:p>
          <a:p>
            <a:r>
              <a:rPr lang="en-US" b="1" dirty="0" smtClean="0">
                <a:latin typeface="Times New Roman" pitchFamily="18" charset="0"/>
                <a:cs typeface="Times New Roman" pitchFamily="18" charset="0"/>
              </a:rPr>
              <a:t>No Feature Scaling Required</a:t>
            </a:r>
            <a:r>
              <a:rPr lang="en-US" dirty="0" smtClean="0">
                <a:latin typeface="Times New Roman" pitchFamily="18" charset="0"/>
                <a:cs typeface="Times New Roman" pitchFamily="18" charset="0"/>
              </a:rPr>
              <a:t>:</a:t>
            </a:r>
          </a:p>
          <a:p>
            <a:pPr lvl="1"/>
            <a:r>
              <a:rPr lang="en-US" dirty="0" err="1" smtClean="0">
                <a:latin typeface="Times New Roman" pitchFamily="18" charset="0"/>
                <a:cs typeface="Times New Roman" pitchFamily="18" charset="0"/>
              </a:rPr>
              <a:t>AdaBoost</a:t>
            </a:r>
            <a:r>
              <a:rPr lang="en-US" dirty="0" smtClean="0">
                <a:latin typeface="Times New Roman" pitchFamily="18" charset="0"/>
                <a:cs typeface="Times New Roman" pitchFamily="18" charset="0"/>
              </a:rPr>
              <a:t> does not require feature scaling (e.g., normalization or standardization) to work effectively, which can save preprocessing time.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44438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548680"/>
            <a:ext cx="8424936" cy="5232202"/>
          </a:xfrm>
          <a:prstGeom prst="rect">
            <a:avLst/>
          </a:prstGeom>
        </p:spPr>
        <p:txBody>
          <a:bodyPr wrap="square">
            <a:spAutoFit/>
          </a:bodyPr>
          <a:lstStyle/>
          <a:p>
            <a:r>
              <a:rPr lang="en-US" sz="2800" b="1" dirty="0" smtClean="0">
                <a:latin typeface="Times New Roman" pitchFamily="18" charset="0"/>
                <a:cs typeface="Times New Roman" pitchFamily="18" charset="0"/>
              </a:rPr>
              <a:t>Disadvantages of Using </a:t>
            </a:r>
            <a:r>
              <a:rPr lang="en-US" sz="2800" b="1" dirty="0" err="1" smtClean="0">
                <a:latin typeface="Times New Roman" pitchFamily="18" charset="0"/>
                <a:cs typeface="Times New Roman" pitchFamily="18" charset="0"/>
              </a:rPr>
              <a:t>AdaBoost</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Regressor</a:t>
            </a:r>
            <a:endParaRPr lang="en-US" sz="2800" b="1"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Sensitive to Noisy Data</a:t>
            </a:r>
            <a:r>
              <a:rPr lang="en-US" dirty="0" smtClean="0">
                <a:latin typeface="Times New Roman" pitchFamily="18" charset="0"/>
                <a:cs typeface="Times New Roman" pitchFamily="18" charset="0"/>
              </a:rPr>
              <a:t>:</a:t>
            </a:r>
          </a:p>
          <a:p>
            <a:pPr lvl="1"/>
            <a:r>
              <a:rPr lang="en-US" dirty="0" err="1" smtClean="0">
                <a:latin typeface="Times New Roman" pitchFamily="18" charset="0"/>
                <a:cs typeface="Times New Roman" pitchFamily="18" charset="0"/>
              </a:rPr>
              <a:t>AdaBoost</a:t>
            </a:r>
            <a:r>
              <a:rPr lang="en-US" dirty="0" smtClean="0">
                <a:latin typeface="Times New Roman" pitchFamily="18" charset="0"/>
                <a:cs typeface="Times New Roman" pitchFamily="18" charset="0"/>
              </a:rPr>
              <a:t> can be overly sensitive to noise and outliers in the data, especially when the number of iterations is large. Outliers or </a:t>
            </a:r>
            <a:r>
              <a:rPr lang="en-US" dirty="0" err="1" smtClean="0">
                <a:latin typeface="Times New Roman" pitchFamily="18" charset="0"/>
                <a:cs typeface="Times New Roman" pitchFamily="18" charset="0"/>
              </a:rPr>
              <a:t>mislabelled</a:t>
            </a:r>
            <a:r>
              <a:rPr lang="en-US" dirty="0" smtClean="0">
                <a:latin typeface="Times New Roman" pitchFamily="18" charset="0"/>
                <a:cs typeface="Times New Roman" pitchFamily="18" charset="0"/>
              </a:rPr>
              <a:t> data points can dominate the model and reduce overall performance.</a:t>
            </a:r>
          </a:p>
          <a:p>
            <a:r>
              <a:rPr lang="en-US" b="1" dirty="0" smtClean="0">
                <a:latin typeface="Times New Roman" pitchFamily="18" charset="0"/>
                <a:cs typeface="Times New Roman" pitchFamily="18" charset="0"/>
              </a:rPr>
              <a:t>Computationally Intensive</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Since </a:t>
            </a:r>
            <a:r>
              <a:rPr lang="en-US" dirty="0" err="1" smtClean="0">
                <a:latin typeface="Times New Roman" pitchFamily="18" charset="0"/>
                <a:cs typeface="Times New Roman" pitchFamily="18" charset="0"/>
              </a:rPr>
              <a:t>AdaBoost</a:t>
            </a:r>
            <a:r>
              <a:rPr lang="en-US" dirty="0" smtClean="0">
                <a:latin typeface="Times New Roman" pitchFamily="18" charset="0"/>
                <a:cs typeface="Times New Roman" pitchFamily="18" charset="0"/>
              </a:rPr>
              <a:t> involves training multiple weak models in an iterative manner, it can be computationally expensive and time-consuming, particularly for large datasets.</a:t>
            </a:r>
          </a:p>
          <a:p>
            <a:r>
              <a:rPr lang="en-US" b="1" dirty="0" smtClean="0">
                <a:latin typeface="Times New Roman" pitchFamily="18" charset="0"/>
                <a:cs typeface="Times New Roman" pitchFamily="18" charset="0"/>
              </a:rPr>
              <a:t>Risk of </a:t>
            </a:r>
            <a:r>
              <a:rPr lang="en-US" b="1" dirty="0" err="1" smtClean="0">
                <a:latin typeface="Times New Roman" pitchFamily="18" charset="0"/>
                <a:cs typeface="Times New Roman" pitchFamily="18" charset="0"/>
              </a:rPr>
              <a:t>Overfitting</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If the model is trained for too many iterations, </a:t>
            </a:r>
            <a:r>
              <a:rPr lang="en-US" dirty="0" err="1" smtClean="0">
                <a:latin typeface="Times New Roman" pitchFamily="18" charset="0"/>
                <a:cs typeface="Times New Roman" pitchFamily="18" charset="0"/>
              </a:rPr>
              <a:t>AdaBoost</a:t>
            </a:r>
            <a:r>
              <a:rPr lang="en-US" dirty="0" smtClean="0">
                <a:latin typeface="Times New Roman" pitchFamily="18" charset="0"/>
                <a:cs typeface="Times New Roman" pitchFamily="18" charset="0"/>
              </a:rPr>
              <a:t> may start to </a:t>
            </a:r>
            <a:r>
              <a:rPr lang="en-US" dirty="0" err="1" smtClean="0">
                <a:latin typeface="Times New Roman" pitchFamily="18" charset="0"/>
                <a:cs typeface="Times New Roman" pitchFamily="18" charset="0"/>
              </a:rPr>
              <a:t>overfit</a:t>
            </a:r>
            <a:r>
              <a:rPr lang="en-US" dirty="0" smtClean="0">
                <a:latin typeface="Times New Roman" pitchFamily="18" charset="0"/>
                <a:cs typeface="Times New Roman" pitchFamily="18" charset="0"/>
              </a:rPr>
              <a:t> to the training data, especially if the dataset is small or noisy. This is why </a:t>
            </a:r>
            <a:r>
              <a:rPr lang="en-US" dirty="0" err="1" smtClean="0">
                <a:latin typeface="Times New Roman" pitchFamily="18" charset="0"/>
                <a:cs typeface="Times New Roman" pitchFamily="18" charset="0"/>
              </a:rPr>
              <a:t>hyperparameter</a:t>
            </a:r>
            <a:r>
              <a:rPr lang="en-US" dirty="0" smtClean="0">
                <a:latin typeface="Times New Roman" pitchFamily="18" charset="0"/>
                <a:cs typeface="Times New Roman" pitchFamily="18" charset="0"/>
              </a:rPr>
              <a:t> tuning (like limiting the number of estimators or using early stopping) is important.</a:t>
            </a:r>
          </a:p>
          <a:p>
            <a:r>
              <a:rPr lang="en-US" b="1" dirty="0" smtClean="0">
                <a:latin typeface="Times New Roman" pitchFamily="18" charset="0"/>
                <a:cs typeface="Times New Roman" pitchFamily="18" charset="0"/>
              </a:rPr>
              <a:t>Base Learner Limitations</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While </a:t>
            </a:r>
            <a:r>
              <a:rPr lang="en-US" dirty="0" err="1" smtClean="0">
                <a:latin typeface="Times New Roman" pitchFamily="18" charset="0"/>
                <a:cs typeface="Times New Roman" pitchFamily="18" charset="0"/>
              </a:rPr>
              <a:t>AdaBoost</a:t>
            </a:r>
            <a:r>
              <a:rPr lang="en-US" dirty="0" smtClean="0">
                <a:latin typeface="Times New Roman" pitchFamily="18" charset="0"/>
                <a:cs typeface="Times New Roman" pitchFamily="18" charset="0"/>
              </a:rPr>
              <a:t> can improve weak learners, it is limited by the performance of the base </a:t>
            </a:r>
            <a:r>
              <a:rPr lang="en-US" dirty="0" err="1" smtClean="0">
                <a:latin typeface="Times New Roman" pitchFamily="18" charset="0"/>
                <a:cs typeface="Times New Roman" pitchFamily="18" charset="0"/>
              </a:rPr>
              <a:t>regressor</a:t>
            </a:r>
            <a:r>
              <a:rPr lang="en-US" dirty="0" smtClean="0">
                <a:latin typeface="Times New Roman" pitchFamily="18" charset="0"/>
                <a:cs typeface="Times New Roman" pitchFamily="18" charset="0"/>
              </a:rPr>
              <a:t>. If the base </a:t>
            </a:r>
            <a:r>
              <a:rPr lang="en-US" dirty="0" err="1" smtClean="0">
                <a:latin typeface="Times New Roman" pitchFamily="18" charset="0"/>
                <a:cs typeface="Times New Roman" pitchFamily="18" charset="0"/>
              </a:rPr>
              <a:t>regressor</a:t>
            </a:r>
            <a:r>
              <a:rPr lang="en-US" dirty="0" smtClean="0">
                <a:latin typeface="Times New Roman" pitchFamily="18" charset="0"/>
                <a:cs typeface="Times New Roman" pitchFamily="18" charset="0"/>
              </a:rPr>
              <a:t> is too weak (e.g., a very shallow decision tree), the model's overall performance may still be suboptimal, even with boosting.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353683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3232" cy="706090"/>
          </a:xfrm>
        </p:spPr>
        <p:txBody>
          <a:bodyPr>
            <a:normAutofit/>
          </a:bodyPr>
          <a:lstStyle/>
          <a:p>
            <a:r>
              <a:rPr lang="en-US" sz="2800" dirty="0" smtClean="0">
                <a:latin typeface="Times New Roman" pitchFamily="18" charset="0"/>
                <a:cs typeface="Times New Roman" pitchFamily="18" charset="0"/>
              </a:rPr>
              <a:t>XG Boosting </a:t>
            </a:r>
            <a:r>
              <a:rPr lang="en-US" sz="2800" dirty="0" err="1" smtClean="0">
                <a:latin typeface="Times New Roman" pitchFamily="18" charset="0"/>
                <a:cs typeface="Times New Roman" pitchFamily="18" charset="0"/>
              </a:rPr>
              <a:t>Regressor</a:t>
            </a:r>
            <a:endParaRPr lang="en-US" sz="2800" dirty="0">
              <a:latin typeface="Times New Roman" pitchFamily="18" charset="0"/>
              <a:cs typeface="Times New Roman" pitchFamily="18" charset="0"/>
            </a:endParaRPr>
          </a:p>
        </p:txBody>
      </p:sp>
      <p:sp>
        <p:nvSpPr>
          <p:cNvPr id="3" name="Rectangle 2"/>
          <p:cNvSpPr/>
          <p:nvPr/>
        </p:nvSpPr>
        <p:spPr>
          <a:xfrm>
            <a:off x="971600" y="980729"/>
            <a:ext cx="7200800" cy="5262979"/>
          </a:xfrm>
          <a:prstGeom prst="rect">
            <a:avLst/>
          </a:prstGeom>
        </p:spPr>
        <p:txBody>
          <a:bodyPr wrap="square">
            <a:spAutoFit/>
          </a:bodyPr>
          <a:lstStyle/>
          <a:p>
            <a:endParaRPr lang="en-US" sz="2400" b="1" dirty="0" smtClean="0">
              <a:latin typeface="Times New Roman" pitchFamily="18" charset="0"/>
              <a:cs typeface="Times New Roman" pitchFamily="18" charset="0"/>
            </a:endParaRPr>
          </a:p>
          <a:p>
            <a:r>
              <a:rPr lang="en-US" sz="2400" b="1" dirty="0" err="1" smtClean="0">
                <a:latin typeface="Times New Roman" pitchFamily="18" charset="0"/>
                <a:cs typeface="Times New Roman" pitchFamily="18" charset="0"/>
              </a:rPr>
              <a:t>XGBoost</a:t>
            </a:r>
            <a:r>
              <a:rPr lang="en-US" sz="2400" dirty="0" smtClean="0">
                <a:latin typeface="Times New Roman" pitchFamily="18" charset="0"/>
                <a:cs typeface="Times New Roman" pitchFamily="18" charset="0"/>
              </a:rPr>
              <a:t> (Extreme Gradient Boosting) is an optimized, efficient, and scalable version of the gradient boosting algorithm. It is widely used for machine learning tasks, particularly for regression and classification problems, due to its high performance and speed. XG Boost is a type of </a:t>
            </a:r>
            <a:r>
              <a:rPr lang="en-US" sz="2400" b="1" dirty="0" smtClean="0">
                <a:latin typeface="Times New Roman" pitchFamily="18" charset="0"/>
                <a:cs typeface="Times New Roman" pitchFamily="18" charset="0"/>
              </a:rPr>
              <a:t>boosting</a:t>
            </a:r>
            <a:r>
              <a:rPr lang="en-US" sz="2400" dirty="0" smtClean="0">
                <a:latin typeface="Times New Roman" pitchFamily="18" charset="0"/>
                <a:cs typeface="Times New Roman" pitchFamily="18" charset="0"/>
              </a:rPr>
              <a:t> algorithm that combines the predictions of multiple weak learners (typically decision trees) to form a strong prediction.</a:t>
            </a:r>
          </a:p>
          <a:p>
            <a:endParaRPr lang="en-US" sz="2400" dirty="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XGBoost</a:t>
            </a:r>
            <a:r>
              <a:rPr lang="en-US" sz="2400" dirty="0" smtClean="0">
                <a:latin typeface="Times New Roman" pitchFamily="18" charset="0"/>
                <a:cs typeface="Times New Roman" pitchFamily="18" charset="0"/>
              </a:rPr>
              <a:t> is highly effective for both structured (tabular) data and datasets with many features, and it can be used for both </a:t>
            </a:r>
            <a:r>
              <a:rPr lang="en-US" sz="2400" b="1" dirty="0" smtClean="0">
                <a:latin typeface="Times New Roman" pitchFamily="18" charset="0"/>
                <a:cs typeface="Times New Roman" pitchFamily="18" charset="0"/>
              </a:rPr>
              <a:t>regression</a:t>
            </a:r>
            <a:r>
              <a:rPr lang="en-US" sz="2400" dirty="0" smtClean="0">
                <a:latin typeface="Times New Roman" pitchFamily="18" charset="0"/>
                <a:cs typeface="Times New Roman" pitchFamily="18" charset="0"/>
              </a:rPr>
              <a:t> and </a:t>
            </a:r>
            <a:r>
              <a:rPr lang="en-US" sz="2400" b="1" dirty="0" smtClean="0">
                <a:latin typeface="Times New Roman" pitchFamily="18" charset="0"/>
                <a:cs typeface="Times New Roman" pitchFamily="18" charset="0"/>
              </a:rPr>
              <a:t>classification</a:t>
            </a:r>
            <a:r>
              <a:rPr lang="en-US" sz="2400" dirty="0" smtClean="0">
                <a:latin typeface="Times New Roman" pitchFamily="18" charset="0"/>
                <a:cs typeface="Times New Roman" pitchFamily="18" charset="0"/>
              </a:rPr>
              <a:t> tasks.</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145770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278305"/>
            <a:ext cx="7956376"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212121"/>
                </a:solidFill>
                <a:effectLst/>
                <a:latin typeface="Times New Roman" pitchFamily="18" charset="0"/>
                <a:cs typeface="Times New Roman" pitchFamily="18" charset="0"/>
              </a:rPr>
              <a:t>XG BOOSTER EXAMPLE</a:t>
            </a:r>
          </a:p>
          <a:p>
            <a:pPr marL="0" marR="0" lvl="0" indent="0" algn="l" defTabSz="914400" rtl="0" eaLnBrk="0" fontAlgn="base" latinLnBrk="0" hangingPunct="0">
              <a:lnSpc>
                <a:spcPct val="100000"/>
              </a:lnSpc>
              <a:spcBef>
                <a:spcPct val="0"/>
              </a:spcBef>
              <a:spcAft>
                <a:spcPct val="0"/>
              </a:spcAft>
              <a:buClrTx/>
              <a:buSzTx/>
              <a:buFontTx/>
              <a:buNone/>
              <a:tabLst/>
            </a:pPr>
            <a:endParaRPr lang="en-US" b="1" dirty="0">
              <a:solidFill>
                <a:srgbClr val="212121"/>
              </a:solidFill>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212121"/>
                </a:solidFill>
                <a:effectLst/>
                <a:latin typeface="Times New Roman" pitchFamily="18" charset="0"/>
                <a:cs typeface="Times New Roman" pitchFamily="18" charset="0"/>
              </a:rPr>
              <a:t>from</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 </a:t>
            </a:r>
            <a:r>
              <a:rPr kumimoji="0" lang="en-US" b="0" i="0" u="none" strike="noStrike" cap="none" normalizeH="0" baseline="0" dirty="0" err="1" smtClean="0">
                <a:ln>
                  <a:noFill/>
                </a:ln>
                <a:solidFill>
                  <a:srgbClr val="212121"/>
                </a:solidFill>
                <a:effectLst/>
                <a:latin typeface="Times New Roman" pitchFamily="18" charset="0"/>
                <a:cs typeface="Times New Roman" pitchFamily="18" charset="0"/>
              </a:rPr>
              <a:t>sklearn.ensemble</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 </a:t>
            </a:r>
            <a:r>
              <a:rPr kumimoji="0" lang="en-US" b="1" i="0" u="none" strike="noStrike" cap="none" normalizeH="0" baseline="0" dirty="0" smtClean="0">
                <a:ln>
                  <a:noFill/>
                </a:ln>
                <a:solidFill>
                  <a:srgbClr val="212121"/>
                </a:solidFill>
                <a:effectLst/>
                <a:latin typeface="Times New Roman" pitchFamily="18" charset="0"/>
                <a:cs typeface="Times New Roman" pitchFamily="18" charset="0"/>
              </a:rPr>
              <a:t>import</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 </a:t>
            </a: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GradientBoostingRegressor</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regressor</a:t>
            </a: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GradientBoostingRegressor</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loss</a:t>
            </a: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a:t>
            </a:r>
            <a:r>
              <a:rPr kumimoji="0" lang="en-US" b="0" i="0" u="none" strike="noStrike" cap="none" normalizeH="0" baseline="0" dirty="0" err="1" smtClean="0">
                <a:ln>
                  <a:noFill/>
                </a:ln>
                <a:solidFill>
                  <a:srgbClr val="212121"/>
                </a:solidFill>
                <a:effectLst/>
                <a:latin typeface="Times New Roman" pitchFamily="18" charset="0"/>
                <a:cs typeface="Times New Roman" pitchFamily="18" charset="0"/>
              </a:rPr>
              <a:t>absolute_error</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learning_rate</a:t>
            </a: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0.1,</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n_estimators</a:t>
            </a: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300, </a:t>
            </a:r>
            <a:r>
              <a:rPr kumimoji="0" lang="en-US" b="0" i="0" u="none" strike="noStrike" cap="none" normalizeH="0" baseline="0" dirty="0" err="1" smtClean="0">
                <a:ln>
                  <a:noFill/>
                </a:ln>
                <a:solidFill>
                  <a:schemeClr val="tx1"/>
                </a:solidFill>
                <a:effectLst/>
                <a:latin typeface="Times New Roman" pitchFamily="18" charset="0"/>
                <a:cs typeface="Times New Roman" pitchFamily="18" charset="0"/>
              </a:rPr>
              <a:t>max_depth</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 </a:t>
            </a: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 1,</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max_features</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 </a:t>
            </a: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b="0" i="0" u="none" strike="noStrike" cap="none" normalizeH="0" baseline="0" dirty="0" smtClean="0">
                <a:ln>
                  <a:noFill/>
                </a:ln>
                <a:solidFill>
                  <a:srgbClr val="212121"/>
                </a:solidFill>
                <a:effectLst/>
                <a:latin typeface="Times New Roman" pitchFamily="18" charset="0"/>
                <a:cs typeface="Times New Roman" pitchFamily="18" charset="0"/>
              </a:rPr>
              <a:t> 5)</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608" y="2204865"/>
            <a:ext cx="6480720" cy="3744416"/>
          </a:xfrm>
          <a:prstGeom prst="rect">
            <a:avLst/>
          </a:prstGeom>
        </p:spPr>
      </p:pic>
    </p:spTree>
    <p:extLst>
      <p:ext uri="{BB962C8B-B14F-4D97-AF65-F5344CB8AC3E}">
        <p14:creationId xmlns:p14="http://schemas.microsoft.com/office/powerpoint/2010/main" val="1955565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341</TotalTime>
  <Words>2704</Words>
  <Application>Microsoft Office PowerPoint</Application>
  <PresentationFormat>On-screen Show (4:3)</PresentationFormat>
  <Paragraphs>216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ADA BOOSTING REGRESSOR</vt:lpstr>
      <vt:lpstr>ADA Boost Example  from sklearn.ensemble import AdaBoostRegressor regr = AdaBoostRegressor(random_state=0, n_estimators=100) regr.fit(X, y)</vt:lpstr>
      <vt:lpstr>How ADABoost Works </vt:lpstr>
      <vt:lpstr>Common Use Cases of AdaBoost Regressor</vt:lpstr>
      <vt:lpstr>PowerPoint Presentation</vt:lpstr>
      <vt:lpstr>PowerPoint Presentation</vt:lpstr>
      <vt:lpstr>PowerPoint Presentation</vt:lpstr>
      <vt:lpstr>XG Boosting Regressor</vt:lpstr>
      <vt:lpstr>PowerPoint Presentation</vt:lpstr>
      <vt:lpstr>How XG BOOST WORKS</vt:lpstr>
      <vt:lpstr>PowerPoint Presentation</vt:lpstr>
      <vt:lpstr>Advantages of XGBoost Regressor</vt:lpstr>
      <vt:lpstr>PowerPoint Presentation</vt:lpstr>
      <vt:lpstr>PowerPoint Presentation</vt:lpstr>
      <vt:lpstr>PowerPoint Presentation</vt:lpstr>
      <vt:lpstr>LightGBM (Light Gradient Boosting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 BOOSTING REGRESSOR</dc:title>
  <dc:creator>Dell</dc:creator>
  <cp:lastModifiedBy>Dell</cp:lastModifiedBy>
  <cp:revision>12</cp:revision>
  <dcterms:created xsi:type="dcterms:W3CDTF">2024-12-08T13:08:56Z</dcterms:created>
  <dcterms:modified xsi:type="dcterms:W3CDTF">2024-12-08T18:50:32Z</dcterms:modified>
</cp:coreProperties>
</file>