
<file path=[Content_Types].xml><?xml version="1.0" encoding="utf-8"?>
<Types xmlns="http://schemas.openxmlformats.org/package/2006/content-types">
  <Default Extension="png" ContentType="image/png"/>
  <Default Extension="web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12" saveSubsetFonts="1">
  <p:sldMasterIdLst>
    <p:sldMasterId id="2147483696" r:id="rId1"/>
  </p:sldMasterIdLst>
  <p:notesMasterIdLst>
    <p:notesMasterId r:id="rId16"/>
  </p:notesMasterIdLst>
  <p:sldIdLst>
    <p:sldId id="256" r:id="rId2"/>
    <p:sldId id="259" r:id="rId3"/>
    <p:sldId id="260" r:id="rId4"/>
    <p:sldId id="261" r:id="rId5"/>
    <p:sldId id="263" r:id="rId6"/>
    <p:sldId id="265" r:id="rId7"/>
    <p:sldId id="267" r:id="rId8"/>
    <p:sldId id="268" r:id="rId9"/>
    <p:sldId id="280" r:id="rId10"/>
    <p:sldId id="269" r:id="rId11"/>
    <p:sldId id="273" r:id="rId12"/>
    <p:sldId id="274" r:id="rId13"/>
    <p:sldId id="275" r:id="rId14"/>
    <p:sldId id="27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0" autoAdjust="0"/>
  </p:normalViewPr>
  <p:slideViewPr>
    <p:cSldViewPr>
      <p:cViewPr>
        <p:scale>
          <a:sx n="76" d="100"/>
          <a:sy n="76" d="100"/>
        </p:scale>
        <p:origin x="-1704"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53C0B1-4FE5-4468-9EF2-BC2A555100AF}" type="datetimeFigureOut">
              <a:rPr lang="en-US" smtClean="0"/>
              <a:t>12/15/2024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5BCB86-B3EB-4694-9BC3-1F363BE98FAE}" type="slidenum">
              <a:rPr lang="en-US" smtClean="0"/>
              <a:t>‹#›</a:t>
            </a:fld>
            <a:endParaRPr lang="en-US"/>
          </a:p>
        </p:txBody>
      </p:sp>
    </p:spTree>
    <p:extLst>
      <p:ext uri="{BB962C8B-B14F-4D97-AF65-F5344CB8AC3E}">
        <p14:creationId xmlns:p14="http://schemas.microsoft.com/office/powerpoint/2010/main" val="2943453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5BCB86-B3EB-4694-9BC3-1F363BE98FAE}" type="slidenum">
              <a:rPr lang="en-US" smtClean="0"/>
              <a:t>12</a:t>
            </a:fld>
            <a:endParaRPr lang="en-US"/>
          </a:p>
        </p:txBody>
      </p:sp>
    </p:spTree>
    <p:extLst>
      <p:ext uri="{BB962C8B-B14F-4D97-AF65-F5344CB8AC3E}">
        <p14:creationId xmlns:p14="http://schemas.microsoft.com/office/powerpoint/2010/main" val="3289666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3B66F44-E390-4D60-A039-DAA72C37D592}" type="datetimeFigureOut">
              <a:rPr lang="en-US" smtClean="0"/>
              <a:t>12/15/2024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D5084-1482-4583-AD79-E626CB459CBC}" type="slidenum">
              <a:rPr lang="en-US" smtClean="0"/>
              <a:t>‹#›</a:t>
            </a:fld>
            <a:endParaRPr lang="en-US"/>
          </a:p>
        </p:txBody>
      </p:sp>
    </p:spTree>
    <p:extLst>
      <p:ext uri="{BB962C8B-B14F-4D97-AF65-F5344CB8AC3E}">
        <p14:creationId xmlns:p14="http://schemas.microsoft.com/office/powerpoint/2010/main" val="2821387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B66F44-E390-4D60-A039-DAA72C37D592}" type="datetimeFigureOut">
              <a:rPr lang="en-US" smtClean="0"/>
              <a:t>12/15/2024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D5084-1482-4583-AD79-E626CB459CBC}" type="slidenum">
              <a:rPr lang="en-US" smtClean="0"/>
              <a:t>‹#›</a:t>
            </a:fld>
            <a:endParaRPr lang="en-US"/>
          </a:p>
        </p:txBody>
      </p:sp>
    </p:spTree>
    <p:extLst>
      <p:ext uri="{BB962C8B-B14F-4D97-AF65-F5344CB8AC3E}">
        <p14:creationId xmlns:p14="http://schemas.microsoft.com/office/powerpoint/2010/main" val="2137727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B66F44-E390-4D60-A039-DAA72C37D592}" type="datetimeFigureOut">
              <a:rPr lang="en-US" smtClean="0"/>
              <a:t>12/15/2024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D5084-1482-4583-AD79-E626CB459CBC}" type="slidenum">
              <a:rPr lang="en-US" smtClean="0"/>
              <a:t>‹#›</a:t>
            </a:fld>
            <a:endParaRPr lang="en-US"/>
          </a:p>
        </p:txBody>
      </p:sp>
    </p:spTree>
    <p:extLst>
      <p:ext uri="{BB962C8B-B14F-4D97-AF65-F5344CB8AC3E}">
        <p14:creationId xmlns:p14="http://schemas.microsoft.com/office/powerpoint/2010/main" val="2923435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B66F44-E390-4D60-A039-DAA72C37D592}" type="datetimeFigureOut">
              <a:rPr lang="en-US" smtClean="0"/>
              <a:t>12/15/2024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D5084-1482-4583-AD79-E626CB459CBC}" type="slidenum">
              <a:rPr lang="en-US" smtClean="0"/>
              <a:t>‹#›</a:t>
            </a:fld>
            <a:endParaRPr lang="en-US"/>
          </a:p>
        </p:txBody>
      </p:sp>
    </p:spTree>
    <p:extLst>
      <p:ext uri="{BB962C8B-B14F-4D97-AF65-F5344CB8AC3E}">
        <p14:creationId xmlns:p14="http://schemas.microsoft.com/office/powerpoint/2010/main" val="2065798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B66F44-E390-4D60-A039-DAA72C37D592}" type="datetimeFigureOut">
              <a:rPr lang="en-US" smtClean="0"/>
              <a:t>12/15/2024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D5084-1482-4583-AD79-E626CB459CBC}" type="slidenum">
              <a:rPr lang="en-US" smtClean="0"/>
              <a:t>‹#›</a:t>
            </a:fld>
            <a:endParaRPr lang="en-US"/>
          </a:p>
        </p:txBody>
      </p:sp>
    </p:spTree>
    <p:extLst>
      <p:ext uri="{BB962C8B-B14F-4D97-AF65-F5344CB8AC3E}">
        <p14:creationId xmlns:p14="http://schemas.microsoft.com/office/powerpoint/2010/main" val="3650258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3B66F44-E390-4D60-A039-DAA72C37D592}" type="datetimeFigureOut">
              <a:rPr lang="en-US" smtClean="0"/>
              <a:t>12/15/2024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AD5084-1482-4583-AD79-E626CB459CBC}" type="slidenum">
              <a:rPr lang="en-US" smtClean="0"/>
              <a:t>‹#›</a:t>
            </a:fld>
            <a:endParaRPr lang="en-US"/>
          </a:p>
        </p:txBody>
      </p:sp>
    </p:spTree>
    <p:extLst>
      <p:ext uri="{BB962C8B-B14F-4D97-AF65-F5344CB8AC3E}">
        <p14:creationId xmlns:p14="http://schemas.microsoft.com/office/powerpoint/2010/main" val="1772974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3B66F44-E390-4D60-A039-DAA72C37D592}" type="datetimeFigureOut">
              <a:rPr lang="en-US" smtClean="0"/>
              <a:t>12/15/2024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AD5084-1482-4583-AD79-E626CB459CBC}" type="slidenum">
              <a:rPr lang="en-US" smtClean="0"/>
              <a:t>‹#›</a:t>
            </a:fld>
            <a:endParaRPr lang="en-US"/>
          </a:p>
        </p:txBody>
      </p:sp>
    </p:spTree>
    <p:extLst>
      <p:ext uri="{BB962C8B-B14F-4D97-AF65-F5344CB8AC3E}">
        <p14:creationId xmlns:p14="http://schemas.microsoft.com/office/powerpoint/2010/main" val="1828089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3B66F44-E390-4D60-A039-DAA72C37D592}" type="datetimeFigureOut">
              <a:rPr lang="en-US" smtClean="0"/>
              <a:t>12/15/2024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AD5084-1482-4583-AD79-E626CB459CBC}" type="slidenum">
              <a:rPr lang="en-US" smtClean="0"/>
              <a:t>‹#›</a:t>
            </a:fld>
            <a:endParaRPr lang="en-US"/>
          </a:p>
        </p:txBody>
      </p:sp>
    </p:spTree>
    <p:extLst>
      <p:ext uri="{BB962C8B-B14F-4D97-AF65-F5344CB8AC3E}">
        <p14:creationId xmlns:p14="http://schemas.microsoft.com/office/powerpoint/2010/main" val="2605696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B66F44-E390-4D60-A039-DAA72C37D592}" type="datetimeFigureOut">
              <a:rPr lang="en-US" smtClean="0"/>
              <a:t>12/15/2024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AD5084-1482-4583-AD79-E626CB459CBC}" type="slidenum">
              <a:rPr lang="en-US" smtClean="0"/>
              <a:t>‹#›</a:t>
            </a:fld>
            <a:endParaRPr lang="en-US"/>
          </a:p>
        </p:txBody>
      </p:sp>
    </p:spTree>
    <p:extLst>
      <p:ext uri="{BB962C8B-B14F-4D97-AF65-F5344CB8AC3E}">
        <p14:creationId xmlns:p14="http://schemas.microsoft.com/office/powerpoint/2010/main" val="2698725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B66F44-E390-4D60-A039-DAA72C37D592}" type="datetimeFigureOut">
              <a:rPr lang="en-US" smtClean="0"/>
              <a:t>12/15/2024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AD5084-1482-4583-AD79-E626CB459CBC}" type="slidenum">
              <a:rPr lang="en-US" smtClean="0"/>
              <a:t>‹#›</a:t>
            </a:fld>
            <a:endParaRPr lang="en-US"/>
          </a:p>
        </p:txBody>
      </p:sp>
    </p:spTree>
    <p:extLst>
      <p:ext uri="{BB962C8B-B14F-4D97-AF65-F5344CB8AC3E}">
        <p14:creationId xmlns:p14="http://schemas.microsoft.com/office/powerpoint/2010/main" val="4206468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B66F44-E390-4D60-A039-DAA72C37D592}" type="datetimeFigureOut">
              <a:rPr lang="en-US" smtClean="0"/>
              <a:t>12/15/2024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AD5084-1482-4583-AD79-E626CB459CBC}" type="slidenum">
              <a:rPr lang="en-US" smtClean="0"/>
              <a:t>‹#›</a:t>
            </a:fld>
            <a:endParaRPr lang="en-US"/>
          </a:p>
        </p:txBody>
      </p:sp>
    </p:spTree>
    <p:extLst>
      <p:ext uri="{BB962C8B-B14F-4D97-AF65-F5344CB8AC3E}">
        <p14:creationId xmlns:p14="http://schemas.microsoft.com/office/powerpoint/2010/main" val="3928382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B66F44-E390-4D60-A039-DAA72C37D592}" type="datetimeFigureOut">
              <a:rPr lang="en-US" smtClean="0"/>
              <a:t>12/15/2024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AD5084-1482-4583-AD79-E626CB459CBC}" type="slidenum">
              <a:rPr lang="en-US" smtClean="0"/>
              <a:t>‹#›</a:t>
            </a:fld>
            <a:endParaRPr lang="en-US"/>
          </a:p>
        </p:txBody>
      </p:sp>
    </p:spTree>
    <p:extLst>
      <p:ext uri="{BB962C8B-B14F-4D97-AF65-F5344CB8AC3E}">
        <p14:creationId xmlns:p14="http://schemas.microsoft.com/office/powerpoint/2010/main" val="336177756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webp"/><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0649"/>
            <a:ext cx="7558608" cy="576063"/>
          </a:xfrm>
        </p:spPr>
        <p:txBody>
          <a:bodyPr>
            <a:normAutofit/>
          </a:bodyPr>
          <a:lstStyle/>
          <a:p>
            <a:r>
              <a:rPr lang="en-US" sz="2800" b="1" dirty="0" smtClean="0">
                <a:latin typeface="Times New Roman" pitchFamily="18" charset="0"/>
                <a:cs typeface="Times New Roman" pitchFamily="18" charset="0"/>
              </a:rPr>
              <a:t>ADA BOOSTING REGRESSOR</a:t>
            </a:r>
            <a:endParaRPr lang="en-US" sz="2800" b="1" dirty="0">
              <a:latin typeface="Times New Roman" pitchFamily="18" charset="0"/>
              <a:cs typeface="Times New Roman" pitchFamily="18" charset="0"/>
            </a:endParaRPr>
          </a:p>
        </p:txBody>
      </p:sp>
      <p:sp>
        <p:nvSpPr>
          <p:cNvPr id="3" name="Subtitle 2"/>
          <p:cNvSpPr>
            <a:spLocks noGrp="1"/>
          </p:cNvSpPr>
          <p:nvPr>
            <p:ph type="subTitle" idx="1"/>
          </p:nvPr>
        </p:nvSpPr>
        <p:spPr>
          <a:xfrm>
            <a:off x="1371600" y="1340768"/>
            <a:ext cx="6400800" cy="4298032"/>
          </a:xfrm>
        </p:spPr>
        <p:txBody>
          <a:bodyPr>
            <a:noAutofit/>
          </a:bodyPr>
          <a:lstStyle/>
          <a:p>
            <a:pPr algn="just"/>
            <a:r>
              <a:rPr lang="en-US" sz="2400" dirty="0">
                <a:solidFill>
                  <a:schemeClr val="tx1"/>
                </a:solidFill>
                <a:latin typeface="Times New Roman" pitchFamily="18" charset="0"/>
                <a:cs typeface="Times New Roman" pitchFamily="18" charset="0"/>
              </a:rPr>
              <a:t>A</a:t>
            </a:r>
            <a:r>
              <a:rPr lang="en-US" sz="2400" dirty="0" smtClean="0">
                <a:solidFill>
                  <a:schemeClr val="tx1"/>
                </a:solidFill>
                <a:latin typeface="Times New Roman" pitchFamily="18" charset="0"/>
                <a:cs typeface="Times New Roman" pitchFamily="18" charset="0"/>
              </a:rPr>
              <a:t>n </a:t>
            </a:r>
            <a:r>
              <a:rPr lang="en-US" sz="2400" dirty="0" err="1" smtClean="0">
                <a:solidFill>
                  <a:schemeClr val="tx1"/>
                </a:solidFill>
                <a:latin typeface="Times New Roman" pitchFamily="18" charset="0"/>
                <a:cs typeface="Times New Roman" pitchFamily="18" charset="0"/>
              </a:rPr>
              <a:t>AdaBoost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regressor</a:t>
            </a:r>
            <a:r>
              <a:rPr lang="en-US" sz="2400" dirty="0" smtClean="0">
                <a:solidFill>
                  <a:schemeClr val="tx1"/>
                </a:solidFill>
                <a:latin typeface="Times New Roman" pitchFamily="18" charset="0"/>
                <a:cs typeface="Times New Roman" pitchFamily="18" charset="0"/>
              </a:rPr>
              <a:t> (meta estimator) is an ensemble method that combines multiple weak regression models (often decision trees) to improve predictive performance. Initially, a </a:t>
            </a:r>
            <a:r>
              <a:rPr lang="en-US" sz="2400" dirty="0" err="1" smtClean="0">
                <a:solidFill>
                  <a:schemeClr val="tx1"/>
                </a:solidFill>
                <a:latin typeface="Times New Roman" pitchFamily="18" charset="0"/>
                <a:cs typeface="Times New Roman" pitchFamily="18" charset="0"/>
              </a:rPr>
              <a:t>regressor</a:t>
            </a:r>
            <a:r>
              <a:rPr lang="en-US" sz="2400" dirty="0" smtClean="0">
                <a:solidFill>
                  <a:schemeClr val="tx1"/>
                </a:solidFill>
                <a:latin typeface="Times New Roman" pitchFamily="18" charset="0"/>
                <a:cs typeface="Times New Roman" pitchFamily="18" charset="0"/>
              </a:rPr>
              <a:t> is trained on the dataset, and subsequent </a:t>
            </a:r>
            <a:r>
              <a:rPr lang="en-US" sz="2400" dirty="0" err="1" smtClean="0">
                <a:solidFill>
                  <a:schemeClr val="tx1"/>
                </a:solidFill>
                <a:latin typeface="Times New Roman" pitchFamily="18" charset="0"/>
                <a:cs typeface="Times New Roman" pitchFamily="18" charset="0"/>
              </a:rPr>
              <a:t>regressors</a:t>
            </a:r>
            <a:r>
              <a:rPr lang="en-US" sz="2400" dirty="0" smtClean="0">
                <a:solidFill>
                  <a:schemeClr val="tx1"/>
                </a:solidFill>
                <a:latin typeface="Times New Roman" pitchFamily="18" charset="0"/>
                <a:cs typeface="Times New Roman" pitchFamily="18" charset="0"/>
              </a:rPr>
              <a:t> are trained on the same dataset but with adjusted weights, giving more focus to instances where the previous </a:t>
            </a:r>
            <a:r>
              <a:rPr lang="en-US" sz="2400" dirty="0" err="1" smtClean="0">
                <a:solidFill>
                  <a:schemeClr val="tx1"/>
                </a:solidFill>
                <a:latin typeface="Times New Roman" pitchFamily="18" charset="0"/>
                <a:cs typeface="Times New Roman" pitchFamily="18" charset="0"/>
              </a:rPr>
              <a:t>regressor</a:t>
            </a:r>
            <a:r>
              <a:rPr lang="en-US" sz="2400" dirty="0" smtClean="0">
                <a:solidFill>
                  <a:schemeClr val="tx1"/>
                </a:solidFill>
                <a:latin typeface="Times New Roman" pitchFamily="18" charset="0"/>
                <a:cs typeface="Times New Roman" pitchFamily="18" charset="0"/>
              </a:rPr>
              <a:t> made errors. This iterative process helps the model to correct mistakes and perform better on difficult cases.</a:t>
            </a:r>
          </a:p>
          <a:p>
            <a:pPr algn="just"/>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997940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Times New Roman" pitchFamily="18" charset="0"/>
                <a:cs typeface="Times New Roman" pitchFamily="18" charset="0"/>
              </a:rPr>
              <a:t>Advantages </a:t>
            </a:r>
            <a:r>
              <a:rPr lang="en-US" sz="2800" b="1" dirty="0" smtClean="0">
                <a:latin typeface="Times New Roman" pitchFamily="18" charset="0"/>
                <a:cs typeface="Times New Roman" pitchFamily="18" charset="0"/>
              </a:rPr>
              <a:t>of </a:t>
            </a:r>
            <a:r>
              <a:rPr lang="en-US" sz="2800" b="1" dirty="0" err="1" smtClean="0">
                <a:latin typeface="Times New Roman" pitchFamily="18" charset="0"/>
                <a:cs typeface="Times New Roman" pitchFamily="18" charset="0"/>
              </a:rPr>
              <a:t>XGBoost</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Regressor</a:t>
            </a:r>
            <a:r>
              <a:rPr lang="en-US" sz="2800" b="1" dirty="0" smtClean="0">
                <a:latin typeface="Times New Roman" pitchFamily="18" charset="0"/>
                <a:cs typeface="Times New Roman" pitchFamily="18" charset="0"/>
              </a:rPr>
              <a:t/>
            </a:r>
            <a:br>
              <a:rPr lang="en-US" sz="2800" b="1" dirty="0" smtClean="0">
                <a:latin typeface="Times New Roman" pitchFamily="18" charset="0"/>
                <a:cs typeface="Times New Roman" pitchFamily="18" charset="0"/>
              </a:rPr>
            </a:br>
            <a:endParaRPr lang="en-US" sz="2800" b="1" dirty="0">
              <a:latin typeface="Times New Roman" pitchFamily="18" charset="0"/>
              <a:cs typeface="Times New Roman" pitchFamily="18" charset="0"/>
            </a:endParaRPr>
          </a:p>
        </p:txBody>
      </p:sp>
      <p:sp>
        <p:nvSpPr>
          <p:cNvPr id="3" name="Rectangle 1"/>
          <p:cNvSpPr>
            <a:spLocks noChangeArrowheads="1"/>
          </p:cNvSpPr>
          <p:nvPr/>
        </p:nvSpPr>
        <p:spPr bwMode="auto">
          <a:xfrm rot="10800000" flipV="1">
            <a:off x="395536" y="-2193139"/>
            <a:ext cx="8352928" cy="883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1" fontAlgn="base" latinLnBrk="0" hangingPunct="1">
              <a:lnSpc>
                <a:spcPct val="100000"/>
              </a:lnSpc>
              <a:spcBef>
                <a:spcPct val="0"/>
              </a:spcBef>
              <a:spcAft>
                <a:spcPct val="0"/>
              </a:spcAft>
              <a:buClrTx/>
              <a:buSzTx/>
              <a:buFont typeface="Arial" pitchFamily="34" charset="0"/>
              <a:buChar char="•"/>
              <a:tabLst/>
            </a:pPr>
            <a:endParaRPr kumimoji="0" lang="en-US" sz="1800" b="1" i="0" u="none" strike="noStrike" cap="none" normalizeH="0" baseline="0" dirty="0" smtClean="0">
              <a:ln>
                <a:noFill/>
              </a:ln>
              <a:solidFill>
                <a:schemeClr val="tx1"/>
              </a:solidFill>
              <a:effectLst/>
              <a:latin typeface="Times New Roman" pitchFamily="18" charset="0"/>
              <a:cs typeface="Times New Roman" pitchFamily="18" charset="0"/>
            </a:endParaRPr>
          </a:p>
          <a:p>
            <a:pPr marL="285750" marR="0" lvl="0" indent="-285750" algn="l" defTabSz="914400" rtl="0" eaLnBrk="1" fontAlgn="base" latinLnBrk="0" hangingPunct="1">
              <a:lnSpc>
                <a:spcPct val="100000"/>
              </a:lnSpc>
              <a:spcBef>
                <a:spcPct val="0"/>
              </a:spcBef>
              <a:spcAft>
                <a:spcPct val="0"/>
              </a:spcAft>
              <a:buClrTx/>
              <a:buSzTx/>
              <a:buFont typeface="Arial" pitchFamily="34" charset="0"/>
              <a:buChar char="•"/>
              <a:tabLst/>
            </a:pPr>
            <a:endParaRPr lang="en-US" b="1" dirty="0">
              <a:latin typeface="Times New Roman" pitchFamily="18" charset="0"/>
              <a:cs typeface="Times New Roman" pitchFamily="18" charset="0"/>
            </a:endParaRPr>
          </a:p>
          <a:p>
            <a:pPr marL="285750" marR="0" lvl="0" indent="-285750" algn="l" defTabSz="914400" rtl="0" eaLnBrk="1" fontAlgn="base" latinLnBrk="0" hangingPunct="1">
              <a:lnSpc>
                <a:spcPct val="100000"/>
              </a:lnSpc>
              <a:spcBef>
                <a:spcPct val="0"/>
              </a:spcBef>
              <a:spcAft>
                <a:spcPct val="0"/>
              </a:spcAft>
              <a:buClrTx/>
              <a:buSzTx/>
              <a:buFont typeface="Arial" pitchFamily="34" charset="0"/>
              <a:buChar char="•"/>
              <a:tabLst/>
            </a:pPr>
            <a:endParaRPr kumimoji="0" lang="en-US" sz="1800" b="1" i="0" u="none" strike="noStrike" cap="none" normalizeH="0" baseline="0" dirty="0" smtClean="0">
              <a:ln>
                <a:noFill/>
              </a:ln>
              <a:solidFill>
                <a:schemeClr val="tx1"/>
              </a:solidFill>
              <a:effectLst/>
              <a:latin typeface="Times New Roman" pitchFamily="18" charset="0"/>
              <a:cs typeface="Times New Roman" pitchFamily="18" charset="0"/>
            </a:endParaRPr>
          </a:p>
          <a:p>
            <a:pPr marL="285750" marR="0" lvl="0" indent="-285750" algn="l" defTabSz="914400" rtl="0" eaLnBrk="1" fontAlgn="base" latinLnBrk="0" hangingPunct="1">
              <a:lnSpc>
                <a:spcPct val="100000"/>
              </a:lnSpc>
              <a:spcBef>
                <a:spcPct val="0"/>
              </a:spcBef>
              <a:spcAft>
                <a:spcPct val="0"/>
              </a:spcAft>
              <a:buClrTx/>
              <a:buSzTx/>
              <a:buFont typeface="Arial" pitchFamily="34" charset="0"/>
              <a:buChar char="•"/>
              <a:tabLst/>
            </a:pPr>
            <a:endParaRPr kumimoji="0" lang="en-US" sz="1800" b="1" i="0" u="none" strike="noStrike" cap="none" normalizeH="0" baseline="0" dirty="0" smtClean="0">
              <a:ln>
                <a:noFill/>
              </a:ln>
              <a:solidFill>
                <a:schemeClr val="tx1"/>
              </a:solidFill>
              <a:effectLst/>
              <a:latin typeface="Times New Roman" pitchFamily="18" charset="0"/>
              <a:cs typeface="Times New Roman" pitchFamily="18" charset="0"/>
            </a:endParaRPr>
          </a:p>
          <a:p>
            <a:pPr marL="285750" marR="0" lvl="0" indent="-285750" algn="l" defTabSz="914400" rtl="0" eaLnBrk="1" fontAlgn="base" latinLnBrk="0" hangingPunct="1">
              <a:lnSpc>
                <a:spcPct val="100000"/>
              </a:lnSpc>
              <a:spcBef>
                <a:spcPct val="0"/>
              </a:spcBef>
              <a:spcAft>
                <a:spcPct val="0"/>
              </a:spcAft>
              <a:buClrTx/>
              <a:buSzTx/>
              <a:buFont typeface="Arial" pitchFamily="34" charset="0"/>
              <a:buChar char="•"/>
              <a:tabLst/>
            </a:pPr>
            <a:endParaRPr lang="en-US" b="1" dirty="0">
              <a:latin typeface="Times New Roman" pitchFamily="18" charset="0"/>
              <a:cs typeface="Times New Roman" pitchFamily="18" charset="0"/>
            </a:endParaRPr>
          </a:p>
          <a:p>
            <a:pPr marL="285750" marR="0" lvl="0" indent="-285750" algn="l" defTabSz="914400" rtl="0" eaLnBrk="1" fontAlgn="base" latinLnBrk="0" hangingPunct="1">
              <a:lnSpc>
                <a:spcPct val="100000"/>
              </a:lnSpc>
              <a:spcBef>
                <a:spcPct val="0"/>
              </a:spcBef>
              <a:spcAft>
                <a:spcPct val="0"/>
              </a:spcAft>
              <a:buClrTx/>
              <a:buSzTx/>
              <a:buFont typeface="Arial" pitchFamily="34" charset="0"/>
              <a:buChar char="•"/>
              <a:tabLst/>
            </a:pPr>
            <a:endParaRPr kumimoji="0" lang="en-US" sz="1800" b="1" i="0" u="none" strike="noStrike" cap="none" normalizeH="0" baseline="0" dirty="0" smtClean="0">
              <a:ln>
                <a:noFill/>
              </a:ln>
              <a:solidFill>
                <a:schemeClr val="tx1"/>
              </a:solidFill>
              <a:effectLst/>
              <a:latin typeface="Times New Roman" pitchFamily="18" charset="0"/>
              <a:cs typeface="Times New Roman" pitchFamily="18" charset="0"/>
            </a:endParaRPr>
          </a:p>
          <a:p>
            <a:pPr marL="285750" marR="0" lvl="0" indent="-285750" algn="l" defTabSz="914400" rtl="0" eaLnBrk="1" fontAlgn="base" latinLnBrk="0" hangingPunct="1">
              <a:lnSpc>
                <a:spcPct val="100000"/>
              </a:lnSpc>
              <a:spcBef>
                <a:spcPct val="0"/>
              </a:spcBef>
              <a:spcAft>
                <a:spcPct val="0"/>
              </a:spcAft>
              <a:buClrTx/>
              <a:buSzTx/>
              <a:buFont typeface="Arial" pitchFamily="34" charset="0"/>
              <a:buChar char="•"/>
              <a:tabLst/>
            </a:pPr>
            <a:endParaRPr lang="en-US" b="1" dirty="0">
              <a:latin typeface="Times New Roman" pitchFamily="18" charset="0"/>
              <a:cs typeface="Times New Roman" pitchFamily="18" charset="0"/>
            </a:endParaRPr>
          </a:p>
          <a:p>
            <a:pPr marL="285750" marR="0" lvl="0" indent="-285750" algn="l" defTabSz="914400" rtl="0" eaLnBrk="1" fontAlgn="base" latinLnBrk="0" hangingPunct="1">
              <a:lnSpc>
                <a:spcPct val="100000"/>
              </a:lnSpc>
              <a:spcBef>
                <a:spcPct val="0"/>
              </a:spcBef>
              <a:spcAft>
                <a:spcPct val="0"/>
              </a:spcAft>
              <a:buClrTx/>
              <a:buSzTx/>
              <a:buFont typeface="Arial" pitchFamily="34" charset="0"/>
              <a:buChar char="•"/>
              <a:tabLst/>
            </a:pPr>
            <a:endParaRPr kumimoji="0" lang="en-US" sz="1800" b="1" i="0" u="none" strike="noStrike" cap="none" normalizeH="0" baseline="0" dirty="0" smtClean="0">
              <a:ln>
                <a:noFill/>
              </a:ln>
              <a:solidFill>
                <a:schemeClr val="tx1"/>
              </a:solidFill>
              <a:effectLst/>
              <a:latin typeface="Times New Roman" pitchFamily="18" charset="0"/>
              <a:cs typeface="Times New Roman" pitchFamily="18" charset="0"/>
            </a:endParaRPr>
          </a:p>
          <a:p>
            <a:pPr marL="285750" marR="0" lvl="0" indent="-285750" algn="l" defTabSz="914400" rtl="0" eaLnBrk="1" fontAlgn="base" latinLnBrk="0" hangingPunct="1">
              <a:lnSpc>
                <a:spcPct val="100000"/>
              </a:lnSpc>
              <a:spcBef>
                <a:spcPct val="0"/>
              </a:spcBef>
              <a:spcAft>
                <a:spcPct val="0"/>
              </a:spcAft>
              <a:buClrTx/>
              <a:buSzTx/>
              <a:buFont typeface="Arial" pitchFamily="34" charset="0"/>
              <a:buChar char="•"/>
              <a:tabLst/>
            </a:pPr>
            <a:endParaRPr lang="en-US" b="1" dirty="0">
              <a:latin typeface="Times New Roman" pitchFamily="18" charset="0"/>
              <a:cs typeface="Times New Roman" pitchFamily="18" charset="0"/>
            </a:endParaRPr>
          </a:p>
          <a:p>
            <a:pPr marL="285750" marR="0" lvl="0" indent="-285750" algn="l" defTabSz="914400" rtl="0" eaLnBrk="1" fontAlgn="base" latinLnBrk="0" hangingPunct="1">
              <a:lnSpc>
                <a:spcPct val="100000"/>
              </a:lnSpc>
              <a:spcBef>
                <a:spcPct val="0"/>
              </a:spcBef>
              <a:spcAft>
                <a:spcPct val="0"/>
              </a:spcAft>
              <a:buClrTx/>
              <a:buSzTx/>
              <a:buFont typeface="Arial" pitchFamily="34" charset="0"/>
              <a:buChar char="•"/>
              <a:tabLst/>
            </a:pPr>
            <a:endParaRPr kumimoji="0" lang="en-US" sz="1800" b="1" i="0" u="none" strike="noStrike" cap="none" normalizeH="0" baseline="0" dirty="0" smtClean="0">
              <a:ln>
                <a:noFill/>
              </a:ln>
              <a:solidFill>
                <a:schemeClr val="tx1"/>
              </a:solidFill>
              <a:effectLst/>
              <a:latin typeface="Times New Roman" pitchFamily="18" charset="0"/>
              <a:cs typeface="Times New Roman" pitchFamily="18" charset="0"/>
            </a:endParaRPr>
          </a:p>
          <a:p>
            <a:pPr marL="285750" marR="0" lvl="0" indent="-285750" algn="l" defTabSz="914400" rtl="0" eaLnBrk="1" fontAlgn="base" latinLnBrk="0" hangingPunct="1">
              <a:lnSpc>
                <a:spcPct val="100000"/>
              </a:lnSpc>
              <a:spcBef>
                <a:spcPct val="0"/>
              </a:spcBef>
              <a:spcAft>
                <a:spcPct val="0"/>
              </a:spcAft>
              <a:buClrTx/>
              <a:buSzTx/>
              <a:buFont typeface="Arial" pitchFamily="34" charset="0"/>
              <a:buChar char="•"/>
              <a:tabLst/>
            </a:pPr>
            <a:endParaRPr lang="en-US" b="1" dirty="0">
              <a:latin typeface="Times New Roman" pitchFamily="18" charset="0"/>
              <a:cs typeface="Times New Roman" pitchFamily="18" charset="0"/>
            </a:endParaRPr>
          </a:p>
          <a:p>
            <a:pPr marL="285750" marR="0" lvl="0" indent="-285750" algn="l" defTabSz="914400" rtl="0" eaLnBrk="1" fontAlgn="base" latinLnBrk="0" hangingPunct="1">
              <a:lnSpc>
                <a:spcPct val="100000"/>
              </a:lnSpc>
              <a:spcBef>
                <a:spcPct val="0"/>
              </a:spcBef>
              <a:spcAft>
                <a:spcPct val="0"/>
              </a:spcAft>
              <a:buClrTx/>
              <a:buSzTx/>
              <a:buFont typeface="Arial" pitchFamily="34" charset="0"/>
              <a:buChar char="•"/>
              <a:tabLst/>
            </a:pPr>
            <a:endParaRPr kumimoji="0" lang="en-US" sz="1800" b="1" i="0" u="none" strike="noStrike" cap="none" normalizeH="0" baseline="0" dirty="0" smtClean="0">
              <a:ln>
                <a:noFill/>
              </a:ln>
              <a:solidFill>
                <a:schemeClr val="tx1"/>
              </a:solidFill>
              <a:effectLst/>
              <a:latin typeface="Times New Roman" pitchFamily="18" charset="0"/>
              <a:cs typeface="Times New Roman" pitchFamily="18" charset="0"/>
            </a:endParaRPr>
          </a:p>
          <a:p>
            <a:pPr marL="285750" marR="0" lvl="0" indent="-2857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High Accuracy</a:t>
            </a: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Efficiency </a:t>
            </a: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and </a:t>
            </a: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Speed</a:t>
            </a: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Regularization</a:t>
            </a: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Handling Missing </a:t>
            </a: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Data</a:t>
            </a:r>
          </a:p>
          <a:p>
            <a:pPr marL="285750" lvl="0" indent="-285750" eaLnBrk="0" fontAlgn="base" hangingPunct="0">
              <a:spcBef>
                <a:spcPct val="0"/>
              </a:spcBef>
              <a:spcAft>
                <a:spcPct val="0"/>
              </a:spcAft>
              <a:buFont typeface="Arial" pitchFamily="34" charset="0"/>
              <a:buChar char="•"/>
            </a:pPr>
            <a:r>
              <a:rPr lang="en-US" b="1" dirty="0" smtClean="0">
                <a:latin typeface="Times New Roman" pitchFamily="18" charset="0"/>
                <a:cs typeface="Times New Roman" pitchFamily="18" charset="0"/>
              </a:rPr>
              <a:t>Flexibility</a:t>
            </a:r>
            <a:endParaRPr lang="en-US" dirty="0">
              <a:latin typeface="Times New Roman" pitchFamily="18" charset="0"/>
              <a:cs typeface="Times New Roman" pitchFamily="18" charset="0"/>
            </a:endParaRPr>
          </a:p>
          <a:p>
            <a:pPr marL="285750" lvl="0" indent="-285750" eaLnBrk="0" fontAlgn="base" hangingPunct="0">
              <a:spcBef>
                <a:spcPct val="0"/>
              </a:spcBef>
              <a:spcAft>
                <a:spcPct val="0"/>
              </a:spcAft>
              <a:buFont typeface="Arial" pitchFamily="34" charset="0"/>
              <a:buChar char="•"/>
            </a:pPr>
            <a:r>
              <a:rPr lang="en-US" b="1" dirty="0">
                <a:latin typeface="Times New Roman" pitchFamily="18" charset="0"/>
                <a:cs typeface="Times New Roman" pitchFamily="18" charset="0"/>
              </a:rPr>
              <a:t>Robustness to </a:t>
            </a:r>
            <a:r>
              <a:rPr lang="en-US" b="1" dirty="0" err="1" smtClean="0">
                <a:latin typeface="Times New Roman" pitchFamily="18" charset="0"/>
                <a:cs typeface="Times New Roman" pitchFamily="18" charset="0"/>
              </a:rPr>
              <a:t>Overfitting</a:t>
            </a:r>
            <a:endParaRPr lang="en-US" dirty="0">
              <a:latin typeface="Times New Roman" pitchFamily="18" charset="0"/>
              <a:cs typeface="Times New Roman" pitchFamily="18" charset="0"/>
            </a:endParaRPr>
          </a:p>
          <a:p>
            <a:pPr marL="285750" lvl="0" indent="-285750" eaLnBrk="0" fontAlgn="base" hangingPunct="0">
              <a:spcBef>
                <a:spcPct val="0"/>
              </a:spcBef>
              <a:spcAft>
                <a:spcPct val="0"/>
              </a:spcAft>
              <a:buFont typeface="Arial" pitchFamily="34" charset="0"/>
              <a:buChar char="•"/>
            </a:pPr>
            <a:r>
              <a:rPr lang="en-US" b="1" dirty="0">
                <a:latin typeface="Times New Roman" pitchFamily="18" charset="0"/>
                <a:cs typeface="Times New Roman" pitchFamily="18" charset="0"/>
              </a:rPr>
              <a:t>Support for Parallel and Distributed </a:t>
            </a:r>
            <a:r>
              <a:rPr lang="en-US" b="1" dirty="0" smtClean="0">
                <a:latin typeface="Times New Roman" pitchFamily="18" charset="0"/>
                <a:cs typeface="Times New Roman" pitchFamily="18" charset="0"/>
              </a:rPr>
              <a:t>Computing</a:t>
            </a:r>
            <a:endParaRPr lang="en-US" dirty="0">
              <a:latin typeface="Times New Roman" pitchFamily="18" charset="0"/>
              <a:cs typeface="Times New Roman" pitchFamily="18" charset="0"/>
            </a:endParaRPr>
          </a:p>
          <a:p>
            <a:pPr marL="285750" lvl="0" indent="-285750" eaLnBrk="0" fontAlgn="base" hangingPunct="0">
              <a:spcBef>
                <a:spcPct val="0"/>
              </a:spcBef>
              <a:spcAft>
                <a:spcPct val="0"/>
              </a:spcAft>
              <a:buFont typeface="Arial" pitchFamily="34" charset="0"/>
              <a:buChar char="•"/>
            </a:pPr>
            <a:r>
              <a:rPr lang="en-US" b="1" dirty="0">
                <a:latin typeface="Times New Roman" pitchFamily="18" charset="0"/>
                <a:cs typeface="Times New Roman" pitchFamily="18" charset="0"/>
              </a:rPr>
              <a:t>Feature </a:t>
            </a:r>
            <a:r>
              <a:rPr lang="en-US" b="1" dirty="0" smtClean="0">
                <a:latin typeface="Times New Roman" pitchFamily="18" charset="0"/>
                <a:cs typeface="Times New Roman" pitchFamily="18" charset="0"/>
              </a:rPr>
              <a:t>Importance</a:t>
            </a:r>
            <a:endParaRPr lang="en-US" dirty="0">
              <a:latin typeface="Times New Roman" pitchFamily="18" charset="0"/>
              <a:cs typeface="Times New Roman"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itchFamily="34" charset="0"/>
              <a:buChar char="•"/>
              <a:tabLst/>
            </a:pP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a:p>
            <a:pPr lvl="0" fontAlgn="base">
              <a:spcBef>
                <a:spcPct val="0"/>
              </a:spcBef>
              <a:spcAft>
                <a:spcPct val="0"/>
              </a:spcAft>
            </a:pPr>
            <a:r>
              <a:rPr lang="en-US" sz="2800" b="1" dirty="0">
                <a:latin typeface="Times New Roman" pitchFamily="18" charset="0"/>
                <a:cs typeface="Times New Roman" pitchFamily="18" charset="0"/>
              </a:rPr>
              <a:t>Disadvantages of </a:t>
            </a:r>
            <a:r>
              <a:rPr lang="en-US" sz="2800" b="1" dirty="0" err="1">
                <a:latin typeface="Times New Roman" pitchFamily="18" charset="0"/>
                <a:cs typeface="Times New Roman" pitchFamily="18" charset="0"/>
              </a:rPr>
              <a:t>XGBoost</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Regressor</a:t>
            </a:r>
            <a:endParaRPr lang="en-US" sz="2800" b="1" dirty="0">
              <a:latin typeface="Times New Roman" pitchFamily="18" charset="0"/>
              <a:cs typeface="Times New Roman" pitchFamily="18" charset="0"/>
            </a:endParaRPr>
          </a:p>
          <a:p>
            <a:pPr lvl="0" fontAlgn="base">
              <a:spcBef>
                <a:spcPct val="0"/>
              </a:spcBef>
              <a:spcAft>
                <a:spcPct val="0"/>
              </a:spcAft>
            </a:pPr>
            <a:endParaRPr lang="en-US" b="1" dirty="0">
              <a:latin typeface="Times New Roman" pitchFamily="18" charset="0"/>
              <a:cs typeface="Times New Roman" pitchFamily="18" charset="0"/>
            </a:endParaRPr>
          </a:p>
          <a:p>
            <a:pPr lvl="0" eaLnBrk="0" fontAlgn="base" hangingPunct="0">
              <a:spcBef>
                <a:spcPct val="0"/>
              </a:spcBef>
              <a:spcAft>
                <a:spcPct val="0"/>
              </a:spcAft>
              <a:buFontTx/>
              <a:buAutoNum type="arabicPeriod"/>
            </a:pPr>
            <a:r>
              <a:rPr lang="en-US" b="1" dirty="0">
                <a:latin typeface="Times New Roman" pitchFamily="18" charset="0"/>
                <a:cs typeface="Times New Roman" pitchFamily="18" charset="0"/>
              </a:rPr>
              <a:t>Complexity</a:t>
            </a:r>
            <a:endParaRPr lang="en-US" dirty="0">
              <a:latin typeface="Times New Roman" pitchFamily="18" charset="0"/>
              <a:cs typeface="Times New Roman" pitchFamily="18" charset="0"/>
            </a:endParaRPr>
          </a:p>
          <a:p>
            <a:pPr lvl="0" eaLnBrk="0" fontAlgn="base" hangingPunct="0">
              <a:spcBef>
                <a:spcPct val="0"/>
              </a:spcBef>
              <a:spcAft>
                <a:spcPct val="0"/>
              </a:spcAft>
              <a:buFontTx/>
              <a:buAutoNum type="arabicPeriod" startAt="2"/>
            </a:pPr>
            <a:r>
              <a:rPr lang="en-US" b="1" dirty="0">
                <a:latin typeface="Times New Roman" pitchFamily="18" charset="0"/>
                <a:cs typeface="Times New Roman" pitchFamily="18" charset="0"/>
              </a:rPr>
              <a:t>Sensitivity to Noisy Data</a:t>
            </a:r>
            <a:endParaRPr lang="en-US" dirty="0">
              <a:latin typeface="Times New Roman" pitchFamily="18" charset="0"/>
              <a:cs typeface="Times New Roman" pitchFamily="18" charset="0"/>
            </a:endParaRPr>
          </a:p>
          <a:p>
            <a:pPr lvl="0" eaLnBrk="0" fontAlgn="base" hangingPunct="0">
              <a:spcBef>
                <a:spcPct val="0"/>
              </a:spcBef>
              <a:spcAft>
                <a:spcPct val="0"/>
              </a:spcAft>
              <a:buFontTx/>
              <a:buAutoNum type="arabicPeriod" startAt="3"/>
            </a:pPr>
            <a:r>
              <a:rPr lang="en-US" b="1" dirty="0">
                <a:latin typeface="Times New Roman" pitchFamily="18" charset="0"/>
                <a:cs typeface="Times New Roman" pitchFamily="18" charset="0"/>
              </a:rPr>
              <a:t>Long Training Time for Large Datasets</a:t>
            </a:r>
            <a:endParaRPr lang="en-US" dirty="0">
              <a:latin typeface="Times New Roman" pitchFamily="18" charset="0"/>
              <a:cs typeface="Times New Roman" pitchFamily="18" charset="0"/>
            </a:endParaRPr>
          </a:p>
          <a:p>
            <a:pPr lvl="0" eaLnBrk="0" fontAlgn="base" hangingPunct="0">
              <a:spcBef>
                <a:spcPct val="0"/>
              </a:spcBef>
              <a:spcAft>
                <a:spcPct val="0"/>
              </a:spcAft>
              <a:buFontTx/>
              <a:buAutoNum type="arabicPeriod" startAt="4"/>
            </a:pPr>
            <a:r>
              <a:rPr lang="en-US" b="1" dirty="0">
                <a:latin typeface="Times New Roman" pitchFamily="18" charset="0"/>
                <a:cs typeface="Times New Roman" pitchFamily="18" charset="0"/>
              </a:rPr>
              <a:t>Black </a:t>
            </a:r>
            <a:r>
              <a:rPr lang="en-US" b="1" dirty="0" smtClean="0">
                <a:latin typeface="Times New Roman" pitchFamily="18" charset="0"/>
                <a:cs typeface="Times New Roman" pitchFamily="18" charset="0"/>
              </a:rPr>
              <a:t>Box</a:t>
            </a:r>
          </a:p>
          <a:p>
            <a:pPr lvl="0" eaLnBrk="0" fontAlgn="base" hangingPunct="0">
              <a:spcBef>
                <a:spcPct val="0"/>
              </a:spcBef>
              <a:spcAft>
                <a:spcPct val="0"/>
              </a:spcAft>
            </a:pPr>
            <a:r>
              <a:rPr lang="en-US" b="1" dirty="0">
                <a:latin typeface="Times New Roman" pitchFamily="18" charset="0"/>
                <a:cs typeface="Times New Roman" pitchFamily="18" charset="0"/>
              </a:rPr>
              <a:t>5.Memory Usage</a:t>
            </a:r>
            <a:endParaRPr lang="en-US" dirty="0">
              <a:latin typeface="Times New Roman" pitchFamily="18" charset="0"/>
              <a:cs typeface="Times New Roman" pitchFamily="18" charset="0"/>
            </a:endParaRPr>
          </a:p>
          <a:p>
            <a:pPr lvl="0" eaLnBrk="0" fontAlgn="base" hangingPunct="0">
              <a:spcBef>
                <a:spcPct val="0"/>
              </a:spcBef>
              <a:spcAft>
                <a:spcPct val="0"/>
              </a:spcAft>
              <a:buFontTx/>
              <a:buAutoNum type="arabicPeriod" startAt="6"/>
            </a:pPr>
            <a:r>
              <a:rPr lang="en-US" b="1" dirty="0" err="1">
                <a:latin typeface="Times New Roman" pitchFamily="18" charset="0"/>
                <a:cs typeface="Times New Roman" pitchFamily="18" charset="0"/>
              </a:rPr>
              <a:t>Overfitting</a:t>
            </a:r>
            <a:r>
              <a:rPr lang="en-US" b="1" dirty="0">
                <a:latin typeface="Times New Roman" pitchFamily="18" charset="0"/>
                <a:cs typeface="Times New Roman" pitchFamily="18" charset="0"/>
              </a:rPr>
              <a:t> with Many Trees</a:t>
            </a:r>
            <a:endParaRPr lang="en-US" dirty="0">
              <a:latin typeface="Times New Roman" pitchFamily="18" charset="0"/>
              <a:cs typeface="Times New Roman" pitchFamily="18" charset="0"/>
            </a:endParaRPr>
          </a:p>
          <a:p>
            <a:pPr lvl="0" eaLnBrk="0" fontAlgn="base" hangingPunct="0">
              <a:spcBef>
                <a:spcPct val="0"/>
              </a:spcBef>
              <a:spcAft>
                <a:spcPct val="0"/>
              </a:spcAft>
            </a:pPr>
            <a:endParaRPr lang="en-US" dirty="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2844527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sz="2800" b="1" dirty="0" err="1">
                <a:latin typeface="Times New Roman" pitchFamily="18" charset="0"/>
                <a:cs typeface="Times New Roman" pitchFamily="18" charset="0"/>
              </a:rPr>
              <a:t>LightGBM</a:t>
            </a:r>
            <a:r>
              <a:rPr lang="en-US" sz="2800" b="1" dirty="0">
                <a:latin typeface="Times New Roman" pitchFamily="18" charset="0"/>
                <a:cs typeface="Times New Roman" pitchFamily="18" charset="0"/>
              </a:rPr>
              <a:t> (Light Gradient Boosting Machine)</a:t>
            </a:r>
          </a:p>
        </p:txBody>
      </p:sp>
      <p:sp>
        <p:nvSpPr>
          <p:cNvPr id="3" name="Rectangle 2"/>
          <p:cNvSpPr/>
          <p:nvPr/>
        </p:nvSpPr>
        <p:spPr>
          <a:xfrm>
            <a:off x="467544" y="1305342"/>
            <a:ext cx="8136904" cy="4893647"/>
          </a:xfrm>
          <a:prstGeom prst="rect">
            <a:avLst/>
          </a:prstGeom>
        </p:spPr>
        <p:txBody>
          <a:bodyPr wrap="square">
            <a:spAutoFit/>
          </a:bodyPr>
          <a:lstStyle/>
          <a:p>
            <a:r>
              <a:rPr lang="en-US" sz="2400" dirty="0" err="1" smtClean="0">
                <a:latin typeface="Times New Roman" pitchFamily="18" charset="0"/>
                <a:cs typeface="Times New Roman" pitchFamily="18" charset="0"/>
              </a:rPr>
              <a:t>LightGBM</a:t>
            </a:r>
            <a:r>
              <a:rPr lang="en-US" sz="2400" dirty="0" smtClean="0">
                <a:latin typeface="Times New Roman" pitchFamily="18" charset="0"/>
                <a:cs typeface="Times New Roman" pitchFamily="18" charset="0"/>
              </a:rPr>
              <a:t> (Light Gradient Boosting Machine) is a highly efficient, scalable, and fast implementation of the gradient boosting algorithm. It was developed by Microsoft and is optimized for performance, particularly on large datasets. </a:t>
            </a:r>
            <a:r>
              <a:rPr lang="en-US" sz="2400" dirty="0" err="1" smtClean="0">
                <a:latin typeface="Times New Roman" pitchFamily="18" charset="0"/>
                <a:cs typeface="Times New Roman" pitchFamily="18" charset="0"/>
              </a:rPr>
              <a:t>LightGBM</a:t>
            </a:r>
            <a:r>
              <a:rPr lang="en-US" sz="2400" dirty="0" smtClean="0">
                <a:latin typeface="Times New Roman" pitchFamily="18" charset="0"/>
                <a:cs typeface="Times New Roman" pitchFamily="18" charset="0"/>
              </a:rPr>
              <a:t> is similar to other boosting methods, such as </a:t>
            </a:r>
            <a:r>
              <a:rPr lang="en-US" sz="2400" dirty="0" err="1" smtClean="0">
                <a:latin typeface="Times New Roman" pitchFamily="18" charset="0"/>
                <a:cs typeface="Times New Roman" pitchFamily="18" charset="0"/>
              </a:rPr>
              <a:t>XGBoost</a:t>
            </a:r>
            <a:r>
              <a:rPr lang="en-US" sz="2400" dirty="0" smtClean="0">
                <a:latin typeface="Times New Roman" pitchFamily="18" charset="0"/>
                <a:cs typeface="Times New Roman" pitchFamily="18" charset="0"/>
              </a:rPr>
              <a:t>, but has several improvements that make it more efficient and effective, especially when dealing with large datasets.</a:t>
            </a:r>
          </a:p>
          <a:p>
            <a:endParaRPr lang="en-US" sz="2400" dirty="0" smtClean="0">
              <a:latin typeface="Times New Roman" pitchFamily="18" charset="0"/>
              <a:cs typeface="Times New Roman" pitchFamily="18" charset="0"/>
            </a:endParaRPr>
          </a:p>
          <a:p>
            <a:r>
              <a:rPr lang="en-US" sz="2400" dirty="0" err="1" smtClean="0">
                <a:latin typeface="Times New Roman" pitchFamily="18" charset="0"/>
                <a:cs typeface="Times New Roman" pitchFamily="18" charset="0"/>
              </a:rPr>
              <a:t>LightGBM</a:t>
            </a:r>
            <a:r>
              <a:rPr lang="en-US" sz="2400" dirty="0" smtClean="0">
                <a:latin typeface="Times New Roman" pitchFamily="18" charset="0"/>
                <a:cs typeface="Times New Roman" pitchFamily="18" charset="0"/>
              </a:rPr>
              <a:t> is used for both classification and regression tasks and can handle large-scale data with high-dimensional features. It’s also known for its speed, low memory usage, and high accuracy</a:t>
            </a:r>
            <a:r>
              <a:rPr lang="en-US" dirty="0" smtClean="0"/>
              <a:t>.</a:t>
            </a:r>
            <a:endParaRPr lang="en-US" dirty="0"/>
          </a:p>
        </p:txBody>
      </p:sp>
    </p:spTree>
    <p:extLst>
      <p:ext uri="{BB962C8B-B14F-4D97-AF65-F5344CB8AC3E}">
        <p14:creationId xmlns:p14="http://schemas.microsoft.com/office/powerpoint/2010/main" val="81927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rot="10800000" flipV="1">
            <a:off x="539552" y="-517979"/>
            <a:ext cx="8280919"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b="1" i="0" u="none" strike="noStrike" cap="none" normalizeH="0" baseline="0" dirty="0" smtClean="0">
              <a:ln>
                <a:noFill/>
              </a:ln>
              <a:solidFill>
                <a:srgbClr val="212121"/>
              </a:solidFill>
              <a:effectLst/>
              <a:latin typeface="Times New Roman" pitchFamily="18" charset="0"/>
              <a:cs typeface="Times New Roman" pitchFamily="18" charset="0"/>
            </a:endParaRPr>
          </a:p>
          <a:p>
            <a:pPr eaLnBrk="0" fontAlgn="base" hangingPunct="0">
              <a:spcBef>
                <a:spcPct val="0"/>
              </a:spcBef>
              <a:spcAft>
                <a:spcPct val="0"/>
              </a:spcAft>
            </a:pPr>
            <a:endParaRPr lang="en-US" b="1" dirty="0" smtClean="0">
              <a:solidFill>
                <a:srgbClr val="212121"/>
              </a:solidFill>
              <a:latin typeface="Times New Roman" pitchFamily="18" charset="0"/>
              <a:cs typeface="Times New Roman" pitchFamily="18" charset="0"/>
            </a:endParaRPr>
          </a:p>
          <a:p>
            <a:pPr eaLnBrk="0" fontAlgn="base" hangingPunct="0">
              <a:spcBef>
                <a:spcPct val="0"/>
              </a:spcBef>
              <a:spcAft>
                <a:spcPct val="0"/>
              </a:spcAft>
            </a:pPr>
            <a:endParaRPr lang="en-US" b="1" dirty="0">
              <a:solidFill>
                <a:srgbClr val="212121"/>
              </a:solidFill>
              <a:latin typeface="Times New Roman" pitchFamily="18" charset="0"/>
              <a:cs typeface="Times New Roman" pitchFamily="18" charset="0"/>
            </a:endParaRPr>
          </a:p>
          <a:p>
            <a:pPr eaLnBrk="0" fontAlgn="base" hangingPunct="0">
              <a:spcBef>
                <a:spcPct val="0"/>
              </a:spcBef>
              <a:spcAft>
                <a:spcPct val="0"/>
              </a:spcAft>
            </a:pPr>
            <a:r>
              <a:rPr lang="en-US" sz="2800" b="1" dirty="0" smtClean="0">
                <a:solidFill>
                  <a:srgbClr val="212121"/>
                </a:solidFill>
                <a:latin typeface="Times New Roman" pitchFamily="18" charset="0"/>
                <a:cs typeface="Times New Roman" pitchFamily="18" charset="0"/>
              </a:rPr>
              <a:t>Example of </a:t>
            </a:r>
            <a:r>
              <a:rPr kumimoji="0" lang="en-US" sz="2800" b="0" i="0" u="none" strike="noStrike" cap="none" normalizeH="0" baseline="0" dirty="0" err="1" smtClean="0">
                <a:ln>
                  <a:noFill/>
                </a:ln>
                <a:solidFill>
                  <a:schemeClr val="tx1"/>
                </a:solidFill>
                <a:effectLst/>
                <a:latin typeface="Times New Roman" pitchFamily="18" charset="0"/>
                <a:cs typeface="Times New Roman" pitchFamily="18" charset="0"/>
              </a:rPr>
              <a:t>LGBMRegressor</a:t>
            </a:r>
            <a:r>
              <a:rPr kumimoji="0" lang="en-US" sz="2800" b="0" i="0" u="none" strike="noStrike" cap="none" normalizeH="0" baseline="0" dirty="0" smtClean="0">
                <a:ln>
                  <a:noFill/>
                </a:ln>
                <a:solidFill>
                  <a:srgbClr val="212121"/>
                </a:solidFill>
                <a:effectLst/>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b="1" dirty="0">
              <a:solidFill>
                <a:srgbClr val="212121"/>
              </a:solidFill>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rgbClr val="212121"/>
                </a:solidFill>
                <a:effectLst/>
                <a:latin typeface="Times New Roman" pitchFamily="18" charset="0"/>
                <a:cs typeface="Times New Roman" pitchFamily="18" charset="0"/>
              </a:rPr>
              <a:t>from</a:t>
            </a:r>
            <a:r>
              <a:rPr kumimoji="0" lang="en-US" b="0" i="0" u="none" strike="noStrike" cap="none" normalizeH="0" baseline="0" dirty="0" smtClean="0">
                <a:ln>
                  <a:noFill/>
                </a:ln>
                <a:solidFill>
                  <a:srgbClr val="212121"/>
                </a:solidFill>
                <a:effectLst/>
                <a:latin typeface="Times New Roman" pitchFamily="18" charset="0"/>
                <a:cs typeface="Times New Roman" pitchFamily="18" charset="0"/>
              </a:rPr>
              <a:t> </a:t>
            </a:r>
            <a:r>
              <a:rPr kumimoji="0" lang="en-US" b="0" i="0" u="none" strike="noStrike" cap="none" normalizeH="0" baseline="0" dirty="0" err="1" smtClean="0">
                <a:ln>
                  <a:noFill/>
                </a:ln>
                <a:solidFill>
                  <a:srgbClr val="212121"/>
                </a:solidFill>
                <a:effectLst/>
                <a:latin typeface="Times New Roman" pitchFamily="18" charset="0"/>
                <a:cs typeface="Times New Roman" pitchFamily="18" charset="0"/>
              </a:rPr>
              <a:t>lightgbm</a:t>
            </a:r>
            <a:r>
              <a:rPr kumimoji="0" lang="en-US" b="0" i="0" u="none" strike="noStrike" cap="none" normalizeH="0" baseline="0" dirty="0" smtClean="0">
                <a:ln>
                  <a:noFill/>
                </a:ln>
                <a:solidFill>
                  <a:srgbClr val="212121"/>
                </a:solidFill>
                <a:effectLst/>
                <a:latin typeface="Times New Roman" pitchFamily="18" charset="0"/>
                <a:cs typeface="Times New Roman" pitchFamily="18" charset="0"/>
              </a:rPr>
              <a:t> </a:t>
            </a:r>
            <a:r>
              <a:rPr kumimoji="0" lang="en-US" b="1" i="0" u="none" strike="noStrike" cap="none" normalizeH="0" baseline="0" dirty="0" smtClean="0">
                <a:ln>
                  <a:noFill/>
                </a:ln>
                <a:solidFill>
                  <a:srgbClr val="212121"/>
                </a:solidFill>
                <a:effectLst/>
                <a:latin typeface="Times New Roman" pitchFamily="18" charset="0"/>
                <a:cs typeface="Times New Roman" pitchFamily="18" charset="0"/>
              </a:rPr>
              <a:t>import</a:t>
            </a:r>
            <a:r>
              <a:rPr kumimoji="0" lang="en-US" b="0" i="0" u="none" strike="noStrike" cap="none" normalizeH="0" baseline="0" dirty="0" smtClean="0">
                <a:ln>
                  <a:noFill/>
                </a:ln>
                <a:solidFill>
                  <a:srgbClr val="212121"/>
                </a:solidFill>
                <a:effectLst/>
                <a:latin typeface="Times New Roman" pitchFamily="18" charset="0"/>
                <a:cs typeface="Times New Roman" pitchFamily="18" charset="0"/>
              </a:rPr>
              <a:t> </a:t>
            </a:r>
            <a:r>
              <a:rPr kumimoji="0" lang="en-US" b="0" i="0" u="none" strike="noStrike" cap="none" normalizeH="0" baseline="0" dirty="0" err="1" smtClean="0">
                <a:ln>
                  <a:noFill/>
                </a:ln>
                <a:solidFill>
                  <a:schemeClr val="tx1"/>
                </a:solidFill>
                <a:effectLst/>
                <a:latin typeface="Times New Roman" pitchFamily="18" charset="0"/>
                <a:cs typeface="Times New Roman" pitchFamily="18" charset="0"/>
              </a:rPr>
              <a:t>LGBMRegressor</a:t>
            </a:r>
            <a:r>
              <a:rPr kumimoji="0" lang="en-US" b="0" i="0" u="none" strike="noStrike" cap="none" normalizeH="0" baseline="0" dirty="0" smtClean="0">
                <a:ln>
                  <a:noFill/>
                </a:ln>
                <a:solidFill>
                  <a:srgbClr val="212121"/>
                </a:solidFill>
                <a:effectLst/>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chemeClr val="tx1"/>
                </a:solidFill>
                <a:effectLst/>
                <a:latin typeface="Times New Roman" pitchFamily="18" charset="0"/>
                <a:cs typeface="Times New Roman" pitchFamily="18" charset="0"/>
              </a:rPr>
              <a:t>regressor</a:t>
            </a:r>
            <a:r>
              <a:rPr kumimoji="0" lang="en-US" b="1" i="0"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b="0" i="0" u="none" strike="noStrike" cap="none" normalizeH="0" baseline="0" dirty="0" err="1" smtClean="0">
                <a:ln>
                  <a:noFill/>
                </a:ln>
                <a:solidFill>
                  <a:schemeClr val="tx1"/>
                </a:solidFill>
                <a:effectLst/>
                <a:latin typeface="Times New Roman" pitchFamily="18" charset="0"/>
                <a:cs typeface="Times New Roman" pitchFamily="18" charset="0"/>
              </a:rPr>
              <a:t>LGBMRegressor</a:t>
            </a:r>
            <a:r>
              <a:rPr kumimoji="0" lang="en-US" b="0" i="0" u="none" strike="noStrike" cap="none" normalizeH="0" baseline="0" dirty="0" smtClean="0">
                <a:ln>
                  <a:noFill/>
                </a:ln>
                <a:solidFill>
                  <a:srgbClr val="212121"/>
                </a:solidFill>
                <a:effectLst/>
                <a:latin typeface="Times New Roman" pitchFamily="18" charset="0"/>
                <a:cs typeface="Times New Roman" pitchFamily="18" charset="0"/>
              </a:rPr>
              <a:t>( </a:t>
            </a:r>
            <a:r>
              <a:rPr kumimoji="0" lang="en-US" b="0" i="0" u="none" strike="noStrike" cap="none" normalizeH="0" baseline="0" dirty="0" err="1" smtClean="0">
                <a:ln>
                  <a:noFill/>
                </a:ln>
                <a:solidFill>
                  <a:schemeClr val="tx1"/>
                </a:solidFill>
                <a:effectLst/>
                <a:latin typeface="Times New Roman" pitchFamily="18" charset="0"/>
                <a:cs typeface="Times New Roman" pitchFamily="18" charset="0"/>
              </a:rPr>
              <a:t>boosting_type</a:t>
            </a:r>
            <a:r>
              <a:rPr kumimoji="0" lang="en-US" b="1" i="0"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b="0" i="0" u="none" strike="noStrike" cap="none" normalizeH="0" baseline="0" dirty="0" smtClean="0">
                <a:ln>
                  <a:noFill/>
                </a:ln>
                <a:solidFill>
                  <a:srgbClr val="212121"/>
                </a:solidFill>
                <a:effectLst/>
                <a:latin typeface="Times New Roman" pitchFamily="18" charset="0"/>
                <a:cs typeface="Times New Roman" pitchFamily="18" charset="0"/>
              </a:rPr>
              <a:t>'</a:t>
            </a:r>
            <a:r>
              <a:rPr kumimoji="0" lang="en-US" b="0" i="0" u="none" strike="noStrike" cap="none" normalizeH="0" baseline="0" dirty="0" err="1" smtClean="0">
                <a:ln>
                  <a:noFill/>
                </a:ln>
                <a:solidFill>
                  <a:srgbClr val="212121"/>
                </a:solidFill>
                <a:effectLst/>
                <a:latin typeface="Times New Roman" pitchFamily="18" charset="0"/>
                <a:cs typeface="Times New Roman" pitchFamily="18" charset="0"/>
              </a:rPr>
              <a:t>gbdt</a:t>
            </a:r>
            <a:r>
              <a:rPr kumimoji="0" lang="en-US" b="0" i="0" u="none" strike="noStrike" cap="none" normalizeH="0" baseline="0" dirty="0" smtClean="0">
                <a:ln>
                  <a:noFill/>
                </a:ln>
                <a:solidFill>
                  <a:srgbClr val="212121"/>
                </a:solidFill>
                <a:effectLst/>
                <a:latin typeface="Times New Roman" pitchFamily="18" charset="0"/>
                <a:cs typeface="Times New Roman" pitchFamily="18" charset="0"/>
              </a:rPr>
              <a:t>', </a:t>
            </a:r>
            <a:r>
              <a:rPr kumimoji="0" lang="en-US" b="0" i="0" u="none" strike="noStrike" cap="none" normalizeH="0" baseline="0" dirty="0" err="1" smtClean="0">
                <a:ln>
                  <a:noFill/>
                </a:ln>
                <a:solidFill>
                  <a:schemeClr val="tx1"/>
                </a:solidFill>
                <a:effectLst/>
                <a:latin typeface="Times New Roman" pitchFamily="18" charset="0"/>
                <a:cs typeface="Times New Roman" pitchFamily="18" charset="0"/>
              </a:rPr>
              <a:t>max_depth</a:t>
            </a:r>
            <a:r>
              <a:rPr kumimoji="0" lang="en-US" b="1" i="0"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b="0" i="0" u="none" strike="noStrike" cap="none" normalizeH="0" baseline="0" dirty="0" smtClean="0">
                <a:ln>
                  <a:noFill/>
                </a:ln>
                <a:solidFill>
                  <a:srgbClr val="212121"/>
                </a:solidFill>
                <a:effectLst/>
                <a:latin typeface="Times New Roman" pitchFamily="18" charset="0"/>
                <a:cs typeface="Times New Roman" pitchFamily="18" charset="0"/>
              </a:rPr>
              <a:t>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chemeClr val="tx1"/>
                </a:solidFill>
                <a:effectLst/>
                <a:latin typeface="Times New Roman" pitchFamily="18" charset="0"/>
                <a:cs typeface="Times New Roman" pitchFamily="18" charset="0"/>
              </a:rPr>
              <a:t>learning_rate</a:t>
            </a:r>
            <a:r>
              <a:rPr kumimoji="0" lang="en-US" b="1" i="0"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b="0" i="0" u="none" strike="noStrike" cap="none" normalizeH="0" baseline="0" dirty="0" smtClean="0">
                <a:ln>
                  <a:noFill/>
                </a:ln>
                <a:solidFill>
                  <a:srgbClr val="212121"/>
                </a:solidFill>
                <a:effectLst/>
                <a:latin typeface="Times New Roman" pitchFamily="18" charset="0"/>
                <a:cs typeface="Times New Roman" pitchFamily="18" charset="0"/>
              </a:rPr>
              <a:t>0.05, </a:t>
            </a:r>
            <a:r>
              <a:rPr kumimoji="0" lang="en-US" b="0" i="0" u="none" strike="noStrike" cap="none" normalizeH="0" baseline="0" dirty="0" err="1" smtClean="0">
                <a:ln>
                  <a:noFill/>
                </a:ln>
                <a:solidFill>
                  <a:schemeClr val="tx1"/>
                </a:solidFill>
                <a:effectLst/>
                <a:latin typeface="Times New Roman" pitchFamily="18" charset="0"/>
                <a:cs typeface="Times New Roman" pitchFamily="18" charset="0"/>
              </a:rPr>
              <a:t>n_estimators</a:t>
            </a:r>
            <a:r>
              <a:rPr kumimoji="0" lang="en-US" b="1" i="0"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b="0" i="0" u="none" strike="noStrike" cap="none" normalizeH="0" baseline="0" dirty="0" smtClean="0">
                <a:ln>
                  <a:noFill/>
                </a:ln>
                <a:solidFill>
                  <a:srgbClr val="212121"/>
                </a:solidFill>
                <a:effectLst/>
                <a:latin typeface="Times New Roman" pitchFamily="18" charset="0"/>
                <a:cs typeface="Times New Roman" pitchFamily="18" charset="0"/>
              </a:rPr>
              <a:t>100, </a:t>
            </a:r>
            <a:r>
              <a:rPr kumimoji="0" lang="en-US" b="0" i="0" u="none" strike="noStrike" cap="none" normalizeH="0" baseline="0" dirty="0" err="1" smtClean="0">
                <a:ln>
                  <a:noFill/>
                </a:ln>
                <a:solidFill>
                  <a:schemeClr val="tx1"/>
                </a:solidFill>
                <a:effectLst/>
                <a:latin typeface="Times New Roman" pitchFamily="18" charset="0"/>
                <a:cs typeface="Times New Roman" pitchFamily="18" charset="0"/>
              </a:rPr>
              <a:t>num_leaves</a:t>
            </a:r>
            <a:r>
              <a:rPr kumimoji="0" lang="en-US" b="1" i="0"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b="0" i="0" u="none" strike="noStrike" cap="none" normalizeH="0" baseline="0" dirty="0" smtClean="0">
                <a:ln>
                  <a:noFill/>
                </a:ln>
                <a:solidFill>
                  <a:srgbClr val="212121"/>
                </a:solidFill>
                <a:effectLst/>
                <a:latin typeface="Times New Roman" pitchFamily="18" charset="0"/>
                <a:cs typeface="Times New Roman" pitchFamily="18" charset="0"/>
              </a:rPr>
              <a:t>31 )</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 </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9592" y="1988840"/>
            <a:ext cx="7272808" cy="4536504"/>
          </a:xfrm>
          <a:prstGeom prst="rect">
            <a:avLst/>
          </a:prstGeom>
        </p:spPr>
      </p:pic>
    </p:spTree>
    <p:extLst>
      <p:ext uri="{BB962C8B-B14F-4D97-AF65-F5344CB8AC3E}">
        <p14:creationId xmlns:p14="http://schemas.microsoft.com/office/powerpoint/2010/main" val="4189121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9592" y="836711"/>
            <a:ext cx="7056784" cy="5940088"/>
          </a:xfrm>
          <a:prstGeom prst="rect">
            <a:avLst/>
          </a:prstGeom>
        </p:spPr>
        <p:txBody>
          <a:bodyPr wrap="square">
            <a:spAutoFit/>
          </a:bodyPr>
          <a:lstStyle/>
          <a:p>
            <a:r>
              <a:rPr lang="en-US" sz="2800" b="1" dirty="0" smtClean="0">
                <a:latin typeface="Times New Roman" pitchFamily="18" charset="0"/>
                <a:cs typeface="Times New Roman" pitchFamily="18" charset="0"/>
              </a:rPr>
              <a:t>How </a:t>
            </a:r>
            <a:r>
              <a:rPr lang="en-US" sz="2800" b="1" dirty="0" err="1" smtClean="0">
                <a:latin typeface="Times New Roman" pitchFamily="18" charset="0"/>
                <a:cs typeface="Times New Roman" pitchFamily="18" charset="0"/>
              </a:rPr>
              <a:t>LightGBM</a:t>
            </a:r>
            <a:r>
              <a:rPr lang="en-US" sz="2800" b="1" dirty="0" smtClean="0">
                <a:latin typeface="Times New Roman" pitchFamily="18" charset="0"/>
                <a:cs typeface="Times New Roman" pitchFamily="18" charset="0"/>
              </a:rPr>
              <a:t> Works</a:t>
            </a:r>
          </a:p>
          <a:p>
            <a:endParaRPr lang="en-US" b="1" dirty="0" smtClean="0">
              <a:latin typeface="Times New Roman" pitchFamily="18" charset="0"/>
              <a:cs typeface="Times New Roman" pitchFamily="18" charset="0"/>
            </a:endParaRPr>
          </a:p>
          <a:p>
            <a:pPr marL="285750" indent="-285750">
              <a:buFont typeface="Arial" pitchFamily="34" charset="0"/>
              <a:buChar char="•"/>
            </a:pPr>
            <a:r>
              <a:rPr lang="en-US" b="1" dirty="0" smtClean="0">
                <a:latin typeface="Times New Roman" pitchFamily="18" charset="0"/>
                <a:cs typeface="Times New Roman" pitchFamily="18" charset="0"/>
              </a:rPr>
              <a:t>Initialization</a:t>
            </a:r>
            <a:endParaRPr lang="en-US" dirty="0" smtClean="0">
              <a:latin typeface="Times New Roman" pitchFamily="18" charset="0"/>
              <a:cs typeface="Times New Roman" pitchFamily="18" charset="0"/>
            </a:endParaRPr>
          </a:p>
          <a:p>
            <a:pPr marL="285750" indent="-285750">
              <a:buFont typeface="Arial" pitchFamily="34" charset="0"/>
              <a:buChar char="•"/>
            </a:pPr>
            <a:r>
              <a:rPr lang="en-US" b="1" dirty="0" smtClean="0">
                <a:latin typeface="Times New Roman" pitchFamily="18" charset="0"/>
                <a:cs typeface="Times New Roman" pitchFamily="18" charset="0"/>
              </a:rPr>
              <a:t>Train Decision </a:t>
            </a:r>
            <a:r>
              <a:rPr lang="en-US" b="1" dirty="0" smtClean="0">
                <a:latin typeface="Times New Roman" pitchFamily="18" charset="0"/>
                <a:cs typeface="Times New Roman" pitchFamily="18" charset="0"/>
              </a:rPr>
              <a:t>Trees</a:t>
            </a:r>
            <a:endParaRPr lang="en-US" dirty="0" smtClean="0">
              <a:latin typeface="Times New Roman" pitchFamily="18" charset="0"/>
              <a:cs typeface="Times New Roman" pitchFamily="18" charset="0"/>
            </a:endParaRPr>
          </a:p>
          <a:p>
            <a:pPr marL="285750" indent="-285750">
              <a:buFont typeface="Arial" pitchFamily="34" charset="0"/>
              <a:buChar char="•"/>
            </a:pPr>
            <a:r>
              <a:rPr lang="en-US" b="1" dirty="0" smtClean="0">
                <a:latin typeface="Times New Roman" pitchFamily="18" charset="0"/>
                <a:cs typeface="Times New Roman" pitchFamily="18" charset="0"/>
              </a:rPr>
              <a:t>Objective </a:t>
            </a:r>
            <a:r>
              <a:rPr lang="en-US" b="1" dirty="0" smtClean="0">
                <a:latin typeface="Times New Roman" pitchFamily="18" charset="0"/>
                <a:cs typeface="Times New Roman" pitchFamily="18" charset="0"/>
              </a:rPr>
              <a:t>Function</a:t>
            </a:r>
          </a:p>
          <a:p>
            <a:pPr marL="285750" indent="-285750">
              <a:buFont typeface="Arial" pitchFamily="34" charset="0"/>
              <a:buChar char="•"/>
            </a:pPr>
            <a:r>
              <a:rPr lang="en-US" b="1" dirty="0" smtClean="0">
                <a:latin typeface="Times New Roman" pitchFamily="18" charset="0"/>
                <a:cs typeface="Times New Roman" pitchFamily="18" charset="0"/>
              </a:rPr>
              <a:t>Boosting Process</a:t>
            </a:r>
          </a:p>
          <a:p>
            <a:pPr marL="285750" indent="-285750">
              <a:buFont typeface="Arial" pitchFamily="34" charset="0"/>
              <a:buChar char="•"/>
            </a:pPr>
            <a:endParaRPr lang="en-US" b="1" dirty="0" smtClean="0">
              <a:latin typeface="Times New Roman" pitchFamily="18" charset="0"/>
              <a:cs typeface="Times New Roman" pitchFamily="18" charset="0"/>
            </a:endParaRPr>
          </a:p>
          <a:p>
            <a:r>
              <a:rPr lang="en-US" sz="2800" b="1" dirty="0">
                <a:latin typeface="Times New Roman" pitchFamily="18" charset="0"/>
                <a:cs typeface="Times New Roman" pitchFamily="18" charset="0"/>
              </a:rPr>
              <a:t>Common uses</a:t>
            </a:r>
            <a:r>
              <a:rPr lang="en-US" sz="2800" dirty="0">
                <a:latin typeface="Times New Roman" pitchFamily="18" charset="0"/>
                <a:cs typeface="Times New Roman" pitchFamily="18" charset="0"/>
              </a:rPr>
              <a:t> of </a:t>
            </a:r>
            <a:r>
              <a:rPr lang="en-US" sz="2800" b="1" dirty="0" err="1">
                <a:latin typeface="Times New Roman" pitchFamily="18" charset="0"/>
                <a:cs typeface="Times New Roman" pitchFamily="18" charset="0"/>
              </a:rPr>
              <a:t>LightGBM</a:t>
            </a:r>
            <a:r>
              <a:rPr lang="en-US" sz="2800" b="1" dirty="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Regressor</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pPr marL="342900" indent="-342900">
              <a:buAutoNum type="arabicPeriod"/>
            </a:pPr>
            <a:r>
              <a:rPr lang="en-US" dirty="0">
                <a:latin typeface="Times New Roman" pitchFamily="18" charset="0"/>
                <a:cs typeface="Times New Roman" pitchFamily="18" charset="0"/>
              </a:rPr>
              <a:t>Predicting Continuous Target Variables (Regression Tasks)</a:t>
            </a:r>
          </a:p>
          <a:p>
            <a:pPr marL="342900" indent="-342900">
              <a:buAutoNum type="arabicPeriod" startAt="2"/>
            </a:pPr>
            <a:r>
              <a:rPr lang="en-US" dirty="0">
                <a:latin typeface="Times New Roman" pitchFamily="18" charset="0"/>
                <a:cs typeface="Times New Roman" pitchFamily="18" charset="0"/>
              </a:rPr>
              <a:t>Time Series Forecasting</a:t>
            </a:r>
          </a:p>
          <a:p>
            <a:r>
              <a:rPr lang="en-US" dirty="0">
                <a:latin typeface="Times New Roman" pitchFamily="18" charset="0"/>
                <a:cs typeface="Times New Roman" pitchFamily="18" charset="0"/>
              </a:rPr>
              <a:t>3.    Customer Lifetime Value (CLV) Prediction</a:t>
            </a:r>
          </a:p>
          <a:p>
            <a:r>
              <a:rPr lang="en-US" dirty="0">
                <a:latin typeface="Times New Roman" pitchFamily="18" charset="0"/>
                <a:cs typeface="Times New Roman" pitchFamily="18" charset="0"/>
              </a:rPr>
              <a:t>4.    Credit Risk and Loan Default Prediction</a:t>
            </a:r>
          </a:p>
          <a:p>
            <a:r>
              <a:rPr lang="en-US" dirty="0">
                <a:latin typeface="Times New Roman" pitchFamily="18" charset="0"/>
                <a:cs typeface="Times New Roman" pitchFamily="18" charset="0"/>
              </a:rPr>
              <a:t>5.    Healthcare Predictions</a:t>
            </a:r>
          </a:p>
          <a:p>
            <a:r>
              <a:rPr lang="en-US" dirty="0">
                <a:latin typeface="Times New Roman" pitchFamily="18" charset="0"/>
                <a:cs typeface="Times New Roman" pitchFamily="18" charset="0"/>
              </a:rPr>
              <a:t>6.    Energy Efficiency and Renewable Energy Prediction</a:t>
            </a:r>
          </a:p>
          <a:p>
            <a:pPr marL="342900" indent="-342900">
              <a:buAutoNum type="arabicPeriod" startAt="7"/>
            </a:pPr>
            <a:r>
              <a:rPr lang="en-US" dirty="0">
                <a:latin typeface="Times New Roman" pitchFamily="18" charset="0"/>
                <a:cs typeface="Times New Roman" pitchFamily="18" charset="0"/>
              </a:rPr>
              <a:t> Supply Chain Optimization</a:t>
            </a:r>
          </a:p>
          <a:p>
            <a:r>
              <a:rPr lang="en-US" dirty="0">
                <a:latin typeface="Times New Roman" pitchFamily="18" charset="0"/>
                <a:cs typeface="Times New Roman" pitchFamily="18" charset="0"/>
              </a:rPr>
              <a:t>8.    Marketing Analytics and A/B Testing	</a:t>
            </a:r>
          </a:p>
          <a:p>
            <a:pPr marL="342900" indent="-342900">
              <a:buAutoNum type="arabicPeriod" startAt="9"/>
            </a:pPr>
            <a:r>
              <a:rPr lang="en-US" dirty="0">
                <a:latin typeface="Times New Roman" pitchFamily="18" charset="0"/>
                <a:cs typeface="Times New Roman" pitchFamily="18" charset="0"/>
              </a:rPr>
              <a:t> Anomaly Detection</a:t>
            </a:r>
          </a:p>
          <a:p>
            <a:r>
              <a:rPr lang="en-US" dirty="0">
                <a:latin typeface="Times New Roman" pitchFamily="18" charset="0"/>
                <a:cs typeface="Times New Roman" pitchFamily="18" charset="0"/>
              </a:rPr>
              <a:t>10.  Manufacturing and Predictive Maintenance</a:t>
            </a:r>
          </a:p>
          <a:p>
            <a:pPr marL="285750" indent="-285750">
              <a:buFont typeface="Arial" pitchFamily="34" charset="0"/>
              <a:buChar char="•"/>
            </a:pPr>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419926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260648"/>
            <a:ext cx="7776864" cy="6155531"/>
          </a:xfrm>
          <a:prstGeom prst="rect">
            <a:avLst/>
          </a:prstGeom>
        </p:spPr>
        <p:txBody>
          <a:bodyPr wrap="square">
            <a:spAutoFit/>
          </a:bodyPr>
          <a:lstStyle/>
          <a:p>
            <a:r>
              <a:rPr lang="en-US" sz="3200" b="1" dirty="0" smtClean="0">
                <a:latin typeface="Times New Roman" pitchFamily="18" charset="0"/>
                <a:cs typeface="Times New Roman" pitchFamily="18" charset="0"/>
              </a:rPr>
              <a:t>Advantages of </a:t>
            </a:r>
            <a:r>
              <a:rPr lang="en-US" sz="3200" b="1" dirty="0" err="1" smtClean="0">
                <a:latin typeface="Times New Roman" pitchFamily="18" charset="0"/>
                <a:cs typeface="Times New Roman" pitchFamily="18" charset="0"/>
              </a:rPr>
              <a:t>LightGBM</a:t>
            </a:r>
            <a:r>
              <a:rPr lang="en-US" sz="3200" b="1" dirty="0" smtClean="0">
                <a:latin typeface="Times New Roman" pitchFamily="18" charset="0"/>
                <a:cs typeface="Times New Roman" pitchFamily="18" charset="0"/>
              </a:rPr>
              <a:t> </a:t>
            </a:r>
            <a:r>
              <a:rPr lang="en-US" sz="3200" b="1" dirty="0" err="1" smtClean="0">
                <a:latin typeface="Times New Roman" pitchFamily="18" charset="0"/>
                <a:cs typeface="Times New Roman" pitchFamily="18" charset="0"/>
              </a:rPr>
              <a:t>Regressor</a:t>
            </a:r>
            <a:endParaRPr lang="en-US" sz="3200" b="1" dirty="0" smtClean="0">
              <a:latin typeface="Times New Roman" pitchFamily="18" charset="0"/>
              <a:cs typeface="Times New Roman" pitchFamily="18" charset="0"/>
            </a:endParaRPr>
          </a:p>
          <a:p>
            <a:endParaRPr lang="en-US" b="1" dirty="0" smtClean="0">
              <a:latin typeface="Times New Roman" pitchFamily="18" charset="0"/>
              <a:cs typeface="Times New Roman" pitchFamily="18" charset="0"/>
            </a:endParaRPr>
          </a:p>
          <a:p>
            <a:pPr marL="285750" indent="-285750">
              <a:buFont typeface="Arial" pitchFamily="34" charset="0"/>
              <a:buChar char="•"/>
            </a:pPr>
            <a:r>
              <a:rPr lang="en-US" b="1" dirty="0" smtClean="0">
                <a:latin typeface="Times New Roman" pitchFamily="18" charset="0"/>
                <a:cs typeface="Times New Roman" pitchFamily="18" charset="0"/>
              </a:rPr>
              <a:t>High Speed and </a:t>
            </a:r>
            <a:r>
              <a:rPr lang="en-US" b="1" dirty="0" smtClean="0">
                <a:latin typeface="Times New Roman" pitchFamily="18" charset="0"/>
                <a:cs typeface="Times New Roman" pitchFamily="18" charset="0"/>
              </a:rPr>
              <a:t>Efficiency</a:t>
            </a:r>
            <a:endParaRPr lang="en-US" dirty="0" smtClean="0">
              <a:latin typeface="Times New Roman" pitchFamily="18" charset="0"/>
              <a:cs typeface="Times New Roman" pitchFamily="18" charset="0"/>
            </a:endParaRPr>
          </a:p>
          <a:p>
            <a:pPr marL="285750" indent="-285750">
              <a:buFont typeface="Arial" pitchFamily="34" charset="0"/>
              <a:buChar char="•"/>
            </a:pPr>
            <a:r>
              <a:rPr lang="en-US" b="1" dirty="0" smtClean="0">
                <a:latin typeface="Times New Roman" pitchFamily="18" charset="0"/>
                <a:cs typeface="Times New Roman" pitchFamily="18" charset="0"/>
              </a:rPr>
              <a:t>Scalability</a:t>
            </a:r>
            <a:endParaRPr lang="en-US" dirty="0" smtClean="0">
              <a:latin typeface="Times New Roman" pitchFamily="18" charset="0"/>
              <a:cs typeface="Times New Roman" pitchFamily="18" charset="0"/>
            </a:endParaRPr>
          </a:p>
          <a:p>
            <a:pPr marL="285750" indent="-285750">
              <a:buFont typeface="Arial" pitchFamily="34" charset="0"/>
              <a:buChar char="•"/>
            </a:pPr>
            <a:r>
              <a:rPr lang="en-US" b="1" dirty="0" smtClean="0">
                <a:latin typeface="Times New Roman" pitchFamily="18" charset="0"/>
                <a:cs typeface="Times New Roman" pitchFamily="18" charset="0"/>
              </a:rPr>
              <a:t>High </a:t>
            </a:r>
            <a:r>
              <a:rPr lang="en-US" b="1" dirty="0" smtClean="0">
                <a:latin typeface="Times New Roman" pitchFamily="18" charset="0"/>
                <a:cs typeface="Times New Roman" pitchFamily="18" charset="0"/>
              </a:rPr>
              <a:t>Accuracy</a:t>
            </a:r>
            <a:r>
              <a:rPr lang="en-US" dirty="0" smtClean="0">
                <a:latin typeface="Times New Roman" pitchFamily="18" charset="0"/>
                <a:cs typeface="Times New Roman" pitchFamily="18" charset="0"/>
              </a:rPr>
              <a:t>:</a:t>
            </a:r>
          </a:p>
          <a:p>
            <a:pPr marL="285750" indent="-285750">
              <a:buFont typeface="Arial" pitchFamily="34" charset="0"/>
              <a:buChar char="•"/>
            </a:pPr>
            <a:r>
              <a:rPr lang="en-US" b="1" dirty="0">
                <a:latin typeface="Times New Roman" pitchFamily="18" charset="0"/>
                <a:cs typeface="Times New Roman" pitchFamily="18" charset="0"/>
              </a:rPr>
              <a:t>Efficient Handling of Categorical </a:t>
            </a:r>
            <a:r>
              <a:rPr lang="en-US" b="1" dirty="0" smtClean="0">
                <a:latin typeface="Times New Roman" pitchFamily="18" charset="0"/>
                <a:cs typeface="Times New Roman" pitchFamily="18" charset="0"/>
              </a:rPr>
              <a:t>Features</a:t>
            </a:r>
            <a:endParaRPr lang="en-US" dirty="0">
              <a:latin typeface="Times New Roman" pitchFamily="18" charset="0"/>
              <a:cs typeface="Times New Roman" pitchFamily="18" charset="0"/>
            </a:endParaRPr>
          </a:p>
          <a:p>
            <a:pPr marL="285750" indent="-285750">
              <a:buFont typeface="Arial" pitchFamily="34" charset="0"/>
              <a:buChar char="•"/>
            </a:pPr>
            <a:r>
              <a:rPr lang="en-US" b="1" dirty="0" smtClean="0">
                <a:latin typeface="Times New Roman" pitchFamily="18" charset="0"/>
                <a:cs typeface="Times New Roman" pitchFamily="18" charset="0"/>
              </a:rPr>
              <a:t>Regularization</a:t>
            </a:r>
            <a:endParaRPr lang="en-US" dirty="0">
              <a:latin typeface="Times New Roman" pitchFamily="18" charset="0"/>
              <a:cs typeface="Times New Roman" pitchFamily="18" charset="0"/>
            </a:endParaRPr>
          </a:p>
          <a:p>
            <a:pPr marL="285750" indent="-285750">
              <a:buFont typeface="Arial" pitchFamily="34" charset="0"/>
              <a:buChar char="•"/>
            </a:pPr>
            <a:r>
              <a:rPr lang="en-US" b="1" dirty="0">
                <a:latin typeface="Times New Roman" pitchFamily="18" charset="0"/>
                <a:cs typeface="Times New Roman" pitchFamily="18" charset="0"/>
              </a:rPr>
              <a:t>Parallel and GPU </a:t>
            </a:r>
            <a:r>
              <a:rPr lang="en-US" b="1" dirty="0" smtClean="0">
                <a:latin typeface="Times New Roman" pitchFamily="18" charset="0"/>
                <a:cs typeface="Times New Roman" pitchFamily="18" charset="0"/>
              </a:rPr>
              <a:t>Support</a:t>
            </a:r>
            <a:endParaRPr lang="en-US" dirty="0">
              <a:latin typeface="Times New Roman" pitchFamily="18" charset="0"/>
              <a:cs typeface="Times New Roman" pitchFamily="18" charset="0"/>
            </a:endParaRPr>
          </a:p>
          <a:p>
            <a:pPr marL="285750" indent="-285750">
              <a:buFont typeface="Arial" pitchFamily="34" charset="0"/>
              <a:buChar char="•"/>
            </a:pPr>
            <a:r>
              <a:rPr lang="en-US" b="1" dirty="0">
                <a:latin typeface="Times New Roman" pitchFamily="18" charset="0"/>
                <a:cs typeface="Times New Roman" pitchFamily="18" charset="0"/>
              </a:rPr>
              <a:t>Less Memory </a:t>
            </a:r>
            <a:r>
              <a:rPr lang="en-US" b="1" dirty="0" smtClean="0">
                <a:latin typeface="Times New Roman" pitchFamily="18" charset="0"/>
                <a:cs typeface="Times New Roman" pitchFamily="18" charset="0"/>
              </a:rPr>
              <a:t>Usage</a:t>
            </a:r>
          </a:p>
          <a:p>
            <a:pPr marL="285750" indent="-285750">
              <a:buFont typeface="Arial" pitchFamily="34" charset="0"/>
              <a:buChar char="•"/>
            </a:pPr>
            <a:endParaRPr lang="en-US" b="1" dirty="0">
              <a:latin typeface="Times New Roman" pitchFamily="18" charset="0"/>
              <a:cs typeface="Times New Roman" pitchFamily="18" charset="0"/>
            </a:endParaRPr>
          </a:p>
          <a:p>
            <a:r>
              <a:rPr lang="en-US" sz="2800" b="1" dirty="0">
                <a:latin typeface="Times New Roman" pitchFamily="18" charset="0"/>
                <a:cs typeface="Times New Roman" pitchFamily="18" charset="0"/>
              </a:rPr>
              <a:t>Disadvantages of </a:t>
            </a:r>
            <a:r>
              <a:rPr lang="en-US" sz="2800" b="1" dirty="0" err="1">
                <a:latin typeface="Times New Roman" pitchFamily="18" charset="0"/>
                <a:cs typeface="Times New Roman" pitchFamily="18" charset="0"/>
              </a:rPr>
              <a:t>LightGBM</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Regressor</a:t>
            </a:r>
            <a:endParaRPr lang="en-US" sz="2800" b="1" dirty="0">
              <a:latin typeface="Times New Roman" pitchFamily="18" charset="0"/>
              <a:cs typeface="Times New Roman" pitchFamily="18" charset="0"/>
            </a:endParaRPr>
          </a:p>
          <a:p>
            <a:endParaRPr lang="en-US" sz="2800" b="1" dirty="0">
              <a:latin typeface="Times New Roman" pitchFamily="18" charset="0"/>
              <a:cs typeface="Times New Roman" pitchFamily="18" charset="0"/>
            </a:endParaRPr>
          </a:p>
          <a:p>
            <a:r>
              <a:rPr lang="en-US" b="1" dirty="0">
                <a:latin typeface="Times New Roman" pitchFamily="18" charset="0"/>
                <a:cs typeface="Times New Roman" pitchFamily="18" charset="0"/>
              </a:rPr>
              <a:t>1.Overfitting in Small Datasets</a:t>
            </a:r>
            <a:endParaRPr lang="en-US" dirty="0">
              <a:latin typeface="Times New Roman" pitchFamily="18" charset="0"/>
              <a:cs typeface="Times New Roman" pitchFamily="18" charset="0"/>
            </a:endParaRPr>
          </a:p>
          <a:p>
            <a:pPr lvl="0" eaLnBrk="0" fontAlgn="base" hangingPunct="0">
              <a:spcBef>
                <a:spcPct val="0"/>
              </a:spcBef>
              <a:spcAft>
                <a:spcPct val="0"/>
              </a:spcAft>
              <a:buFontTx/>
              <a:buAutoNum type="arabicPeriod" startAt="2"/>
            </a:pPr>
            <a:r>
              <a:rPr lang="en-US" b="1" dirty="0" err="1">
                <a:latin typeface="Times New Roman" pitchFamily="18" charset="0"/>
                <a:cs typeface="Times New Roman" pitchFamily="18" charset="0"/>
              </a:rPr>
              <a:t>Hyperparameter</a:t>
            </a:r>
            <a:r>
              <a:rPr lang="en-US" b="1" dirty="0">
                <a:latin typeface="Times New Roman" pitchFamily="18" charset="0"/>
                <a:cs typeface="Times New Roman" pitchFamily="18" charset="0"/>
              </a:rPr>
              <a:t> Tuning</a:t>
            </a:r>
            <a:endParaRPr lang="en-US" dirty="0">
              <a:latin typeface="Times New Roman" pitchFamily="18" charset="0"/>
              <a:cs typeface="Times New Roman" pitchFamily="18" charset="0"/>
            </a:endParaRPr>
          </a:p>
          <a:p>
            <a:pPr lvl="0" eaLnBrk="0" fontAlgn="base" hangingPunct="0">
              <a:spcBef>
                <a:spcPct val="0"/>
              </a:spcBef>
              <a:spcAft>
                <a:spcPct val="0"/>
              </a:spcAft>
              <a:buFontTx/>
              <a:buAutoNum type="arabicPeriod" startAt="3"/>
            </a:pPr>
            <a:r>
              <a:rPr lang="en-US" b="1" dirty="0">
                <a:latin typeface="Times New Roman" pitchFamily="18" charset="0"/>
                <a:cs typeface="Times New Roman" pitchFamily="18" charset="0"/>
              </a:rPr>
              <a:t>Interpretability</a:t>
            </a:r>
          </a:p>
          <a:p>
            <a:pPr lvl="0" eaLnBrk="0" fontAlgn="base" hangingPunct="0">
              <a:spcBef>
                <a:spcPct val="0"/>
              </a:spcBef>
              <a:spcAft>
                <a:spcPct val="0"/>
              </a:spcAft>
              <a:buFontTx/>
              <a:buAutoNum type="arabicPeriod" startAt="4"/>
            </a:pPr>
            <a:r>
              <a:rPr lang="en-US" b="1" dirty="0">
                <a:latin typeface="Times New Roman" pitchFamily="18" charset="0"/>
                <a:cs typeface="Times New Roman" pitchFamily="18" charset="0"/>
              </a:rPr>
              <a:t>Sensitive to Noisy </a:t>
            </a:r>
            <a:r>
              <a:rPr lang="en-US" b="1" dirty="0" smtClean="0">
                <a:latin typeface="Times New Roman" pitchFamily="18" charset="0"/>
                <a:cs typeface="Times New Roman" pitchFamily="18" charset="0"/>
              </a:rPr>
              <a:t>Data</a:t>
            </a:r>
            <a:endParaRPr lang="en-US" dirty="0">
              <a:latin typeface="Times New Roman" pitchFamily="18" charset="0"/>
              <a:cs typeface="Times New Roman" pitchFamily="18" charset="0"/>
            </a:endParaRPr>
          </a:p>
          <a:p>
            <a:pPr lvl="0" eaLnBrk="0" fontAlgn="base" hangingPunct="0">
              <a:spcBef>
                <a:spcPct val="0"/>
              </a:spcBef>
              <a:spcAft>
                <a:spcPct val="0"/>
              </a:spcAft>
              <a:buFontTx/>
              <a:buAutoNum type="arabicPeriod" startAt="5"/>
            </a:pPr>
            <a:r>
              <a:rPr lang="en-US" b="1" dirty="0">
                <a:latin typeface="Times New Roman" pitchFamily="18" charset="0"/>
                <a:cs typeface="Times New Roman" pitchFamily="18" charset="0"/>
              </a:rPr>
              <a:t>Memory Consumption for Large </a:t>
            </a:r>
            <a:r>
              <a:rPr lang="en-US" b="1" dirty="0" smtClean="0">
                <a:latin typeface="Times New Roman" pitchFamily="18" charset="0"/>
                <a:cs typeface="Times New Roman" pitchFamily="18" charset="0"/>
              </a:rPr>
              <a:t>Trees</a:t>
            </a:r>
            <a:endParaRPr lang="en-US" dirty="0">
              <a:latin typeface="Times New Roman" pitchFamily="18" charset="0"/>
              <a:cs typeface="Times New Roman" pitchFamily="18" charset="0"/>
            </a:endParaRPr>
          </a:p>
          <a:p>
            <a:pPr lvl="0" eaLnBrk="0" fontAlgn="base" hangingPunct="0">
              <a:spcBef>
                <a:spcPct val="0"/>
              </a:spcBef>
              <a:spcAft>
                <a:spcPct val="0"/>
              </a:spcAft>
              <a:buFontTx/>
              <a:buAutoNum type="arabicPeriod" startAt="6"/>
            </a:pPr>
            <a:r>
              <a:rPr lang="en-US" b="1" dirty="0">
                <a:latin typeface="Times New Roman" pitchFamily="18" charset="0"/>
                <a:cs typeface="Times New Roman" pitchFamily="18" charset="0"/>
              </a:rPr>
              <a:t>Non-Deterministic </a:t>
            </a:r>
            <a:r>
              <a:rPr lang="en-US" b="1" dirty="0" smtClean="0">
                <a:latin typeface="Times New Roman" pitchFamily="18" charset="0"/>
                <a:cs typeface="Times New Roman" pitchFamily="18" charset="0"/>
              </a:rPr>
              <a:t>Results</a:t>
            </a:r>
            <a:endParaRPr lang="en-US" dirty="0">
              <a:latin typeface="Times New Roman" pitchFamily="18" charset="0"/>
              <a:cs typeface="Times New Roman" pitchFamily="18" charset="0"/>
            </a:endParaRPr>
          </a:p>
          <a:p>
            <a:pPr marL="285750" indent="-285750">
              <a:buFont typeface="Arial" pitchFamily="34" charset="0"/>
              <a:buChar char="•"/>
            </a:pPr>
            <a:endParaRPr lang="en-US"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484185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91264" cy="2218258"/>
          </a:xfrm>
        </p:spPr>
        <p:txBody>
          <a:bodyPr>
            <a:normAutofit/>
          </a:bodyPr>
          <a:lstStyle/>
          <a:p>
            <a:pPr algn="l"/>
            <a:r>
              <a:rPr lang="en-US" sz="2800" b="1" dirty="0" smtClean="0">
                <a:latin typeface="Times New Roman" pitchFamily="18" charset="0"/>
                <a:cs typeface="Times New Roman" pitchFamily="18" charset="0"/>
              </a:rPr>
              <a:t>ADA Boost Example</a:t>
            </a:r>
            <a:br>
              <a:rPr lang="en-US" sz="2800" b="1" dirty="0" smtClean="0">
                <a:latin typeface="Times New Roman" pitchFamily="18" charset="0"/>
                <a:cs typeface="Times New Roman" pitchFamily="18" charset="0"/>
              </a:rPr>
            </a:b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b="1" dirty="0" smtClean="0"/>
              <a:t>from</a:t>
            </a:r>
            <a:r>
              <a:rPr lang="en-US" sz="2800" dirty="0" smtClean="0"/>
              <a:t> </a:t>
            </a:r>
            <a:r>
              <a:rPr lang="en-US" sz="2800" dirty="0" err="1"/>
              <a:t>sklearn.ensemble</a:t>
            </a:r>
            <a:r>
              <a:rPr lang="en-US" sz="2800" dirty="0" smtClean="0"/>
              <a:t> </a:t>
            </a:r>
            <a:r>
              <a:rPr lang="en-US" sz="2800" b="1" dirty="0"/>
              <a:t>import</a:t>
            </a:r>
            <a:r>
              <a:rPr lang="en-US" sz="2800" dirty="0" smtClean="0"/>
              <a:t> </a:t>
            </a:r>
            <a:r>
              <a:rPr lang="en-US" sz="2800" dirty="0" err="1" smtClean="0"/>
              <a:t>AdaBoostRegressor</a:t>
            </a:r>
            <a:r>
              <a:rPr lang="en-US" sz="2800" dirty="0" smtClean="0"/>
              <a:t/>
            </a:r>
            <a:br>
              <a:rPr lang="en-US" sz="2800" dirty="0" smtClean="0"/>
            </a:br>
            <a:r>
              <a:rPr lang="en-US" sz="2400" dirty="0" err="1"/>
              <a:t>regr</a:t>
            </a:r>
            <a:r>
              <a:rPr lang="en-US" sz="2400" dirty="0" smtClean="0"/>
              <a:t> </a:t>
            </a:r>
            <a:r>
              <a:rPr lang="en-US" sz="2400" b="1" dirty="0"/>
              <a:t>=</a:t>
            </a:r>
            <a:r>
              <a:rPr lang="en-US" sz="2400" dirty="0" smtClean="0"/>
              <a:t> </a:t>
            </a:r>
            <a:r>
              <a:rPr lang="en-US" sz="2400" dirty="0" err="1"/>
              <a:t>AdaBoostRegressor</a:t>
            </a:r>
            <a:r>
              <a:rPr lang="en-US" sz="2400" b="1" dirty="0"/>
              <a:t>(</a:t>
            </a:r>
            <a:r>
              <a:rPr lang="en-US" sz="2400" dirty="0" err="1"/>
              <a:t>random_state</a:t>
            </a:r>
            <a:r>
              <a:rPr lang="en-US" sz="2400" b="1" dirty="0"/>
              <a:t>=0,</a:t>
            </a:r>
            <a:r>
              <a:rPr lang="en-US" sz="2400" dirty="0" smtClean="0"/>
              <a:t> </a:t>
            </a:r>
            <a:r>
              <a:rPr lang="en-US" sz="2400" dirty="0" err="1"/>
              <a:t>n_estimators</a:t>
            </a:r>
            <a:r>
              <a:rPr lang="en-US" sz="2400" b="1" dirty="0"/>
              <a:t>=100</a:t>
            </a:r>
            <a:r>
              <a:rPr lang="en-US" sz="2400" b="1" dirty="0" smtClean="0"/>
              <a:t>)</a:t>
            </a:r>
            <a:r>
              <a:rPr lang="en-US" sz="2400" dirty="0" smtClean="0"/>
              <a:t> </a:t>
            </a:r>
            <a:r>
              <a:rPr lang="en-US" sz="2400" dirty="0" err="1"/>
              <a:t>regr</a:t>
            </a:r>
            <a:r>
              <a:rPr lang="en-US" sz="2400" b="1" dirty="0" err="1"/>
              <a:t>.</a:t>
            </a:r>
            <a:r>
              <a:rPr lang="en-US" sz="2400" dirty="0" err="1"/>
              <a:t>fit</a:t>
            </a:r>
            <a:r>
              <a:rPr lang="en-US" sz="2400" b="1" dirty="0"/>
              <a:t>(</a:t>
            </a:r>
            <a:r>
              <a:rPr lang="en-US" sz="2400" dirty="0"/>
              <a:t>X</a:t>
            </a:r>
            <a:r>
              <a:rPr lang="en-US" sz="2400" b="1" dirty="0"/>
              <a:t>,</a:t>
            </a:r>
            <a:r>
              <a:rPr lang="en-US" sz="2400" dirty="0" smtClean="0"/>
              <a:t> </a:t>
            </a:r>
            <a:r>
              <a:rPr lang="en-US" sz="2400" dirty="0"/>
              <a:t>y</a:t>
            </a:r>
            <a:r>
              <a:rPr lang="en-US" sz="2400" b="1" dirty="0"/>
              <a:t>)</a:t>
            </a:r>
            <a:endParaRPr lang="en-US" sz="2800" dirty="0">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9350" y="2541111"/>
            <a:ext cx="4305300" cy="2644140"/>
          </a:xfrm>
        </p:spPr>
      </p:pic>
    </p:spTree>
    <p:extLst>
      <p:ext uri="{BB962C8B-B14F-4D97-AF65-F5344CB8AC3E}">
        <p14:creationId xmlns:p14="http://schemas.microsoft.com/office/powerpoint/2010/main" val="1933766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260649"/>
            <a:ext cx="8064896" cy="936103"/>
          </a:xfrm>
        </p:spPr>
        <p:txBody>
          <a:bodyPr>
            <a:normAutofit fontScale="90000"/>
          </a:bodyPr>
          <a:lstStyle/>
          <a:p>
            <a:pPr algn="l"/>
            <a:r>
              <a:rPr lang="en-US" sz="3100" b="1" dirty="0" smtClean="0">
                <a:latin typeface="Times New Roman" pitchFamily="18" charset="0"/>
                <a:cs typeface="Times New Roman" pitchFamily="18" charset="0"/>
              </a:rPr>
              <a:t>How </a:t>
            </a:r>
            <a:r>
              <a:rPr lang="en-US" sz="3100" b="1" dirty="0" err="1" smtClean="0">
                <a:latin typeface="Times New Roman" pitchFamily="18" charset="0"/>
                <a:cs typeface="Times New Roman" pitchFamily="18" charset="0"/>
              </a:rPr>
              <a:t>ADABoost</a:t>
            </a:r>
            <a:r>
              <a:rPr lang="en-US" sz="3100" b="1" dirty="0" smtClean="0">
                <a:latin typeface="Times New Roman" pitchFamily="18" charset="0"/>
                <a:cs typeface="Times New Roman" pitchFamily="18" charset="0"/>
              </a:rPr>
              <a:t> Works</a:t>
            </a:r>
            <a:r>
              <a:rPr lang="en-US" b="1" dirty="0" smtClean="0"/>
              <a:t/>
            </a:r>
            <a:br>
              <a:rPr lang="en-US" b="1" dirty="0" smtClean="0"/>
            </a:br>
            <a:endParaRPr lang="en-US" dirty="0"/>
          </a:p>
        </p:txBody>
      </p:sp>
      <p:sp>
        <p:nvSpPr>
          <p:cNvPr id="3" name="Subtitle 2"/>
          <p:cNvSpPr>
            <a:spLocks noGrp="1"/>
          </p:cNvSpPr>
          <p:nvPr>
            <p:ph type="subTitle" idx="1"/>
          </p:nvPr>
        </p:nvSpPr>
        <p:spPr>
          <a:xfrm>
            <a:off x="611560" y="764704"/>
            <a:ext cx="7920880" cy="5976664"/>
          </a:xfrm>
        </p:spPr>
        <p:txBody>
          <a:bodyPr>
            <a:noAutofit/>
          </a:bodyPr>
          <a:lstStyle/>
          <a:p>
            <a:pPr algn="l"/>
            <a:r>
              <a:rPr lang="en-US" sz="1800" b="1" dirty="0" smtClean="0">
                <a:solidFill>
                  <a:schemeClr val="tx1"/>
                </a:solidFill>
                <a:latin typeface="Times New Roman" pitchFamily="18" charset="0"/>
                <a:cs typeface="Times New Roman" pitchFamily="18" charset="0"/>
              </a:rPr>
              <a:t>Initialization</a:t>
            </a:r>
            <a:r>
              <a:rPr lang="en-US" sz="1800" dirty="0" smtClean="0">
                <a:solidFill>
                  <a:schemeClr val="tx1"/>
                </a:solidFill>
                <a:latin typeface="Times New Roman" pitchFamily="18" charset="0"/>
                <a:cs typeface="Times New Roman" pitchFamily="18" charset="0"/>
              </a:rPr>
              <a:t>:</a:t>
            </a:r>
          </a:p>
          <a:p>
            <a:pPr lvl="1" algn="l"/>
            <a:r>
              <a:rPr lang="en-US" sz="1800" dirty="0" smtClean="0">
                <a:solidFill>
                  <a:schemeClr val="tx1"/>
                </a:solidFill>
                <a:latin typeface="Times New Roman" pitchFamily="18" charset="0"/>
                <a:cs typeface="Times New Roman" pitchFamily="18" charset="0"/>
              </a:rPr>
              <a:t>Begin by assigning equal weights to all training examples.</a:t>
            </a:r>
          </a:p>
          <a:p>
            <a:pPr algn="l"/>
            <a:r>
              <a:rPr lang="en-US" sz="1800" b="1" dirty="0" smtClean="0">
                <a:solidFill>
                  <a:schemeClr val="tx1"/>
                </a:solidFill>
                <a:latin typeface="Times New Roman" pitchFamily="18" charset="0"/>
                <a:cs typeface="Times New Roman" pitchFamily="18" charset="0"/>
              </a:rPr>
              <a:t>Train Weak Learner</a:t>
            </a:r>
            <a:r>
              <a:rPr lang="en-US" sz="1800" dirty="0" smtClean="0">
                <a:solidFill>
                  <a:schemeClr val="tx1"/>
                </a:solidFill>
                <a:latin typeface="Times New Roman" pitchFamily="18" charset="0"/>
                <a:cs typeface="Times New Roman" pitchFamily="18" charset="0"/>
              </a:rPr>
              <a:t>:</a:t>
            </a:r>
          </a:p>
          <a:p>
            <a:pPr lvl="1" algn="l"/>
            <a:r>
              <a:rPr lang="en-US" sz="1800" dirty="0" smtClean="0">
                <a:solidFill>
                  <a:schemeClr val="tx1"/>
                </a:solidFill>
                <a:latin typeface="Times New Roman" pitchFamily="18" charset="0"/>
                <a:cs typeface="Times New Roman" pitchFamily="18" charset="0"/>
              </a:rPr>
              <a:t>Train a weak learner (e.g., decision stump) on the dataset.</a:t>
            </a:r>
          </a:p>
          <a:p>
            <a:pPr algn="l"/>
            <a:r>
              <a:rPr lang="en-US" sz="1800" b="1" dirty="0" smtClean="0">
                <a:solidFill>
                  <a:schemeClr val="tx1"/>
                </a:solidFill>
                <a:latin typeface="Times New Roman" pitchFamily="18" charset="0"/>
                <a:cs typeface="Times New Roman" pitchFamily="18" charset="0"/>
              </a:rPr>
              <a:t>Calculate Error</a:t>
            </a:r>
            <a:r>
              <a:rPr lang="en-US" sz="1800" dirty="0" smtClean="0">
                <a:solidFill>
                  <a:schemeClr val="tx1"/>
                </a:solidFill>
                <a:latin typeface="Times New Roman" pitchFamily="18" charset="0"/>
                <a:cs typeface="Times New Roman" pitchFamily="18" charset="0"/>
              </a:rPr>
              <a:t>:</a:t>
            </a:r>
          </a:p>
          <a:p>
            <a:pPr lvl="1" algn="l"/>
            <a:r>
              <a:rPr lang="en-US" sz="1800" dirty="0" smtClean="0">
                <a:solidFill>
                  <a:schemeClr val="tx1"/>
                </a:solidFill>
                <a:latin typeface="Times New Roman" pitchFamily="18" charset="0"/>
                <a:cs typeface="Times New Roman" pitchFamily="18" charset="0"/>
              </a:rPr>
              <a:t>Compute the weighted error rate of the classifier</a:t>
            </a:r>
          </a:p>
          <a:p>
            <a:pPr algn="l"/>
            <a:r>
              <a:rPr lang="en-US" sz="1800" b="1" dirty="0" smtClean="0">
                <a:solidFill>
                  <a:schemeClr val="tx1"/>
                </a:solidFill>
                <a:latin typeface="Times New Roman" pitchFamily="18" charset="0"/>
                <a:cs typeface="Times New Roman" pitchFamily="18" charset="0"/>
              </a:rPr>
              <a:t>Update Weights</a:t>
            </a:r>
            <a:r>
              <a:rPr lang="en-US" sz="1800" dirty="0" smtClean="0">
                <a:solidFill>
                  <a:schemeClr val="tx1"/>
                </a:solidFill>
                <a:latin typeface="Times New Roman" pitchFamily="18" charset="0"/>
                <a:cs typeface="Times New Roman" pitchFamily="18" charset="0"/>
              </a:rPr>
              <a:t>:</a:t>
            </a:r>
          </a:p>
          <a:p>
            <a:pPr lvl="1" algn="l"/>
            <a:r>
              <a:rPr lang="en-US" sz="1800" dirty="0" smtClean="0">
                <a:solidFill>
                  <a:schemeClr val="tx1"/>
                </a:solidFill>
                <a:latin typeface="Times New Roman" pitchFamily="18" charset="0"/>
                <a:cs typeface="Times New Roman" pitchFamily="18" charset="0"/>
              </a:rPr>
              <a:t>Increase the weights of the misclassified instances, so that the next weak learner will focus more on these harder examples.</a:t>
            </a:r>
          </a:p>
          <a:p>
            <a:pPr algn="l"/>
            <a:r>
              <a:rPr lang="en-US" sz="1800" b="1" dirty="0" smtClean="0">
                <a:solidFill>
                  <a:schemeClr val="tx1"/>
                </a:solidFill>
                <a:latin typeface="Times New Roman" pitchFamily="18" charset="0"/>
                <a:cs typeface="Times New Roman" pitchFamily="18" charset="0"/>
              </a:rPr>
              <a:t>Repeat</a:t>
            </a:r>
            <a:r>
              <a:rPr lang="en-US" sz="1800" dirty="0" smtClean="0">
                <a:solidFill>
                  <a:schemeClr val="tx1"/>
                </a:solidFill>
                <a:latin typeface="Times New Roman" pitchFamily="18" charset="0"/>
                <a:cs typeface="Times New Roman" pitchFamily="18" charset="0"/>
              </a:rPr>
              <a:t>:</a:t>
            </a:r>
          </a:p>
          <a:p>
            <a:pPr lvl="1" algn="l"/>
            <a:r>
              <a:rPr lang="en-US" sz="1800" dirty="0" smtClean="0">
                <a:solidFill>
                  <a:schemeClr val="tx1"/>
                </a:solidFill>
                <a:latin typeface="Times New Roman" pitchFamily="18" charset="0"/>
                <a:cs typeface="Times New Roman" pitchFamily="18" charset="0"/>
              </a:rPr>
              <a:t>Repeat steps 2-4 for a fixed number of iterations or until no further improvements can be made.</a:t>
            </a:r>
          </a:p>
          <a:p>
            <a:pPr algn="l"/>
            <a:r>
              <a:rPr lang="en-US" sz="1800" b="1" dirty="0" smtClean="0">
                <a:solidFill>
                  <a:schemeClr val="tx1"/>
                </a:solidFill>
                <a:latin typeface="Times New Roman" pitchFamily="18" charset="0"/>
                <a:cs typeface="Times New Roman" pitchFamily="18" charset="0"/>
              </a:rPr>
              <a:t>Final Model</a:t>
            </a:r>
            <a:r>
              <a:rPr lang="en-US" sz="1800" dirty="0" smtClean="0">
                <a:solidFill>
                  <a:schemeClr val="tx1"/>
                </a:solidFill>
                <a:latin typeface="Times New Roman" pitchFamily="18" charset="0"/>
                <a:cs typeface="Times New Roman" pitchFamily="18" charset="0"/>
              </a:rPr>
              <a:t>:</a:t>
            </a:r>
          </a:p>
          <a:p>
            <a:pPr lvl="1" algn="l"/>
            <a:r>
              <a:rPr lang="en-US" sz="1800" dirty="0" smtClean="0">
                <a:solidFill>
                  <a:schemeClr val="tx1"/>
                </a:solidFill>
                <a:latin typeface="Times New Roman" pitchFamily="18" charset="0"/>
                <a:cs typeface="Times New Roman" pitchFamily="18" charset="0"/>
              </a:rPr>
              <a:t>The final model is a weighted combination of all the weak learners, where more accurate learners are given higher weights.</a:t>
            </a:r>
          </a:p>
          <a:p>
            <a:pPr algn="l"/>
            <a:endParaRPr lang="en-US" sz="1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662324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8641"/>
            <a:ext cx="7772400" cy="576063"/>
          </a:xfrm>
        </p:spPr>
        <p:txBody>
          <a:bodyPr>
            <a:normAutofit/>
          </a:bodyPr>
          <a:lstStyle/>
          <a:p>
            <a:r>
              <a:rPr lang="en-US" sz="2800" b="1" dirty="0" smtClean="0">
                <a:latin typeface="Times New Roman" pitchFamily="18" charset="0"/>
                <a:cs typeface="Times New Roman" pitchFamily="18" charset="0"/>
              </a:rPr>
              <a:t>Common Use Cases of </a:t>
            </a:r>
            <a:r>
              <a:rPr lang="en-US" sz="2800" b="1" dirty="0" err="1" smtClean="0">
                <a:latin typeface="Times New Roman" pitchFamily="18" charset="0"/>
                <a:cs typeface="Times New Roman" pitchFamily="18" charset="0"/>
              </a:rPr>
              <a:t>AdaBoost</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Regressor</a:t>
            </a:r>
            <a:endParaRPr lang="en-US" sz="2800" b="1" dirty="0">
              <a:latin typeface="Times New Roman" pitchFamily="18" charset="0"/>
              <a:cs typeface="Times New Roman" pitchFamily="18" charset="0"/>
            </a:endParaRPr>
          </a:p>
        </p:txBody>
      </p:sp>
      <p:sp>
        <p:nvSpPr>
          <p:cNvPr id="3" name="Subtitle 2"/>
          <p:cNvSpPr>
            <a:spLocks noGrp="1"/>
          </p:cNvSpPr>
          <p:nvPr>
            <p:ph type="subTitle" idx="1"/>
          </p:nvPr>
        </p:nvSpPr>
        <p:spPr>
          <a:xfrm>
            <a:off x="611560" y="908720"/>
            <a:ext cx="8064896" cy="2160240"/>
          </a:xfrm>
        </p:spPr>
        <p:txBody>
          <a:bodyPr>
            <a:noAutofit/>
          </a:bodyPr>
          <a:lstStyle/>
          <a:p>
            <a:pPr algn="l"/>
            <a:endParaRPr lang="en-US" sz="1800" b="1" dirty="0" smtClean="0">
              <a:latin typeface="Times New Roman" pitchFamily="18" charset="0"/>
              <a:cs typeface="Times New Roman" pitchFamily="18" charset="0"/>
            </a:endParaRPr>
          </a:p>
          <a:p>
            <a:pPr marL="285750" indent="-285750" algn="l">
              <a:buFont typeface="Arial" pitchFamily="34" charset="0"/>
              <a:buChar char="•"/>
            </a:pPr>
            <a:r>
              <a:rPr lang="en-US" sz="1800" b="1" dirty="0">
                <a:solidFill>
                  <a:schemeClr val="tx1"/>
                </a:solidFill>
                <a:latin typeface="Times New Roman" pitchFamily="18" charset="0"/>
                <a:cs typeface="Times New Roman" pitchFamily="18" charset="0"/>
              </a:rPr>
              <a:t>Improving Performance on Small to Medium </a:t>
            </a:r>
            <a:r>
              <a:rPr lang="en-US" sz="1800" b="1" dirty="0" smtClean="0">
                <a:solidFill>
                  <a:schemeClr val="tx1"/>
                </a:solidFill>
                <a:latin typeface="Times New Roman" pitchFamily="18" charset="0"/>
                <a:cs typeface="Times New Roman" pitchFamily="18" charset="0"/>
              </a:rPr>
              <a:t>Datasets</a:t>
            </a:r>
            <a:endParaRPr lang="en-US" sz="1800" dirty="0">
              <a:solidFill>
                <a:schemeClr val="tx1"/>
              </a:solidFill>
              <a:latin typeface="Times New Roman" pitchFamily="18" charset="0"/>
              <a:cs typeface="Times New Roman" pitchFamily="18" charset="0"/>
            </a:endParaRPr>
          </a:p>
          <a:p>
            <a:pPr marL="285750" indent="-285750" algn="l">
              <a:buFont typeface="Arial" pitchFamily="34" charset="0"/>
              <a:buChar char="•"/>
            </a:pPr>
            <a:r>
              <a:rPr lang="en-US" sz="1800" b="1" dirty="0">
                <a:solidFill>
                  <a:schemeClr val="tx1"/>
                </a:solidFill>
                <a:latin typeface="Times New Roman" pitchFamily="18" charset="0"/>
                <a:cs typeface="Times New Roman" pitchFamily="18" charset="0"/>
              </a:rPr>
              <a:t>Handling Non-linear </a:t>
            </a:r>
            <a:r>
              <a:rPr lang="en-US" sz="1800" b="1" dirty="0" smtClean="0">
                <a:solidFill>
                  <a:schemeClr val="tx1"/>
                </a:solidFill>
                <a:latin typeface="Times New Roman" pitchFamily="18" charset="0"/>
                <a:cs typeface="Times New Roman" pitchFamily="18" charset="0"/>
              </a:rPr>
              <a:t>Data</a:t>
            </a:r>
            <a:endParaRPr lang="en-US" sz="1800" b="1" dirty="0">
              <a:solidFill>
                <a:schemeClr val="tx1"/>
              </a:solidFill>
              <a:latin typeface="Times New Roman" pitchFamily="18" charset="0"/>
              <a:cs typeface="Times New Roman" pitchFamily="18" charset="0"/>
            </a:endParaRPr>
          </a:p>
          <a:p>
            <a:pPr marL="285750" indent="-285750" algn="l">
              <a:buFont typeface="Arial" pitchFamily="34" charset="0"/>
              <a:buChar char="•"/>
            </a:pPr>
            <a:r>
              <a:rPr lang="en-US" sz="1800" b="1" dirty="0">
                <a:solidFill>
                  <a:schemeClr val="tx1"/>
                </a:solidFill>
                <a:latin typeface="Times New Roman" pitchFamily="18" charset="0"/>
                <a:cs typeface="Times New Roman" pitchFamily="18" charset="0"/>
              </a:rPr>
              <a:t>Modeling Complex Data </a:t>
            </a:r>
            <a:r>
              <a:rPr lang="en-US" sz="1800" b="1" dirty="0" smtClean="0">
                <a:solidFill>
                  <a:schemeClr val="tx1"/>
                </a:solidFill>
                <a:latin typeface="Times New Roman" pitchFamily="18" charset="0"/>
                <a:cs typeface="Times New Roman" pitchFamily="18" charset="0"/>
              </a:rPr>
              <a:t>Distributions</a:t>
            </a:r>
            <a:endParaRPr lang="en-US" sz="1800" dirty="0">
              <a:solidFill>
                <a:schemeClr val="tx1"/>
              </a:solidFill>
              <a:latin typeface="Times New Roman" pitchFamily="18" charset="0"/>
              <a:cs typeface="Times New Roman" pitchFamily="18" charset="0"/>
            </a:endParaRPr>
          </a:p>
          <a:p>
            <a:pPr marL="285750" indent="-285750" algn="l">
              <a:buFont typeface="Arial" pitchFamily="34" charset="0"/>
              <a:buChar char="•"/>
            </a:pPr>
            <a:r>
              <a:rPr lang="en-US" sz="2000" b="1" dirty="0">
                <a:solidFill>
                  <a:schemeClr val="tx1"/>
                </a:solidFill>
                <a:latin typeface="Times New Roman" pitchFamily="18" charset="0"/>
                <a:cs typeface="Times New Roman" pitchFamily="18" charset="0"/>
              </a:rPr>
              <a:t>Improving Weak </a:t>
            </a:r>
            <a:r>
              <a:rPr lang="en-US" sz="2000" b="1" dirty="0" err="1" smtClean="0">
                <a:solidFill>
                  <a:schemeClr val="tx1"/>
                </a:solidFill>
                <a:latin typeface="Times New Roman" pitchFamily="18" charset="0"/>
                <a:cs typeface="Times New Roman" pitchFamily="18" charset="0"/>
              </a:rPr>
              <a:t>Regressors</a:t>
            </a:r>
            <a:endParaRPr lang="en-US" sz="2000" b="1" dirty="0">
              <a:solidFill>
                <a:schemeClr val="tx1"/>
              </a:solidFill>
              <a:latin typeface="Times New Roman" pitchFamily="18" charset="0"/>
              <a:cs typeface="Times New Roman" pitchFamily="18" charset="0"/>
            </a:endParaRPr>
          </a:p>
          <a:p>
            <a:pPr marL="285750" indent="-285750" algn="l">
              <a:buFont typeface="Arial" pitchFamily="34" charset="0"/>
              <a:buChar char="•"/>
            </a:pPr>
            <a:r>
              <a:rPr lang="en-US" sz="2000" b="1" dirty="0">
                <a:solidFill>
                  <a:schemeClr val="tx1"/>
                </a:solidFill>
                <a:latin typeface="Times New Roman" pitchFamily="18" charset="0"/>
                <a:cs typeface="Times New Roman" pitchFamily="18" charset="0"/>
              </a:rPr>
              <a:t>Regression Tasks in Business and </a:t>
            </a:r>
            <a:r>
              <a:rPr lang="en-US" sz="2000" b="1" dirty="0" smtClean="0">
                <a:solidFill>
                  <a:schemeClr val="tx1"/>
                </a:solidFill>
                <a:latin typeface="Times New Roman" pitchFamily="18" charset="0"/>
                <a:cs typeface="Times New Roman" pitchFamily="18" charset="0"/>
              </a:rPr>
              <a:t>Economics</a:t>
            </a:r>
          </a:p>
          <a:p>
            <a:endParaRPr lang="en-US" sz="2000" b="1" dirty="0" smtClean="0">
              <a:solidFill>
                <a:schemeClr val="tx1"/>
              </a:solidFill>
              <a:latin typeface="Times New Roman" pitchFamily="18" charset="0"/>
              <a:cs typeface="Times New Roman" pitchFamily="18" charset="0"/>
            </a:endParaRPr>
          </a:p>
          <a:p>
            <a:pPr algn="l"/>
            <a:r>
              <a:rPr lang="en-US" sz="2000" b="1" dirty="0" smtClean="0">
                <a:solidFill>
                  <a:schemeClr val="tx1"/>
                </a:solidFill>
                <a:latin typeface="Times New Roman" pitchFamily="18" charset="0"/>
                <a:cs typeface="Times New Roman" pitchFamily="18" charset="0"/>
              </a:rPr>
              <a:t>Real-world </a:t>
            </a:r>
            <a:r>
              <a:rPr lang="en-US" sz="2000" b="1" dirty="0">
                <a:solidFill>
                  <a:schemeClr val="tx1"/>
                </a:solidFill>
                <a:latin typeface="Times New Roman" pitchFamily="18" charset="0"/>
                <a:cs typeface="Times New Roman" pitchFamily="18" charset="0"/>
              </a:rPr>
              <a:t>Examples:</a:t>
            </a:r>
          </a:p>
          <a:p>
            <a:endParaRPr lang="en-US" sz="2000" b="1" dirty="0">
              <a:solidFill>
                <a:schemeClr val="tx1"/>
              </a:solidFill>
              <a:latin typeface="Times New Roman" pitchFamily="18" charset="0"/>
              <a:cs typeface="Times New Roman" pitchFamily="18" charset="0"/>
            </a:endParaRPr>
          </a:p>
          <a:p>
            <a:pPr marL="285750" indent="-285750" algn="l">
              <a:buFont typeface="Arial" pitchFamily="34" charset="0"/>
              <a:buChar char="•"/>
            </a:pPr>
            <a:r>
              <a:rPr lang="en-US" sz="2000" b="1" dirty="0">
                <a:solidFill>
                  <a:schemeClr val="tx1"/>
                </a:solidFill>
                <a:latin typeface="Times New Roman" pitchFamily="18" charset="0"/>
                <a:cs typeface="Times New Roman" pitchFamily="18" charset="0"/>
              </a:rPr>
              <a:t>Financial Forecasting</a:t>
            </a:r>
          </a:p>
          <a:p>
            <a:pPr marL="285750" indent="-285750" algn="l">
              <a:buFont typeface="Arial" pitchFamily="34" charset="0"/>
              <a:buChar char="•"/>
            </a:pPr>
            <a:r>
              <a:rPr lang="en-US" sz="2000" b="1" dirty="0">
                <a:solidFill>
                  <a:schemeClr val="tx1"/>
                </a:solidFill>
                <a:latin typeface="Times New Roman" pitchFamily="18" charset="0"/>
                <a:cs typeface="Times New Roman" pitchFamily="18" charset="0"/>
              </a:rPr>
              <a:t>Medical Predictions</a:t>
            </a:r>
          </a:p>
          <a:p>
            <a:pPr marL="285750" indent="-285750" algn="l">
              <a:buFont typeface="Arial" pitchFamily="34" charset="0"/>
              <a:buChar char="•"/>
            </a:pPr>
            <a:r>
              <a:rPr lang="en-US" sz="2000" b="1" dirty="0">
                <a:solidFill>
                  <a:schemeClr val="tx1"/>
                </a:solidFill>
                <a:latin typeface="Times New Roman" pitchFamily="18" charset="0"/>
                <a:cs typeface="Times New Roman" pitchFamily="18" charset="0"/>
              </a:rPr>
              <a:t>Energy Demand Prediction</a:t>
            </a:r>
          </a:p>
          <a:p>
            <a:pPr marL="285750" indent="-285750" algn="l">
              <a:buFont typeface="Arial" pitchFamily="34" charset="0"/>
              <a:buChar char="•"/>
            </a:pPr>
            <a:endParaRPr lang="en-US" sz="2000" b="1" dirty="0" smtClean="0">
              <a:solidFill>
                <a:schemeClr val="tx1"/>
              </a:solidFill>
              <a:latin typeface="Times New Roman" pitchFamily="18" charset="0"/>
              <a:cs typeface="Times New Roman" pitchFamily="18" charset="0"/>
            </a:endParaRPr>
          </a:p>
          <a:p>
            <a:pPr marL="285750" indent="-285750" algn="l">
              <a:buFont typeface="Arial" pitchFamily="34" charset="0"/>
              <a:buChar char="•"/>
            </a:pPr>
            <a:endParaRPr lang="en-US" sz="2000" b="1" dirty="0">
              <a:solidFill>
                <a:schemeClr val="tx1"/>
              </a:solidFill>
              <a:latin typeface="Times New Roman" pitchFamily="18" charset="0"/>
              <a:cs typeface="Times New Roman" pitchFamily="18" charset="0"/>
            </a:endParaRPr>
          </a:p>
          <a:p>
            <a:pPr algn="l"/>
            <a:endParaRPr lang="en-US" sz="2000" b="1" dirty="0" smtClean="0">
              <a:solidFill>
                <a:schemeClr val="tx1"/>
              </a:solidFill>
              <a:latin typeface="Times New Roman" pitchFamily="18" charset="0"/>
              <a:cs typeface="Times New Roman" pitchFamily="18" charset="0"/>
            </a:endParaRPr>
          </a:p>
          <a:p>
            <a:pPr algn="l"/>
            <a:endParaRPr lang="en-US" sz="1400" b="1" dirty="0">
              <a:latin typeface="Times New Roman" pitchFamily="18" charset="0"/>
              <a:cs typeface="Times New Roman" pitchFamily="18" charset="0"/>
            </a:endParaRPr>
          </a:p>
        </p:txBody>
      </p:sp>
    </p:spTree>
    <p:extLst>
      <p:ext uri="{BB962C8B-B14F-4D97-AF65-F5344CB8AC3E}">
        <p14:creationId xmlns:p14="http://schemas.microsoft.com/office/powerpoint/2010/main" val="3876945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495151"/>
            <a:ext cx="7920880" cy="6524863"/>
          </a:xfrm>
          <a:prstGeom prst="rect">
            <a:avLst/>
          </a:prstGeom>
        </p:spPr>
        <p:txBody>
          <a:bodyPr wrap="square">
            <a:spAutoFit/>
          </a:bodyPr>
          <a:lstStyle/>
          <a:p>
            <a:endParaRPr lang="en-US" b="1" dirty="0" smtClean="0"/>
          </a:p>
          <a:p>
            <a:endParaRPr lang="en-US" b="1" dirty="0"/>
          </a:p>
          <a:p>
            <a:endParaRPr lang="en-US" b="1" dirty="0"/>
          </a:p>
          <a:p>
            <a:endParaRPr lang="en-US" sz="2800" b="1" dirty="0">
              <a:latin typeface="Times New Roman" pitchFamily="18" charset="0"/>
              <a:cs typeface="Times New Roman" pitchFamily="18" charset="0"/>
            </a:endParaRPr>
          </a:p>
          <a:p>
            <a:r>
              <a:rPr lang="en-US" sz="2800" b="1" dirty="0" smtClean="0">
                <a:latin typeface="Times New Roman" pitchFamily="18" charset="0"/>
                <a:cs typeface="Times New Roman" pitchFamily="18" charset="0"/>
              </a:rPr>
              <a:t>Advantages </a:t>
            </a:r>
            <a:r>
              <a:rPr lang="en-US" sz="2800" b="1" dirty="0" smtClean="0">
                <a:latin typeface="Times New Roman" pitchFamily="18" charset="0"/>
                <a:cs typeface="Times New Roman" pitchFamily="18" charset="0"/>
              </a:rPr>
              <a:t>of Using </a:t>
            </a:r>
            <a:r>
              <a:rPr lang="en-US" sz="2800" b="1" dirty="0" err="1" smtClean="0">
                <a:latin typeface="Times New Roman" pitchFamily="18" charset="0"/>
                <a:cs typeface="Times New Roman" pitchFamily="18" charset="0"/>
              </a:rPr>
              <a:t>AdaBoost</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Regressor</a:t>
            </a:r>
            <a:endParaRPr lang="en-US" sz="2800" b="1" dirty="0" smtClean="0">
              <a:latin typeface="Times New Roman" pitchFamily="18" charset="0"/>
              <a:cs typeface="Times New Roman" pitchFamily="18" charset="0"/>
            </a:endParaRPr>
          </a:p>
          <a:p>
            <a:endParaRPr lang="en-US" b="1" dirty="0" smtClean="0">
              <a:latin typeface="Times New Roman" pitchFamily="18" charset="0"/>
              <a:cs typeface="Times New Roman" pitchFamily="18" charset="0"/>
            </a:endParaRPr>
          </a:p>
          <a:p>
            <a:endParaRPr lang="en-US" b="1" dirty="0" smtClean="0">
              <a:latin typeface="Times New Roman" pitchFamily="18" charset="0"/>
              <a:cs typeface="Times New Roman" pitchFamily="18" charset="0"/>
            </a:endParaRPr>
          </a:p>
          <a:p>
            <a:pPr marL="285750" indent="-285750">
              <a:buFont typeface="Arial" pitchFamily="34" charset="0"/>
              <a:buChar char="•"/>
            </a:pPr>
            <a:r>
              <a:rPr lang="en-US" b="1" dirty="0" smtClean="0">
                <a:latin typeface="Times New Roman" pitchFamily="18" charset="0"/>
                <a:cs typeface="Times New Roman" pitchFamily="18" charset="0"/>
              </a:rPr>
              <a:t>Increased </a:t>
            </a:r>
            <a:r>
              <a:rPr lang="en-US" b="1" dirty="0" smtClean="0">
                <a:latin typeface="Times New Roman" pitchFamily="18" charset="0"/>
                <a:cs typeface="Times New Roman" pitchFamily="18" charset="0"/>
              </a:rPr>
              <a:t>Accuracy</a:t>
            </a:r>
            <a:endParaRPr lang="en-US" dirty="0" smtClean="0">
              <a:latin typeface="Times New Roman" pitchFamily="18" charset="0"/>
              <a:cs typeface="Times New Roman" pitchFamily="18" charset="0"/>
            </a:endParaRPr>
          </a:p>
          <a:p>
            <a:pPr marL="285750" indent="-285750">
              <a:buFont typeface="Arial" pitchFamily="34" charset="0"/>
              <a:buChar char="•"/>
            </a:pPr>
            <a:r>
              <a:rPr lang="en-US" b="1" dirty="0" smtClean="0">
                <a:latin typeface="Times New Roman" pitchFamily="18" charset="0"/>
                <a:cs typeface="Times New Roman" pitchFamily="18" charset="0"/>
              </a:rPr>
              <a:t>Focus </a:t>
            </a:r>
            <a:r>
              <a:rPr lang="en-US" b="1" dirty="0" smtClean="0">
                <a:latin typeface="Times New Roman" pitchFamily="18" charset="0"/>
                <a:cs typeface="Times New Roman" pitchFamily="18" charset="0"/>
              </a:rPr>
              <a:t>on Hard-to-Predict </a:t>
            </a:r>
            <a:r>
              <a:rPr lang="en-US" b="1" dirty="0" smtClean="0">
                <a:latin typeface="Times New Roman" pitchFamily="18" charset="0"/>
                <a:cs typeface="Times New Roman" pitchFamily="18" charset="0"/>
              </a:rPr>
              <a:t>Instances</a:t>
            </a:r>
            <a:endParaRPr lang="en-US" dirty="0" smtClean="0">
              <a:latin typeface="Times New Roman" pitchFamily="18" charset="0"/>
              <a:cs typeface="Times New Roman" pitchFamily="18" charset="0"/>
            </a:endParaRPr>
          </a:p>
          <a:p>
            <a:pPr marL="285750" indent="-285750">
              <a:buFont typeface="Arial" pitchFamily="34" charset="0"/>
              <a:buChar char="•"/>
            </a:pPr>
            <a:r>
              <a:rPr lang="en-US" b="1" dirty="0" smtClean="0">
                <a:latin typeface="Times New Roman" pitchFamily="18" charset="0"/>
                <a:cs typeface="Times New Roman" pitchFamily="18" charset="0"/>
              </a:rPr>
              <a:t>Reduced </a:t>
            </a:r>
            <a:r>
              <a:rPr lang="en-US" b="1" dirty="0" err="1" smtClean="0">
                <a:latin typeface="Times New Roman" pitchFamily="18" charset="0"/>
                <a:cs typeface="Times New Roman" pitchFamily="18" charset="0"/>
              </a:rPr>
              <a:t>Overfitting</a:t>
            </a:r>
            <a:endParaRPr lang="en-US" dirty="0" smtClean="0">
              <a:latin typeface="Times New Roman" pitchFamily="18" charset="0"/>
              <a:cs typeface="Times New Roman" pitchFamily="18" charset="0"/>
            </a:endParaRPr>
          </a:p>
          <a:p>
            <a:pPr marL="285750" indent="-285750">
              <a:buFont typeface="Arial" pitchFamily="34" charset="0"/>
              <a:buChar char="•"/>
            </a:pPr>
            <a:r>
              <a:rPr lang="en-US" b="1" dirty="0" smtClean="0">
                <a:latin typeface="Times New Roman" pitchFamily="18" charset="0"/>
                <a:cs typeface="Times New Roman" pitchFamily="18" charset="0"/>
              </a:rPr>
              <a:t>Works </a:t>
            </a:r>
            <a:r>
              <a:rPr lang="en-US" b="1" dirty="0" smtClean="0">
                <a:latin typeface="Times New Roman" pitchFamily="18" charset="0"/>
                <a:cs typeface="Times New Roman" pitchFamily="18" charset="0"/>
              </a:rPr>
              <a:t>Well with Simple </a:t>
            </a:r>
            <a:r>
              <a:rPr lang="en-US" b="1" dirty="0" smtClean="0">
                <a:latin typeface="Times New Roman" pitchFamily="18" charset="0"/>
                <a:cs typeface="Times New Roman" pitchFamily="18" charset="0"/>
              </a:rPr>
              <a:t>Models</a:t>
            </a:r>
            <a:endParaRPr lang="en-US" dirty="0" smtClean="0">
              <a:latin typeface="Times New Roman" pitchFamily="18" charset="0"/>
              <a:cs typeface="Times New Roman" pitchFamily="18" charset="0"/>
            </a:endParaRPr>
          </a:p>
          <a:p>
            <a:pPr marL="285750" indent="-285750">
              <a:buFont typeface="Arial" pitchFamily="34" charset="0"/>
              <a:buChar char="•"/>
            </a:pPr>
            <a:r>
              <a:rPr lang="en-US" b="1" dirty="0" smtClean="0">
                <a:latin typeface="Times New Roman" pitchFamily="18" charset="0"/>
                <a:cs typeface="Times New Roman" pitchFamily="18" charset="0"/>
              </a:rPr>
              <a:t>No </a:t>
            </a:r>
            <a:r>
              <a:rPr lang="en-US" b="1" dirty="0" smtClean="0">
                <a:latin typeface="Times New Roman" pitchFamily="18" charset="0"/>
                <a:cs typeface="Times New Roman" pitchFamily="18" charset="0"/>
              </a:rPr>
              <a:t>Feature Scaling </a:t>
            </a:r>
            <a:r>
              <a:rPr lang="en-US" b="1" dirty="0" smtClean="0">
                <a:latin typeface="Times New Roman" pitchFamily="18" charset="0"/>
                <a:cs typeface="Times New Roman" pitchFamily="18" charset="0"/>
              </a:rPr>
              <a:t>Required</a:t>
            </a:r>
          </a:p>
          <a:p>
            <a:pPr marL="285750" indent="-285750">
              <a:buFont typeface="Arial" pitchFamily="34" charset="0"/>
              <a:buChar char="•"/>
            </a:pPr>
            <a:endParaRPr lang="en-US" b="1" dirty="0">
              <a:latin typeface="Times New Roman" pitchFamily="18" charset="0"/>
              <a:cs typeface="Times New Roman" pitchFamily="18" charset="0"/>
            </a:endParaRPr>
          </a:p>
          <a:p>
            <a:r>
              <a:rPr lang="en-US" sz="2800" b="1" dirty="0">
                <a:latin typeface="Times New Roman" pitchFamily="18" charset="0"/>
                <a:cs typeface="Times New Roman" pitchFamily="18" charset="0"/>
              </a:rPr>
              <a:t>Disadvantages of Using </a:t>
            </a:r>
            <a:r>
              <a:rPr lang="en-US" sz="2800" b="1" dirty="0" err="1">
                <a:latin typeface="Times New Roman" pitchFamily="18" charset="0"/>
                <a:cs typeface="Times New Roman" pitchFamily="18" charset="0"/>
              </a:rPr>
              <a:t>AdaBoost</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Regressor</a:t>
            </a:r>
            <a:endParaRPr lang="en-US" sz="2800" b="1" dirty="0">
              <a:latin typeface="Times New Roman" pitchFamily="18" charset="0"/>
              <a:cs typeface="Times New Roman" pitchFamily="18" charset="0"/>
            </a:endParaRPr>
          </a:p>
          <a:p>
            <a:endParaRPr lang="en-US" sz="2800" b="1" dirty="0">
              <a:latin typeface="Times New Roman" pitchFamily="18" charset="0"/>
              <a:cs typeface="Times New Roman" pitchFamily="18" charset="0"/>
            </a:endParaRPr>
          </a:p>
          <a:p>
            <a:endParaRPr lang="en-US" b="1" dirty="0">
              <a:latin typeface="Times New Roman" pitchFamily="18" charset="0"/>
              <a:cs typeface="Times New Roman" pitchFamily="18" charset="0"/>
            </a:endParaRPr>
          </a:p>
          <a:p>
            <a:pPr marL="285750" indent="-285750">
              <a:buFont typeface="Arial" pitchFamily="34" charset="0"/>
              <a:buChar char="•"/>
            </a:pPr>
            <a:r>
              <a:rPr lang="en-US" b="1" dirty="0">
                <a:latin typeface="Times New Roman" pitchFamily="18" charset="0"/>
                <a:cs typeface="Times New Roman" pitchFamily="18" charset="0"/>
              </a:rPr>
              <a:t>Sensitive to Noisy Data</a:t>
            </a:r>
            <a:r>
              <a:rPr lang="en-US" dirty="0">
                <a:latin typeface="Times New Roman" pitchFamily="18" charset="0"/>
                <a:cs typeface="Times New Roman" pitchFamily="18" charset="0"/>
              </a:rPr>
              <a:t>.</a:t>
            </a:r>
          </a:p>
          <a:p>
            <a:pPr marL="285750" indent="-285750">
              <a:buFont typeface="Arial" pitchFamily="34" charset="0"/>
              <a:buChar char="•"/>
            </a:pPr>
            <a:r>
              <a:rPr lang="en-US" b="1" dirty="0">
                <a:latin typeface="Times New Roman" pitchFamily="18" charset="0"/>
                <a:cs typeface="Times New Roman" pitchFamily="18" charset="0"/>
              </a:rPr>
              <a:t>Computationally Intensive</a:t>
            </a:r>
            <a:endParaRPr lang="en-US" dirty="0">
              <a:latin typeface="Times New Roman" pitchFamily="18" charset="0"/>
              <a:cs typeface="Times New Roman" pitchFamily="18" charset="0"/>
            </a:endParaRPr>
          </a:p>
          <a:p>
            <a:pPr marL="285750" indent="-285750">
              <a:buFont typeface="Arial" pitchFamily="34" charset="0"/>
              <a:buChar char="•"/>
            </a:pPr>
            <a:r>
              <a:rPr lang="en-US" b="1" dirty="0">
                <a:latin typeface="Times New Roman" pitchFamily="18" charset="0"/>
                <a:cs typeface="Times New Roman" pitchFamily="18" charset="0"/>
              </a:rPr>
              <a:t>Risk of Over fitting</a:t>
            </a:r>
            <a:endParaRPr lang="en-US" dirty="0">
              <a:latin typeface="Times New Roman" pitchFamily="18" charset="0"/>
              <a:cs typeface="Times New Roman" pitchFamily="18" charset="0"/>
            </a:endParaRPr>
          </a:p>
          <a:p>
            <a:pPr marL="285750" indent="-285750">
              <a:buFont typeface="Arial" pitchFamily="34" charset="0"/>
              <a:buChar char="•"/>
            </a:pPr>
            <a:r>
              <a:rPr lang="en-US" b="1" dirty="0">
                <a:latin typeface="Times New Roman" pitchFamily="18" charset="0"/>
                <a:cs typeface="Times New Roman" pitchFamily="18" charset="0"/>
              </a:rPr>
              <a:t>Base Learner Limitations</a:t>
            </a:r>
            <a:endParaRPr lang="en-US"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4244438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03232" cy="706090"/>
          </a:xfrm>
        </p:spPr>
        <p:txBody>
          <a:bodyPr>
            <a:normAutofit/>
          </a:bodyPr>
          <a:lstStyle/>
          <a:p>
            <a:r>
              <a:rPr lang="en-US" sz="2800" b="1" dirty="0" smtClean="0">
                <a:latin typeface="Times New Roman" pitchFamily="18" charset="0"/>
                <a:cs typeface="Times New Roman" pitchFamily="18" charset="0"/>
              </a:rPr>
              <a:t>XG Boosting </a:t>
            </a:r>
            <a:r>
              <a:rPr lang="en-US" sz="2800" b="1" dirty="0" err="1" smtClean="0">
                <a:latin typeface="Times New Roman" pitchFamily="18" charset="0"/>
                <a:cs typeface="Times New Roman" pitchFamily="18" charset="0"/>
              </a:rPr>
              <a:t>Regressor</a:t>
            </a:r>
            <a:endParaRPr lang="en-US" sz="2800" b="1" dirty="0">
              <a:latin typeface="Times New Roman" pitchFamily="18" charset="0"/>
              <a:cs typeface="Times New Roman" pitchFamily="18" charset="0"/>
            </a:endParaRPr>
          </a:p>
        </p:txBody>
      </p:sp>
      <p:sp>
        <p:nvSpPr>
          <p:cNvPr id="3" name="Rectangle 2"/>
          <p:cNvSpPr/>
          <p:nvPr/>
        </p:nvSpPr>
        <p:spPr>
          <a:xfrm>
            <a:off x="971600" y="980729"/>
            <a:ext cx="7200800" cy="5262979"/>
          </a:xfrm>
          <a:prstGeom prst="rect">
            <a:avLst/>
          </a:prstGeom>
        </p:spPr>
        <p:txBody>
          <a:bodyPr wrap="square">
            <a:spAutoFit/>
          </a:bodyPr>
          <a:lstStyle/>
          <a:p>
            <a:endParaRPr lang="en-US" sz="2400" b="1" dirty="0" smtClean="0">
              <a:latin typeface="Times New Roman" pitchFamily="18" charset="0"/>
              <a:cs typeface="Times New Roman" pitchFamily="18" charset="0"/>
            </a:endParaRPr>
          </a:p>
          <a:p>
            <a:r>
              <a:rPr lang="en-US" sz="2400" b="1" dirty="0" err="1" smtClean="0">
                <a:latin typeface="Times New Roman" pitchFamily="18" charset="0"/>
                <a:cs typeface="Times New Roman" pitchFamily="18" charset="0"/>
              </a:rPr>
              <a:t>XGBoost</a:t>
            </a:r>
            <a:r>
              <a:rPr lang="en-US" sz="2400" dirty="0" smtClean="0">
                <a:latin typeface="Times New Roman" pitchFamily="18" charset="0"/>
                <a:cs typeface="Times New Roman" pitchFamily="18" charset="0"/>
              </a:rPr>
              <a:t> (Extreme Gradient Boosting) is an optimized, efficient, and scalable version of the gradient boosting algorithm. It is widely used for machine learning tasks, particularly for regression and classification problems, due to its high performance and speed. XG Boost is a type of </a:t>
            </a:r>
            <a:r>
              <a:rPr lang="en-US" sz="2400" b="1" dirty="0" smtClean="0">
                <a:latin typeface="Times New Roman" pitchFamily="18" charset="0"/>
                <a:cs typeface="Times New Roman" pitchFamily="18" charset="0"/>
              </a:rPr>
              <a:t>boosting</a:t>
            </a:r>
            <a:r>
              <a:rPr lang="en-US" sz="2400" dirty="0" smtClean="0">
                <a:latin typeface="Times New Roman" pitchFamily="18" charset="0"/>
                <a:cs typeface="Times New Roman" pitchFamily="18" charset="0"/>
              </a:rPr>
              <a:t> algorithm that combines the predictions of multiple weak learners (typically decision trees) to form a strong prediction.</a:t>
            </a:r>
          </a:p>
          <a:p>
            <a:endParaRPr lang="en-US" sz="2400" dirty="0">
              <a:latin typeface="Times New Roman" pitchFamily="18" charset="0"/>
              <a:cs typeface="Times New Roman" pitchFamily="18" charset="0"/>
            </a:endParaRPr>
          </a:p>
          <a:p>
            <a:r>
              <a:rPr lang="en-US" sz="2400" dirty="0" err="1" smtClean="0">
                <a:latin typeface="Times New Roman" pitchFamily="18" charset="0"/>
                <a:cs typeface="Times New Roman" pitchFamily="18" charset="0"/>
              </a:rPr>
              <a:t>XGBoost</a:t>
            </a:r>
            <a:r>
              <a:rPr lang="en-US" sz="2400" dirty="0" smtClean="0">
                <a:latin typeface="Times New Roman" pitchFamily="18" charset="0"/>
                <a:cs typeface="Times New Roman" pitchFamily="18" charset="0"/>
              </a:rPr>
              <a:t> is highly effective for both structured (tabular) data and datasets with many features, and it can be used for both </a:t>
            </a:r>
            <a:r>
              <a:rPr lang="en-US" sz="2400" b="1" dirty="0" smtClean="0">
                <a:latin typeface="Times New Roman" pitchFamily="18" charset="0"/>
                <a:cs typeface="Times New Roman" pitchFamily="18" charset="0"/>
              </a:rPr>
              <a:t>regression</a:t>
            </a:r>
            <a:r>
              <a:rPr lang="en-US" sz="2400" dirty="0" smtClean="0">
                <a:latin typeface="Times New Roman" pitchFamily="18" charset="0"/>
                <a:cs typeface="Times New Roman" pitchFamily="18" charset="0"/>
              </a:rPr>
              <a:t> and </a:t>
            </a:r>
            <a:r>
              <a:rPr lang="en-US" sz="2400" b="1" dirty="0" smtClean="0">
                <a:latin typeface="Times New Roman" pitchFamily="18" charset="0"/>
                <a:cs typeface="Times New Roman" pitchFamily="18" charset="0"/>
              </a:rPr>
              <a:t>classification</a:t>
            </a:r>
            <a:r>
              <a:rPr lang="en-US" sz="2400" dirty="0" smtClean="0">
                <a:latin typeface="Times New Roman" pitchFamily="18" charset="0"/>
                <a:cs typeface="Times New Roman" pitchFamily="18" charset="0"/>
              </a:rPr>
              <a:t> tasks.</a:t>
            </a: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145770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278305"/>
            <a:ext cx="7956376"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212121"/>
                </a:solidFill>
                <a:effectLst/>
                <a:latin typeface="Times New Roman" pitchFamily="18" charset="0"/>
                <a:cs typeface="Times New Roman" pitchFamily="18" charset="0"/>
              </a:rPr>
              <a:t>XG BOOSTER EXAMPLE</a:t>
            </a:r>
          </a:p>
          <a:p>
            <a:pPr marL="0" marR="0" lvl="0" indent="0" algn="l" defTabSz="914400" rtl="0" eaLnBrk="0" fontAlgn="base" latinLnBrk="0" hangingPunct="0">
              <a:lnSpc>
                <a:spcPct val="100000"/>
              </a:lnSpc>
              <a:spcBef>
                <a:spcPct val="0"/>
              </a:spcBef>
              <a:spcAft>
                <a:spcPct val="0"/>
              </a:spcAft>
              <a:buClrTx/>
              <a:buSzTx/>
              <a:buFontTx/>
              <a:buNone/>
              <a:tabLst/>
            </a:pPr>
            <a:endParaRPr lang="en-US" b="1" dirty="0">
              <a:solidFill>
                <a:srgbClr val="212121"/>
              </a:solidFill>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rgbClr val="212121"/>
                </a:solidFill>
                <a:effectLst/>
                <a:latin typeface="Times New Roman" pitchFamily="18" charset="0"/>
                <a:cs typeface="Times New Roman" pitchFamily="18" charset="0"/>
              </a:rPr>
              <a:t>from</a:t>
            </a:r>
            <a:r>
              <a:rPr kumimoji="0" lang="en-US" b="0" i="0" u="none" strike="noStrike" cap="none" normalizeH="0" baseline="0" dirty="0" smtClean="0">
                <a:ln>
                  <a:noFill/>
                </a:ln>
                <a:solidFill>
                  <a:srgbClr val="212121"/>
                </a:solidFill>
                <a:effectLst/>
                <a:latin typeface="Times New Roman" pitchFamily="18" charset="0"/>
                <a:cs typeface="Times New Roman" pitchFamily="18" charset="0"/>
              </a:rPr>
              <a:t> </a:t>
            </a:r>
            <a:r>
              <a:rPr kumimoji="0" lang="en-US" b="0" i="0" u="none" strike="noStrike" cap="none" normalizeH="0" baseline="0" dirty="0" err="1" smtClean="0">
                <a:ln>
                  <a:noFill/>
                </a:ln>
                <a:solidFill>
                  <a:srgbClr val="212121"/>
                </a:solidFill>
                <a:effectLst/>
                <a:latin typeface="Times New Roman" pitchFamily="18" charset="0"/>
                <a:cs typeface="Times New Roman" pitchFamily="18" charset="0"/>
              </a:rPr>
              <a:t>sklearn.ensemble</a:t>
            </a:r>
            <a:r>
              <a:rPr kumimoji="0" lang="en-US" b="0" i="0" u="none" strike="noStrike" cap="none" normalizeH="0" baseline="0" dirty="0" smtClean="0">
                <a:ln>
                  <a:noFill/>
                </a:ln>
                <a:solidFill>
                  <a:srgbClr val="212121"/>
                </a:solidFill>
                <a:effectLst/>
                <a:latin typeface="Times New Roman" pitchFamily="18" charset="0"/>
                <a:cs typeface="Times New Roman" pitchFamily="18" charset="0"/>
              </a:rPr>
              <a:t> </a:t>
            </a:r>
            <a:r>
              <a:rPr kumimoji="0" lang="en-US" b="1" i="0" u="none" strike="noStrike" cap="none" normalizeH="0" baseline="0" dirty="0" smtClean="0">
                <a:ln>
                  <a:noFill/>
                </a:ln>
                <a:solidFill>
                  <a:srgbClr val="212121"/>
                </a:solidFill>
                <a:effectLst/>
                <a:latin typeface="Times New Roman" pitchFamily="18" charset="0"/>
                <a:cs typeface="Times New Roman" pitchFamily="18" charset="0"/>
              </a:rPr>
              <a:t>import</a:t>
            </a:r>
            <a:r>
              <a:rPr kumimoji="0" lang="en-US" b="0" i="0" u="none" strike="noStrike" cap="none" normalizeH="0" baseline="0" dirty="0" smtClean="0">
                <a:ln>
                  <a:noFill/>
                </a:ln>
                <a:solidFill>
                  <a:srgbClr val="212121"/>
                </a:solidFill>
                <a:effectLst/>
                <a:latin typeface="Times New Roman" pitchFamily="18" charset="0"/>
                <a:cs typeface="Times New Roman" pitchFamily="18" charset="0"/>
              </a:rPr>
              <a:t> </a:t>
            </a:r>
            <a:r>
              <a:rPr kumimoji="0" lang="en-US" b="0" i="0" u="none" strike="noStrike" cap="none" normalizeH="0" baseline="0" dirty="0" err="1" smtClean="0">
                <a:ln>
                  <a:noFill/>
                </a:ln>
                <a:solidFill>
                  <a:schemeClr val="tx1"/>
                </a:solidFill>
                <a:effectLst/>
                <a:latin typeface="Times New Roman" pitchFamily="18" charset="0"/>
                <a:cs typeface="Times New Roman" pitchFamily="18" charset="0"/>
              </a:rPr>
              <a:t>GradientBoostingRegressor</a:t>
            </a:r>
            <a:r>
              <a:rPr kumimoji="0" lang="en-US" b="0" i="0" u="none" strike="noStrike" cap="none" normalizeH="0" baseline="0" dirty="0" smtClean="0">
                <a:ln>
                  <a:noFill/>
                </a:ln>
                <a:solidFill>
                  <a:srgbClr val="212121"/>
                </a:solidFill>
                <a:effectLst/>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chemeClr val="tx1"/>
                </a:solidFill>
                <a:effectLst/>
                <a:latin typeface="Times New Roman" pitchFamily="18" charset="0"/>
                <a:cs typeface="Times New Roman" pitchFamily="18" charset="0"/>
              </a:rPr>
              <a:t>regressor</a:t>
            </a:r>
            <a:r>
              <a:rPr kumimoji="0" lang="en-US" b="1" i="0"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b="0" i="0" u="none" strike="noStrike" cap="none" normalizeH="0" baseline="0" dirty="0" err="1" smtClean="0">
                <a:ln>
                  <a:noFill/>
                </a:ln>
                <a:solidFill>
                  <a:schemeClr val="tx1"/>
                </a:solidFill>
                <a:effectLst/>
                <a:latin typeface="Times New Roman" pitchFamily="18" charset="0"/>
                <a:cs typeface="Times New Roman" pitchFamily="18" charset="0"/>
              </a:rPr>
              <a:t>GradientBoostingRegressor</a:t>
            </a:r>
            <a:r>
              <a:rPr kumimoji="0" lang="en-US" b="0" i="0" u="none" strike="noStrike" cap="none" normalizeH="0" baseline="0" dirty="0" smtClean="0">
                <a:ln>
                  <a:noFill/>
                </a:ln>
                <a:solidFill>
                  <a:srgbClr val="212121"/>
                </a:solidFill>
                <a:effectLst/>
                <a:latin typeface="Times New Roman" pitchFamily="18" charset="0"/>
                <a:cs typeface="Times New Roman" pitchFamily="18" charset="0"/>
              </a:rPr>
              <a:t>(</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loss</a:t>
            </a:r>
            <a:r>
              <a:rPr kumimoji="0" lang="en-US" b="1" i="0"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b="0" i="0" u="none" strike="noStrike" cap="none" normalizeH="0" baseline="0" dirty="0" smtClean="0">
                <a:ln>
                  <a:noFill/>
                </a:ln>
                <a:solidFill>
                  <a:srgbClr val="212121"/>
                </a:solidFill>
                <a:effectLst/>
                <a:latin typeface="Times New Roman" pitchFamily="18" charset="0"/>
                <a:cs typeface="Times New Roman" pitchFamily="18" charset="0"/>
              </a:rPr>
              <a:t>'</a:t>
            </a:r>
            <a:r>
              <a:rPr kumimoji="0" lang="en-US" b="0" i="0" u="none" strike="noStrike" cap="none" normalizeH="0" baseline="0" dirty="0" err="1" smtClean="0">
                <a:ln>
                  <a:noFill/>
                </a:ln>
                <a:solidFill>
                  <a:srgbClr val="212121"/>
                </a:solidFill>
                <a:effectLst/>
                <a:latin typeface="Times New Roman" pitchFamily="18" charset="0"/>
                <a:cs typeface="Times New Roman" pitchFamily="18" charset="0"/>
              </a:rPr>
              <a:t>absolute_error</a:t>
            </a:r>
            <a:r>
              <a:rPr kumimoji="0" lang="en-US" b="0" i="0" u="none" strike="noStrike" cap="none" normalizeH="0" baseline="0" dirty="0" smtClean="0">
                <a:ln>
                  <a:noFill/>
                </a:ln>
                <a:solidFill>
                  <a:srgbClr val="212121"/>
                </a:solidFill>
                <a:effectLst/>
                <a:latin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chemeClr val="tx1"/>
                </a:solidFill>
                <a:effectLst/>
                <a:latin typeface="Times New Roman" pitchFamily="18" charset="0"/>
                <a:cs typeface="Times New Roman" pitchFamily="18" charset="0"/>
              </a:rPr>
              <a:t>learning_rate</a:t>
            </a:r>
            <a:r>
              <a:rPr kumimoji="0" lang="en-US" b="1" i="0"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b="0" i="0" u="none" strike="noStrike" cap="none" normalizeH="0" baseline="0" dirty="0" smtClean="0">
                <a:ln>
                  <a:noFill/>
                </a:ln>
                <a:solidFill>
                  <a:srgbClr val="212121"/>
                </a:solidFill>
                <a:effectLst/>
                <a:latin typeface="Times New Roman" pitchFamily="18" charset="0"/>
                <a:cs typeface="Times New Roman" pitchFamily="18" charset="0"/>
              </a:rPr>
              <a:t>0.1,</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n_estimators</a:t>
            </a:r>
            <a:r>
              <a:rPr kumimoji="0" lang="en-US" b="1" i="0"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b="0" i="0" u="none" strike="noStrike" cap="none" normalizeH="0" baseline="0" dirty="0" smtClean="0">
                <a:ln>
                  <a:noFill/>
                </a:ln>
                <a:solidFill>
                  <a:srgbClr val="212121"/>
                </a:solidFill>
                <a:effectLst/>
                <a:latin typeface="Times New Roman" pitchFamily="18" charset="0"/>
                <a:cs typeface="Times New Roman" pitchFamily="18" charset="0"/>
              </a:rPr>
              <a:t>300, </a:t>
            </a:r>
            <a:r>
              <a:rPr kumimoji="0" lang="en-US" b="0" i="0" u="none" strike="noStrike" cap="none" normalizeH="0" baseline="0" dirty="0" err="1" smtClean="0">
                <a:ln>
                  <a:noFill/>
                </a:ln>
                <a:solidFill>
                  <a:schemeClr val="tx1"/>
                </a:solidFill>
                <a:effectLst/>
                <a:latin typeface="Times New Roman" pitchFamily="18" charset="0"/>
                <a:cs typeface="Times New Roman" pitchFamily="18" charset="0"/>
              </a:rPr>
              <a:t>max_depth</a:t>
            </a:r>
            <a:r>
              <a:rPr kumimoji="0" lang="en-US" b="0" i="0" u="none" strike="noStrike" cap="none" normalizeH="0" baseline="0" dirty="0" smtClean="0">
                <a:ln>
                  <a:noFill/>
                </a:ln>
                <a:solidFill>
                  <a:srgbClr val="212121"/>
                </a:solidFill>
                <a:effectLst/>
                <a:latin typeface="Times New Roman" pitchFamily="18" charset="0"/>
                <a:cs typeface="Times New Roman" pitchFamily="18" charset="0"/>
              </a:rPr>
              <a:t> </a:t>
            </a:r>
            <a:r>
              <a:rPr kumimoji="0" lang="en-US" b="1" i="0"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b="0" i="0" u="none" strike="noStrike" cap="none" normalizeH="0" baseline="0" dirty="0" smtClean="0">
                <a:ln>
                  <a:noFill/>
                </a:ln>
                <a:solidFill>
                  <a:srgbClr val="212121"/>
                </a:solidFill>
                <a:effectLst/>
                <a:latin typeface="Times New Roman" pitchFamily="18" charset="0"/>
                <a:cs typeface="Times New Roman" pitchFamily="18" charset="0"/>
              </a:rPr>
              <a:t> 1,</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max_features</a:t>
            </a:r>
            <a:r>
              <a:rPr kumimoji="0" lang="en-US" b="0" i="0" u="none" strike="noStrike" cap="none" normalizeH="0" baseline="0" dirty="0" smtClean="0">
                <a:ln>
                  <a:noFill/>
                </a:ln>
                <a:solidFill>
                  <a:srgbClr val="212121"/>
                </a:solidFill>
                <a:effectLst/>
                <a:latin typeface="Times New Roman" pitchFamily="18" charset="0"/>
                <a:cs typeface="Times New Roman" pitchFamily="18" charset="0"/>
              </a:rPr>
              <a:t> </a:t>
            </a:r>
            <a:r>
              <a:rPr kumimoji="0" lang="en-US" b="1" i="0"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b="0" i="0" u="none" strike="noStrike" cap="none" normalizeH="0" baseline="0" dirty="0" smtClean="0">
                <a:ln>
                  <a:noFill/>
                </a:ln>
                <a:solidFill>
                  <a:srgbClr val="212121"/>
                </a:solidFill>
                <a:effectLst/>
                <a:latin typeface="Times New Roman" pitchFamily="18" charset="0"/>
                <a:cs typeface="Times New Roman" pitchFamily="18" charset="0"/>
              </a:rPr>
              <a:t> 5)</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 </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3608" y="2204865"/>
            <a:ext cx="6480720" cy="3744416"/>
          </a:xfrm>
          <a:prstGeom prst="rect">
            <a:avLst/>
          </a:prstGeom>
        </p:spPr>
      </p:pic>
    </p:spTree>
    <p:extLst>
      <p:ext uri="{BB962C8B-B14F-4D97-AF65-F5344CB8AC3E}">
        <p14:creationId xmlns:p14="http://schemas.microsoft.com/office/powerpoint/2010/main" val="1955565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936104"/>
          </a:xfrm>
        </p:spPr>
        <p:txBody>
          <a:bodyPr>
            <a:normAutofit/>
          </a:bodyPr>
          <a:lstStyle/>
          <a:p>
            <a:r>
              <a:rPr lang="en-US" sz="2800" b="1" dirty="0" smtClean="0">
                <a:latin typeface="Times New Roman" pitchFamily="18" charset="0"/>
                <a:cs typeface="Times New Roman" pitchFamily="18" charset="0"/>
              </a:rPr>
              <a:t>How XG BOOST WORKS</a:t>
            </a:r>
            <a:endParaRPr lang="en-US" sz="2800" b="1" dirty="0">
              <a:latin typeface="Times New Roman" pitchFamily="18" charset="0"/>
              <a:cs typeface="Times New Roman" pitchFamily="18" charset="0"/>
            </a:endParaRPr>
          </a:p>
        </p:txBody>
      </p:sp>
      <p:sp>
        <p:nvSpPr>
          <p:cNvPr id="3" name="Rectangle 2"/>
          <p:cNvSpPr/>
          <p:nvPr/>
        </p:nvSpPr>
        <p:spPr>
          <a:xfrm>
            <a:off x="1475656" y="1268760"/>
            <a:ext cx="5976664" cy="2585323"/>
          </a:xfrm>
          <a:prstGeom prst="rect">
            <a:avLst/>
          </a:prstGeom>
        </p:spPr>
        <p:txBody>
          <a:bodyPr wrap="square">
            <a:spAutoFit/>
          </a:bodyPr>
          <a:lstStyle/>
          <a:p>
            <a:r>
              <a:rPr lang="en-US" dirty="0" err="1" smtClean="0">
                <a:latin typeface="Times New Roman" pitchFamily="18" charset="0"/>
                <a:cs typeface="Times New Roman" pitchFamily="18" charset="0"/>
              </a:rPr>
              <a:t>XGBoost</a:t>
            </a:r>
            <a:r>
              <a:rPr lang="en-US" dirty="0" smtClean="0">
                <a:latin typeface="Times New Roman" pitchFamily="18" charset="0"/>
                <a:cs typeface="Times New Roman" pitchFamily="18" charset="0"/>
              </a:rPr>
              <a:t> builds trees sequentially, where each tree tries to correct the errors made by the previous tree. The steps involved are:</a:t>
            </a:r>
          </a:p>
          <a:p>
            <a:endParaRPr lang="en-US" dirty="0" smtClean="0">
              <a:latin typeface="Times New Roman" pitchFamily="18" charset="0"/>
              <a:cs typeface="Times New Roman" pitchFamily="18" charset="0"/>
            </a:endParaRPr>
          </a:p>
          <a:p>
            <a:pPr marL="285750" indent="-285750">
              <a:buFont typeface="Arial" pitchFamily="34" charset="0"/>
              <a:buChar char="•"/>
            </a:pPr>
            <a:r>
              <a:rPr lang="en-US" b="1" dirty="0" smtClean="0">
                <a:latin typeface="Times New Roman" pitchFamily="18" charset="0"/>
                <a:cs typeface="Times New Roman" pitchFamily="18" charset="0"/>
              </a:rPr>
              <a:t>Initialization</a:t>
            </a:r>
            <a:endParaRPr lang="en-US" dirty="0" smtClean="0">
              <a:latin typeface="Times New Roman" pitchFamily="18" charset="0"/>
              <a:cs typeface="Times New Roman" pitchFamily="18" charset="0"/>
            </a:endParaRPr>
          </a:p>
          <a:p>
            <a:pPr marL="285750" indent="-285750">
              <a:buFont typeface="Arial" pitchFamily="34" charset="0"/>
              <a:buChar char="•"/>
            </a:pPr>
            <a:r>
              <a:rPr lang="en-US" b="1" dirty="0" smtClean="0">
                <a:latin typeface="Times New Roman" pitchFamily="18" charset="0"/>
                <a:cs typeface="Times New Roman" pitchFamily="18" charset="0"/>
              </a:rPr>
              <a:t>Tree </a:t>
            </a:r>
            <a:r>
              <a:rPr lang="en-US" b="1" dirty="0" smtClean="0">
                <a:latin typeface="Times New Roman" pitchFamily="18" charset="0"/>
                <a:cs typeface="Times New Roman" pitchFamily="18" charset="0"/>
              </a:rPr>
              <a:t>Construction</a:t>
            </a:r>
            <a:endParaRPr lang="en-US" b="1" dirty="0">
              <a:latin typeface="Times New Roman" pitchFamily="18" charset="0"/>
              <a:cs typeface="Times New Roman" pitchFamily="18" charset="0"/>
            </a:endParaRPr>
          </a:p>
          <a:p>
            <a:pPr marL="285750" indent="-285750">
              <a:buFont typeface="Arial" pitchFamily="34" charset="0"/>
              <a:buChar char="•"/>
            </a:pPr>
            <a:r>
              <a:rPr lang="en-US" b="1" dirty="0" smtClean="0">
                <a:latin typeface="Times New Roman" pitchFamily="18" charset="0"/>
                <a:cs typeface="Times New Roman" pitchFamily="18" charset="0"/>
              </a:rPr>
              <a:t>Gradient </a:t>
            </a:r>
            <a:r>
              <a:rPr lang="en-US" b="1" dirty="0" smtClean="0">
                <a:latin typeface="Times New Roman" pitchFamily="18" charset="0"/>
                <a:cs typeface="Times New Roman" pitchFamily="18" charset="0"/>
              </a:rPr>
              <a:t>Descent</a:t>
            </a:r>
          </a:p>
          <a:p>
            <a:pPr marL="285750" indent="-285750">
              <a:buFont typeface="Arial" pitchFamily="34" charset="0"/>
              <a:buChar char="•"/>
            </a:pPr>
            <a:r>
              <a:rPr lang="en-US" b="1" dirty="0" smtClean="0">
                <a:latin typeface="Times New Roman" pitchFamily="18" charset="0"/>
                <a:cs typeface="Times New Roman" pitchFamily="18" charset="0"/>
              </a:rPr>
              <a:t>Regularization</a:t>
            </a:r>
          </a:p>
          <a:p>
            <a:pPr marL="285750" indent="-285750">
              <a:buFont typeface="Arial" pitchFamily="34" charset="0"/>
              <a:buChar char="•"/>
            </a:pPr>
            <a:r>
              <a:rPr lang="en-US" b="1" dirty="0" smtClean="0">
                <a:latin typeface="Times New Roman" pitchFamily="18" charset="0"/>
                <a:cs typeface="Times New Roman" pitchFamily="18" charset="0"/>
              </a:rPr>
              <a:t>Boosting</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571209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9592" y="332655"/>
            <a:ext cx="7704856" cy="523220"/>
          </a:xfrm>
          <a:prstGeom prst="rect">
            <a:avLst/>
          </a:prstGeom>
        </p:spPr>
        <p:txBody>
          <a:bodyPr wrap="square">
            <a:spAutoFit/>
          </a:bodyPr>
          <a:lstStyle/>
          <a:p>
            <a:r>
              <a:rPr lang="en-US" sz="2800" b="1" dirty="0" smtClean="0">
                <a:latin typeface="Times New Roman" pitchFamily="18" charset="0"/>
                <a:cs typeface="Times New Roman" pitchFamily="18" charset="0"/>
              </a:rPr>
              <a:t>     Common uses</a:t>
            </a:r>
            <a:r>
              <a:rPr lang="en-US" sz="2800" dirty="0" smtClean="0">
                <a:latin typeface="Times New Roman" pitchFamily="18" charset="0"/>
                <a:cs typeface="Times New Roman" pitchFamily="18" charset="0"/>
              </a:rPr>
              <a:t> of the </a:t>
            </a:r>
            <a:r>
              <a:rPr lang="en-US" sz="2800" b="1" dirty="0" err="1" smtClean="0">
                <a:latin typeface="Times New Roman" pitchFamily="18" charset="0"/>
                <a:cs typeface="Times New Roman" pitchFamily="18" charset="0"/>
              </a:rPr>
              <a:t>XGBoost</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Regressor</a:t>
            </a:r>
            <a:endParaRPr lang="en-US" sz="2800" dirty="0">
              <a:latin typeface="Times New Roman" pitchFamily="18" charset="0"/>
              <a:cs typeface="Times New Roman" pitchFamily="18" charset="0"/>
            </a:endParaRPr>
          </a:p>
        </p:txBody>
      </p:sp>
      <p:sp>
        <p:nvSpPr>
          <p:cNvPr id="3" name="Rectangle 1"/>
          <p:cNvSpPr>
            <a:spLocks noChangeArrowheads="1"/>
          </p:cNvSpPr>
          <p:nvPr/>
        </p:nvSpPr>
        <p:spPr bwMode="auto">
          <a:xfrm rot="10800000" flipV="1">
            <a:off x="611560" y="1060826"/>
            <a:ext cx="7992888"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Times New Roman" pitchFamily="18" charset="0"/>
                <a:cs typeface="Times New Roman" pitchFamily="18" charset="0"/>
              </a:rPr>
              <a:t>XGBoost</a:t>
            </a: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 is a powerful algorithm that is widely used in various domains for regression tasks. Its versatility, high accuracy, speed, and ability to handle large and complex datasets make it ideal for:</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Predicting continuous target variables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Time series forecasting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Risk and financial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Customer behavior prediction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Supply chain and resource management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Marketing optimization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By applying </a:t>
            </a:r>
            <a:r>
              <a:rPr kumimoji="0" lang="en-US" sz="1800" b="0" i="0" u="none" strike="noStrike" cap="none" normalizeH="0" baseline="0" dirty="0" err="1" smtClean="0">
                <a:ln>
                  <a:noFill/>
                </a:ln>
                <a:solidFill>
                  <a:schemeClr val="tx1"/>
                </a:solidFill>
                <a:effectLst/>
                <a:latin typeface="Times New Roman" pitchFamily="18" charset="0"/>
                <a:cs typeface="Times New Roman" pitchFamily="18" charset="0"/>
              </a:rPr>
              <a:t>XGBoost</a:t>
            </a: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 in these areas, organizations can make more informed decisions, improve predictions, and achieve better overall performance.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42087129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453</TotalTime>
  <Words>821</Words>
  <Application>Microsoft Office PowerPoint</Application>
  <PresentationFormat>On-screen Show (4:3)</PresentationFormat>
  <Paragraphs>160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ADA BOOSTING REGRESSOR</vt:lpstr>
      <vt:lpstr>ADA Boost Example  from sklearn.ensemble import AdaBoostRegressor regr = AdaBoostRegressor(random_state=0, n_estimators=100) regr.fit(X, y)</vt:lpstr>
      <vt:lpstr>How ADABoost Works </vt:lpstr>
      <vt:lpstr>Common Use Cases of AdaBoost Regressor</vt:lpstr>
      <vt:lpstr>PowerPoint Presentation</vt:lpstr>
      <vt:lpstr>XG Boosting Regressor</vt:lpstr>
      <vt:lpstr>PowerPoint Presentation</vt:lpstr>
      <vt:lpstr>How XG BOOST WORKS</vt:lpstr>
      <vt:lpstr>PowerPoint Presentation</vt:lpstr>
      <vt:lpstr>Advantages of XGBoost Regressor </vt:lpstr>
      <vt:lpstr>LightGBM (Light Gradient Boosting Machine)</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 BOOSTING REGRESSOR</dc:title>
  <dc:creator>Dell</dc:creator>
  <cp:lastModifiedBy>Dell</cp:lastModifiedBy>
  <cp:revision>19</cp:revision>
  <dcterms:created xsi:type="dcterms:W3CDTF">2024-12-08T13:08:56Z</dcterms:created>
  <dcterms:modified xsi:type="dcterms:W3CDTF">2024-12-15T14:38:09Z</dcterms:modified>
</cp:coreProperties>
</file>