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9" r:id="rId1"/>
  </p:sldMasterIdLst>
  <p:notesMasterIdLst>
    <p:notesMasterId r:id="rId14"/>
  </p:notesMasterIdLst>
  <p:sldIdLst>
    <p:sldId id="266" r:id="rId2"/>
    <p:sldId id="256" r:id="rId3"/>
    <p:sldId id="261" r:id="rId4"/>
    <p:sldId id="258" r:id="rId5"/>
    <p:sldId id="257" r:id="rId6"/>
    <p:sldId id="259" r:id="rId7"/>
    <p:sldId id="260" r:id="rId8"/>
    <p:sldId id="265" r:id="rId9"/>
    <p:sldId id="264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23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61D73-AFB8-460E-A9F3-11E435442B1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61F43-7126-4F5D-B71C-6E8031F46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6E1D-A5E1-4B37-9A00-4876609543CF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996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741-82A3-4E60-8985-7EF714321C4B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294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2141-598D-478B-834C-E1E11F7AEA43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826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F12-ABA6-4F20-AC63-F7F4C6A17209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91007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6E20-8439-42F5-B682-4ACC366BF783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015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50E7-B81C-4FF9-B770-83241D632361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688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47B-0467-46DE-8913-67111848503E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6807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952B-CD37-487C-90F8-ACE03E0D0A48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662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C97-C54F-42A8-A024-7DE16EE9AA76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79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2F25-8696-43A1-BF47-6DB3F546789C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35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2C7E-3519-41A7-919D-86FDA1773E23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23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EC56-F24C-4A81-9BC5-70EB9B57C14F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250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8CED-A3C3-4AD0-B4D7-F1378A65023B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43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580F-94E2-4EDF-8D5A-5F6DBF146AA9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633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B25-D4AE-4283-83D4-416E653D241C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E81C-E0C7-4F2B-9B76-7133EE856383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45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1359-4E25-4E7D-99E8-E61B6E8F0381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16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516F9C3-436E-4EB2-A752-1EEB723F7A07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ransition spd="slow">
    <p:push dir="u"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WuUWyRA7uAjAl6OjMzbz2xp9CpDTBoi2?usp=driv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EF164D3-7A40-7B6A-E657-A89060987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8052" y="796842"/>
            <a:ext cx="864704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Bookman Old Style" panose="02050604050505020204" pitchFamily="18" charset="0"/>
              </a:rPr>
              <a:t>Presented by: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Bookman Old Style" panose="02050604050505020204" pitchFamily="18" charset="0"/>
              </a:rPr>
              <a:t>   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Bookman Old Style" panose="02050604050505020204" pitchFamily="18" charset="0"/>
              </a:rPr>
              <a:t>Saranya Selvaraj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Bookman Old Style" panose="02050604050505020204" pitchFamily="18" charset="0"/>
              </a:rPr>
              <a:t>Qualification: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chemeClr val="tx1">
                    <a:lumMod val="95000"/>
                  </a:schemeClr>
                </a:solidFill>
                <a:latin typeface="Bookman Old Style" panose="02050604050505020204" pitchFamily="18" charset="0"/>
              </a:rPr>
              <a:t>	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Bookman Old Style" panose="02050604050505020204" pitchFamily="18" charset="0"/>
              </a:rPr>
              <a:t>B.Tech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Bookman Old Style" panose="02050604050505020204" pitchFamily="18" charset="0"/>
              </a:rPr>
              <a:t> (CSE)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	  MS (AI &amp; ML)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	  Pursuing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Bookman Old Style" panose="02050604050505020204" pitchFamily="18" charset="0"/>
              </a:rPr>
              <a:t>Experience: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chemeClr val="tx1">
                    <a:lumMod val="95000"/>
                  </a:schemeClr>
                </a:solidFill>
                <a:latin typeface="Bookman Old Style" panose="02050604050505020204" pitchFamily="18" charset="0"/>
              </a:rPr>
              <a:t>	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Bookman Old Style" panose="02050604050505020204" pitchFamily="18" charset="0"/>
              </a:rPr>
              <a:t>6.5 Years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2E273-7B73-8F4B-B735-55DA3EBB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90167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LOAN DEFAULT ANALYSIS</a:t>
            </a:r>
          </a:p>
        </p:txBody>
      </p:sp>
      <p:pic>
        <p:nvPicPr>
          <p:cNvPr id="1026" name="Picture 2" descr="I want to create a presentation on loan default project under fintech domain. Add 9 slides with suitable background colors and images based on fintech industry and loan.">
            <a:extLst>
              <a:ext uri="{FF2B5EF4-FFF2-40B4-BE49-F238E27FC236}">
                <a16:creationId xmlns:a16="http://schemas.microsoft.com/office/drawing/2014/main" id="{5C7B5D0F-C9D7-335D-CCEE-B64C503C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71" y="1441174"/>
            <a:ext cx="4412974" cy="538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CEC8B-07DC-A831-308F-DD13006D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98679-CA0A-EB7C-868E-ADA92D50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342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RECOMMENDATIONS FOR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021" y="1870352"/>
            <a:ext cx="7675350" cy="4296878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Stricter Lending Criteria</a:t>
            </a:r>
            <a:endParaRPr lang="en-GB" sz="2000" b="0" i="0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Implement more rigorous credit assessments for high-risk categories (e.g., Type 2 loans).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Targeted Support</a:t>
            </a:r>
            <a:endParaRPr lang="en-GB" sz="2000" b="0" i="0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Develop support programs for at-risk borrowers, particularly in demographics with higher default rates.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Market Expansion</a:t>
            </a:r>
            <a:endParaRPr lang="en-GB" sz="2000" b="0" i="0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Explore lending opportunities in underrepresented regions (Central and North-East) to diversify risk.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Debt Management Guidance</a:t>
            </a:r>
            <a:endParaRPr lang="en-GB" sz="2000" b="0" i="0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Provide financial education to borrowers, focusing on maintaining healthy income-to-debt ratios.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C965-2693-6BBD-333B-8B035BAA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56CBB-99A5-1951-02F3-48419947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4D57-1D99-14D4-3A62-EEBA7941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8" y="9676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RECOMMENDATIONS FOR STAKEHOLDERS</a:t>
            </a:r>
            <a:endParaRPr lang="en-IN" sz="32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974-F801-3849-9520-FDE33B103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25" y="1348546"/>
            <a:ext cx="7675350" cy="53007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000" b="1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5.Monitor High-Risk Loans</a:t>
            </a:r>
            <a:endParaRPr lang="en-GB" sz="2000" b="0" i="0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Regularly assess loans with high LTV ratios and monitor default trends closely.</a:t>
            </a:r>
          </a:p>
          <a:p>
            <a:pPr marL="0" indent="0" algn="just">
              <a:buNone/>
            </a:pPr>
            <a:r>
              <a:rPr lang="en-GB" sz="2000" b="1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6.Data-Driven Insights</a:t>
            </a:r>
            <a:endParaRPr lang="en-GB" sz="2000" b="0" i="0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Utilize predictive analytics to identify potential defaulters early and adjust lending strategies accordingly.</a:t>
            </a:r>
          </a:p>
          <a:p>
            <a:pPr marL="0" indent="0" algn="just">
              <a:buNone/>
            </a:pPr>
            <a:r>
              <a:rPr lang="en-GB" sz="2000" b="1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7.Enhance Gender-Inclusive Practices</a:t>
            </a:r>
            <a:endParaRPr lang="en-GB" sz="2000" b="0" i="0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Create targeted campaigns to increase female borrowers' access to credit, addressing existing disparities.</a:t>
            </a:r>
          </a:p>
          <a:p>
            <a:pPr marL="0" indent="0" algn="just">
              <a:buNone/>
            </a:pPr>
            <a:r>
              <a:rPr lang="en-GB" sz="2000" b="1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8.Risk Mitigation Strategies</a:t>
            </a:r>
            <a:endParaRPr lang="en-GB" sz="2000" b="0" i="0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Establish a loan loss reserve fund to cushion against potential defaults, particularly in high-risk loan types.</a:t>
            </a:r>
          </a:p>
          <a:p>
            <a:pPr lvl="1" algn="just"/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By addressing these areas, the business can reduce the risk of loan defaults and improve overall lending performance.</a:t>
            </a:r>
          </a:p>
          <a:p>
            <a:pPr algn="just"/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BED23-2C6B-D3C0-728A-55104785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9BC91-6435-834D-7DA0-65B7E46E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52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94" y="136527"/>
            <a:ext cx="7886700" cy="936900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CONCLUSION</a:t>
            </a:r>
            <a:endParaRPr sz="3600" b="1" u="sng" dirty="0">
              <a:solidFill>
                <a:schemeClr val="accent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87ABC4-E5B9-A982-D4CC-CEEC5EF75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2911" y="1160334"/>
            <a:ext cx="882108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- Comprehensive Data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Conducted an in-depth analysis of the provided dataset to uncover patterns and factors contributing to loan defaults.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-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Identification of High-Risk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Identified a list of high-risk customers with a greater likelihood of defaulting based on key financial indicators and behaviors.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- Risk Factors and Predictive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Highlighted the combinations of variables that significantly increase the probability of loan defaults, offering predictive insights for early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- Preventive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Proposed actionable strategies to minimize default risks, including enhanced risk assessment and monitoring of vulnerable customers.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- Mitigation Measures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Suggested appropriate steps to be taken in the event of defaulting, ensuring timely intervention to mitigate potential losses.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E66D9-EF35-2421-A132-40A8B8DA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A28D0-51A4-AB7D-89D6-DDE1874B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3332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666"/>
            <a:ext cx="8229600" cy="4928498"/>
          </a:xfrm>
        </p:spPr>
        <p:txBody>
          <a:bodyPr>
            <a:normAutofit/>
          </a:bodyPr>
          <a:lstStyle/>
          <a:p>
            <a:pPr algn="just"/>
            <a:r>
              <a:rPr sz="2800" b="1" dirty="0">
                <a:latin typeface="Bookman Old Style" panose="02050604050505020204" pitchFamily="18" charset="0"/>
              </a:rPr>
              <a:t>Objective</a:t>
            </a:r>
            <a:r>
              <a:rPr lang="en-IN" sz="2800" dirty="0">
                <a:latin typeface="Bookman Old Style" panose="02050604050505020204" pitchFamily="18" charset="0"/>
              </a:rPr>
              <a:t> : -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sz="2800" dirty="0">
                <a:latin typeface="Bookman Old Style" panose="02050604050505020204" pitchFamily="18" charset="0"/>
              </a:rPr>
              <a:t> Analyze loan data to identify patterns and risk factors associated with loan defaults.</a:t>
            </a:r>
          </a:p>
          <a:p>
            <a:pPr algn="just"/>
            <a:r>
              <a:rPr sz="2800" b="1" dirty="0">
                <a:latin typeface="Bookman Old Style" panose="02050604050505020204" pitchFamily="18" charset="0"/>
              </a:rPr>
              <a:t>Methodology</a:t>
            </a:r>
            <a:r>
              <a:rPr lang="en-IN" sz="2800" dirty="0">
                <a:latin typeface="Bookman Old Style" panose="02050604050505020204" pitchFamily="18" charset="0"/>
              </a:rPr>
              <a:t> : -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2800" dirty="0">
                <a:latin typeface="Bookman Old Style" panose="02050604050505020204" pitchFamily="18" charset="0"/>
              </a:rPr>
              <a:t> </a:t>
            </a:r>
            <a:r>
              <a:rPr sz="2800" dirty="0">
                <a:latin typeface="Bookman Old Style" panose="02050604050505020204" pitchFamily="18" charset="0"/>
              </a:rPr>
              <a:t>Overview of data sources, analytical techniques (e.g., Chi-Square tests, T-tests, correlation analysis).</a:t>
            </a:r>
          </a:p>
          <a:p>
            <a:pPr algn="just"/>
            <a:r>
              <a:rPr lang="en-GB" sz="2800" b="1" dirty="0">
                <a:latin typeface="Bookman Old Style" panose="02050604050505020204" pitchFamily="18" charset="0"/>
              </a:rPr>
              <a:t>Data used </a:t>
            </a:r>
            <a:r>
              <a:rPr lang="en-GB" sz="2800" dirty="0">
                <a:latin typeface="Bookman Old Style" panose="02050604050505020204" pitchFamily="18" charset="0"/>
              </a:rPr>
              <a:t>: -			 		   	</a:t>
            </a:r>
            <a:r>
              <a:rPr lang="en-IN" sz="2800" b="1" i="0" u="none" strike="noStrike" dirty="0">
                <a:solidFill>
                  <a:srgbClr val="0F87FF"/>
                </a:solidFill>
                <a:effectLst/>
                <a:latin typeface="Bookman Old Style" panose="02050604050505020204" pitchFamily="18" charset="0"/>
                <a:hlinkClick r:id="rId2"/>
              </a:rPr>
              <a:t>https://drive.google.com/drive/folders/1WuUWyRA7uAjAl6OjMzbz2xp9CpDTBoi2?usp=drive_link</a:t>
            </a:r>
            <a:endParaRPr lang="en-GB" sz="28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FA68A-BEFC-3771-3854-EE5EFB61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B0FCB-3DEE-4028-DE56-669ADA9C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44" y="13902"/>
            <a:ext cx="8172449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EXPLORING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44" y="1339465"/>
            <a:ext cx="4422913" cy="4929809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Bookman Old Style" panose="02050604050505020204" pitchFamily="18" charset="0"/>
              </a:rPr>
              <a:t>There is 148670 rows and 20 columns</a:t>
            </a:r>
          </a:p>
          <a:p>
            <a:pPr algn="just"/>
            <a:r>
              <a:rPr lang="en-GB" dirty="0">
                <a:latin typeface="Bookman Old Style" panose="02050604050505020204" pitchFamily="18" charset="0"/>
              </a:rPr>
              <a:t>There is no duplicate rows.</a:t>
            </a:r>
          </a:p>
          <a:p>
            <a:pPr algn="just"/>
            <a:r>
              <a:rPr lang="en-GB" dirty="0">
                <a:latin typeface="Bookman Old Style" panose="02050604050505020204" pitchFamily="18" charset="0"/>
              </a:rPr>
              <a:t>All data is for the Year 2019</a:t>
            </a:r>
          </a:p>
          <a:p>
            <a:pPr algn="just"/>
            <a:r>
              <a:rPr lang="en-GB" dirty="0">
                <a:latin typeface="Bookman Old Style" panose="02050604050505020204" pitchFamily="18" charset="0"/>
              </a:rPr>
              <a:t>Instead of dropping all the null value rows, I have filled the null values with median values for numerical columns, mode values for categorical columns, LTV using the formula loan amount/ Property value*100.</a:t>
            </a:r>
            <a:endParaRPr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FEC60-408E-F5BE-7E53-AB11FE1C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13" y="1221843"/>
            <a:ext cx="4099891" cy="504743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4928E-117E-67AD-131C-FFCF4B88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C940-55E8-7EFC-1ADD-C4197DC3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DEMOGRAPHIC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b="1" dirty="0">
                <a:latin typeface="Bookman Old Style" panose="02050604050505020204" pitchFamily="18" charset="0"/>
              </a:rPr>
              <a:t>Gender</a:t>
            </a:r>
            <a:r>
              <a:rPr sz="2800" dirty="0">
                <a:latin typeface="Bookman Old Style" panose="02050604050505020204" pitchFamily="18" charset="0"/>
              </a:rPr>
              <a:t>: 18% of lenders are female; potential unequal access.</a:t>
            </a:r>
            <a:endParaRPr lang="en-IN" sz="2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sz="2800" dirty="0">
              <a:latin typeface="Bookman Old Style" panose="02050604050505020204" pitchFamily="18" charset="0"/>
            </a:endParaRPr>
          </a:p>
          <a:p>
            <a:pPr algn="just"/>
            <a:r>
              <a:rPr sz="2800" b="1" dirty="0">
                <a:latin typeface="Bookman Old Style" panose="02050604050505020204" pitchFamily="18" charset="0"/>
              </a:rPr>
              <a:t>Age</a:t>
            </a:r>
            <a:r>
              <a:rPr sz="2800" dirty="0">
                <a:latin typeface="Bookman Old Style" panose="02050604050505020204" pitchFamily="18" charset="0"/>
              </a:rPr>
              <a:t>: 60% of borrowers are aged 35-64, indicating lower default risk.</a:t>
            </a:r>
            <a:endParaRPr lang="en-IN" sz="2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sz="2800" dirty="0">
              <a:latin typeface="Bookman Old Style" panose="02050604050505020204" pitchFamily="18" charset="0"/>
            </a:endParaRPr>
          </a:p>
          <a:p>
            <a:pPr algn="just"/>
            <a:r>
              <a:rPr sz="2800" b="1" dirty="0">
                <a:latin typeface="Bookman Old Style" panose="02050604050505020204" pitchFamily="18" charset="0"/>
              </a:rPr>
              <a:t>Region</a:t>
            </a:r>
            <a:r>
              <a:rPr sz="2800" dirty="0">
                <a:latin typeface="Bookman Old Style" panose="02050604050505020204" pitchFamily="18" charset="0"/>
              </a:rPr>
              <a:t>: North and South regions show higher loan reliance compared to Central and North-East.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010BA-4CC1-72BA-4E40-AAB287F0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9B080-D122-6657-9E59-58D580C2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102"/>
            <a:ext cx="9263271" cy="6646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KEY OBSERVATIONS - LOAN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9" y="1034325"/>
            <a:ext cx="2922104" cy="4789350"/>
          </a:xfrm>
        </p:spPr>
        <p:txBody>
          <a:bodyPr>
            <a:normAutofit/>
          </a:bodyPr>
          <a:lstStyle/>
          <a:p>
            <a:pPr algn="just"/>
            <a:r>
              <a:rPr b="1" dirty="0">
                <a:latin typeface="Bookman Old Style" panose="02050604050505020204" pitchFamily="18" charset="0"/>
              </a:rPr>
              <a:t>Loan Limit</a:t>
            </a:r>
            <a:r>
              <a:rPr dirty="0">
                <a:latin typeface="Bookman Old Style" panose="02050604050505020204" pitchFamily="18" charset="0"/>
              </a:rPr>
              <a:t>: 93% of loans are fixed, indicating a default lending approach.</a:t>
            </a:r>
          </a:p>
          <a:p>
            <a:pPr algn="just"/>
            <a:r>
              <a:rPr b="1" dirty="0">
                <a:latin typeface="Bookman Old Style" panose="02050604050505020204" pitchFamily="18" charset="0"/>
              </a:rPr>
              <a:t>Loan Type &amp; Purpose</a:t>
            </a:r>
            <a:r>
              <a:rPr dirty="0">
                <a:latin typeface="Bookman Old Style" panose="02050604050505020204" pitchFamily="18" charset="0"/>
              </a:rPr>
              <a:t>: Loan Type 1 is the most common.</a:t>
            </a:r>
          </a:p>
          <a:p>
            <a:pPr algn="just"/>
            <a:r>
              <a:rPr dirty="0">
                <a:latin typeface="Bookman Old Style" panose="02050604050505020204" pitchFamily="18" charset="0"/>
              </a:rPr>
              <a:t>Loan purpose P3 and P4 are most frequent.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245952-306D-FE1F-1CE2-00AA7FD4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4" y="1004508"/>
            <a:ext cx="5223013" cy="46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45C73-2474-20B9-488D-7056C9D02E88}"/>
              </a:ext>
            </a:extLst>
          </p:cNvPr>
          <p:cNvSpPr txBox="1"/>
          <p:nvPr/>
        </p:nvSpPr>
        <p:spPr>
          <a:xfrm>
            <a:off x="119271" y="5703749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i="0" dirty="0">
                <a:effectLst/>
                <a:latin typeface="Bookman Old Style" panose="02050604050505020204" pitchFamily="18" charset="0"/>
              </a:rPr>
              <a:t>We can observe that (type2, b/c, p1, </a:t>
            </a:r>
            <a:r>
              <a:rPr lang="en-GB" sz="2000" b="1" i="0" dirty="0" err="1">
                <a:effectLst/>
                <a:latin typeface="Bookman Old Style" panose="02050604050505020204" pitchFamily="18" charset="0"/>
              </a:rPr>
              <a:t>ncf</a:t>
            </a:r>
            <a:r>
              <a:rPr lang="en-GB" sz="2000" b="1" i="0" dirty="0">
                <a:effectLst/>
                <a:latin typeface="Bookman Old Style" panose="02050604050505020204" pitchFamily="18" charset="0"/>
              </a:rPr>
              <a:t>) (type3, nob/c, p2, </a:t>
            </a:r>
            <a:r>
              <a:rPr lang="en-GB" sz="2000" b="1" i="0" dirty="0" err="1">
                <a:effectLst/>
                <a:latin typeface="Bookman Old Style" panose="02050604050505020204" pitchFamily="18" charset="0"/>
              </a:rPr>
              <a:t>cf</a:t>
            </a:r>
            <a:r>
              <a:rPr lang="en-GB" sz="2000" b="1" i="0" dirty="0">
                <a:effectLst/>
                <a:latin typeface="Bookman Old Style" panose="02050604050505020204" pitchFamily="18" charset="0"/>
              </a:rPr>
              <a:t>) (type1, nob/c, p4, </a:t>
            </a:r>
            <a:r>
              <a:rPr lang="en-GB" sz="2000" b="1" i="0" dirty="0" err="1">
                <a:effectLst/>
                <a:latin typeface="Bookman Old Style" panose="02050604050505020204" pitchFamily="18" charset="0"/>
              </a:rPr>
              <a:t>ncf</a:t>
            </a:r>
            <a:r>
              <a:rPr lang="en-GB" sz="2000" b="1" i="0" dirty="0">
                <a:effectLst/>
                <a:latin typeface="Bookman Old Style" panose="02050604050505020204" pitchFamily="18" charset="0"/>
              </a:rPr>
              <a:t>) (type2, b/c, p4, </a:t>
            </a:r>
            <a:r>
              <a:rPr lang="en-GB" sz="2000" b="1" i="0" dirty="0" err="1">
                <a:effectLst/>
                <a:latin typeface="Bookman Old Style" panose="02050604050505020204" pitchFamily="18" charset="0"/>
              </a:rPr>
              <a:t>ncf</a:t>
            </a:r>
            <a:r>
              <a:rPr lang="en-GB" sz="2000" b="1" i="0" dirty="0">
                <a:effectLst/>
                <a:latin typeface="Bookman Old Style" panose="02050604050505020204" pitchFamily="18" charset="0"/>
              </a:rPr>
              <a:t>) (type3, b/c, p2, </a:t>
            </a:r>
            <a:r>
              <a:rPr lang="en-GB" sz="2000" b="1" i="0" dirty="0" err="1">
                <a:effectLst/>
                <a:latin typeface="Bookman Old Style" panose="02050604050505020204" pitchFamily="18" charset="0"/>
              </a:rPr>
              <a:t>cf</a:t>
            </a:r>
            <a:r>
              <a:rPr lang="en-GB" sz="2000" b="1" i="0" dirty="0">
                <a:effectLst/>
                <a:latin typeface="Bookman Old Style" panose="02050604050505020204" pitchFamily="18" charset="0"/>
              </a:rPr>
              <a:t>) these combinations has the most defaulters percentage.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C8E1A-5DC5-0D72-B426-9F4B8A62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507A-E2F1-2563-8D3F-71AD7C1A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58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FINANCIAL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725" y="1759227"/>
            <a:ext cx="3115917" cy="4641573"/>
          </a:xfrm>
        </p:spPr>
        <p:txBody>
          <a:bodyPr>
            <a:normAutofit/>
          </a:bodyPr>
          <a:lstStyle/>
          <a:p>
            <a:r>
              <a:rPr sz="2800" b="1" dirty="0">
                <a:latin typeface="Bookman Old Style" panose="02050604050505020204" pitchFamily="18" charset="0"/>
              </a:rPr>
              <a:t>Occupancy</a:t>
            </a:r>
            <a:r>
              <a:rPr sz="2800" dirty="0">
                <a:latin typeface="Bookman Old Style" panose="02050604050505020204" pitchFamily="18" charset="0"/>
              </a:rPr>
              <a:t>: 92% of loans for primary residences; less risk of default.</a:t>
            </a:r>
          </a:p>
          <a:p>
            <a:r>
              <a:rPr sz="2800" b="1" dirty="0">
                <a:latin typeface="Bookman Old Style" panose="02050604050505020204" pitchFamily="18" charset="0"/>
              </a:rPr>
              <a:t>Income-to-Debt Ratio</a:t>
            </a:r>
            <a:r>
              <a:rPr sz="2800" dirty="0">
                <a:latin typeface="Bookman Old Style" panose="02050604050505020204" pitchFamily="18" charset="0"/>
              </a:rPr>
              <a:t>: Low ratios correlate with higher defaults.</a:t>
            </a:r>
            <a:endParaRPr lang="en-IN" sz="2800" dirty="0">
              <a:latin typeface="Bookman Old Style" panose="02050604050505020204" pitchFamily="18" charset="0"/>
            </a:endParaRPr>
          </a:p>
          <a:p>
            <a:endParaRPr sz="2800" dirty="0">
              <a:latin typeface="Bookman Old Style" panose="020506040505050202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779181F-6DBD-0836-D901-D84877F72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3" y="1555474"/>
            <a:ext cx="5337736" cy="493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A7658-558A-5F4D-0FE5-A4C43E3B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59474-D666-23BE-84A1-8C7F521E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955" y="15143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DEFAULT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325" y="1587086"/>
            <a:ext cx="7675350" cy="4952862"/>
          </a:xfrm>
        </p:spPr>
        <p:txBody>
          <a:bodyPr>
            <a:noAutofit/>
          </a:bodyPr>
          <a:lstStyle/>
          <a:p>
            <a:pPr algn="just"/>
            <a:r>
              <a:rPr lang="en-GB" b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Variable loan limit corelates to high default rates</a:t>
            </a:r>
          </a:p>
          <a:p>
            <a:pPr algn="just"/>
            <a:r>
              <a:rPr lang="en-GB" b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Sex not available, followed by Male has high default rates</a:t>
            </a:r>
          </a:p>
          <a:p>
            <a:pPr algn="just"/>
            <a:r>
              <a:rPr lang="en-GB" b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North East Region has high default rates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The highest defaults are observed in Type 2 loans, particularly for purposes P1 and P2.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 credit score of </a:t>
            </a:r>
            <a:r>
              <a:rPr lang="en-GB" b="1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500</a:t>
            </a:r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 corresponds to the highest default rates.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Low </a:t>
            </a:r>
            <a:r>
              <a:rPr lang="en-GB" b="1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Income-to-Debt Ratios</a:t>
            </a:r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 (0-20) correlate with higher default risk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Extreme skewness in income and LTV suggests significant outliers affecting the distribution.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6F47-7C22-6B2F-F784-B03282BF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Saranya Selvaraj_Student ID-3386765925_Loan Default_FinTech Domain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DFCD8-6F6F-C2B6-5E57-8596B51D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E19D-A95D-4FCF-E200-70D80BE2A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90" y="117751"/>
            <a:ext cx="8428383" cy="1214093"/>
          </a:xfrm>
        </p:spPr>
        <p:txBody>
          <a:bodyPr>
            <a:normAutofit/>
          </a:bodyPr>
          <a:lstStyle/>
          <a:p>
            <a:pPr algn="ctr"/>
            <a:r>
              <a:rPr lang="en-IN" sz="24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OBSERVATIONS FROM STATISTICAL TESTING TO FIND KEY </a:t>
            </a:r>
            <a:br>
              <a:rPr lang="en-IN" sz="24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</a:br>
            <a:r>
              <a:rPr lang="en-IN" sz="24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FACTORS INFLUENCING DEFAULT RISK.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6277B-430F-4B7B-BFE4-C81A88C4F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4480" y="1268177"/>
            <a:ext cx="4908716" cy="5113683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tests reveal significant relationships between several factors and loan default.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Credit score, region, loan type, loan purpose, and gender all have strong associations with default rates, indicating these variables influence default risk. Income-to-debt ratio shows a potential relationship with default but is not statistically significant at the 0.05 level.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LTV has no significant association with default. Loan amounts and age also show statistically significant differences between defaulters and non-defaulters.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These findings highlight key factors influencing loan default risk.</a:t>
            </a:r>
            <a:endParaRPr lang="en-IN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A5A64-2100-2F4D-88C7-22611ACD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" y="1268177"/>
            <a:ext cx="4029876" cy="49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188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9C7E-413E-28A5-D7A1-DA59DDC2A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3D9FE-FFFF-E1C8-8DEB-1B555B4CC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D06F0-2761-6242-9DF7-1E7348AC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1302764"/>
            <a:ext cx="8925339" cy="5324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A801A-AB87-F0A6-107F-FF40FAE44C50}"/>
              </a:ext>
            </a:extLst>
          </p:cNvPr>
          <p:cNvSpPr txBox="1"/>
          <p:nvPr/>
        </p:nvSpPr>
        <p:spPr>
          <a:xfrm>
            <a:off x="-12424" y="230995"/>
            <a:ext cx="8989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IDENTIFIYING LIST OF HIGH RISK CUSTOMERS FROM THE GIVEN DATASET</a:t>
            </a:r>
          </a:p>
        </p:txBody>
      </p:sp>
    </p:spTree>
    <p:extLst>
      <p:ext uri="{BB962C8B-B14F-4D97-AF65-F5344CB8AC3E}">
        <p14:creationId xmlns:p14="http://schemas.microsoft.com/office/powerpoint/2010/main" val="28881854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113</TotalTime>
  <Words>981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Corbel</vt:lpstr>
      <vt:lpstr>Wingdings</vt:lpstr>
      <vt:lpstr>Depth</vt:lpstr>
      <vt:lpstr>LOAN DEFAULT ANALYSIS</vt:lpstr>
      <vt:lpstr>PROJECT INTRODUCTION</vt:lpstr>
      <vt:lpstr>EXPLORING THE DATASET</vt:lpstr>
      <vt:lpstr>DEMOGRAPHIC INSIGHTS</vt:lpstr>
      <vt:lpstr>KEY OBSERVATIONS - LOAN CHARACTERISTICS</vt:lpstr>
      <vt:lpstr>FINANCIAL INDICATORS</vt:lpstr>
      <vt:lpstr>DEFAULT PATTERNS</vt:lpstr>
      <vt:lpstr>OBSERVATIONS FROM STATISTICAL TESTING TO FIND KEY  FACTORS INFLUENCING DEFAULT RISK.</vt:lpstr>
      <vt:lpstr>PowerPoint Presentation</vt:lpstr>
      <vt:lpstr>RECOMMENDATIONS FOR STAKEHOLDERS</vt:lpstr>
      <vt:lpstr>RECOMMENDATIONS FOR STAKEHOLDERS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Saranya S</cp:lastModifiedBy>
  <cp:revision>7</cp:revision>
  <dcterms:created xsi:type="dcterms:W3CDTF">2013-01-27T09:14:16Z</dcterms:created>
  <dcterms:modified xsi:type="dcterms:W3CDTF">2024-10-10T09:40:03Z</dcterms:modified>
  <cp:category/>
</cp:coreProperties>
</file>