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E9C2FB-B0F0-4303-8622-87F18C0C2CE7}" type="datetimeFigureOut">
              <a:rPr lang="en-US" smtClean="0"/>
              <a:pPr/>
              <a:t>3/22/2019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E9C2FB-B0F0-4303-8622-87F18C0C2CE7}" type="datetimeFigureOut">
              <a:rPr lang="en-US" smtClean="0"/>
              <a:pPr/>
              <a:t>3/22/2019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E9C2FB-B0F0-4303-8622-87F18C0C2CE7}" type="datetimeFigureOut">
              <a:rPr lang="en-US" smtClean="0"/>
              <a:pPr/>
              <a:t>3/22/2019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E9C2FB-B0F0-4303-8622-87F18C0C2CE7}" type="datetimeFigureOut">
              <a:rPr lang="en-US" smtClean="0"/>
              <a:pPr/>
              <a:t>3/22/2019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9C2FB-B0F0-4303-8622-87F18C0C2CE7}" type="datetimeFigureOut">
              <a:rPr lang="en-US" smtClean="0"/>
              <a:pPr/>
              <a:t>3/22/2019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E9C2FB-B0F0-4303-8622-87F18C0C2CE7}" type="datetimeFigureOut">
              <a:rPr lang="en-US" smtClean="0"/>
              <a:pPr/>
              <a:t>3/22/2019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E9C2FB-B0F0-4303-8622-87F18C0C2CE7}" type="datetimeFigureOut">
              <a:rPr lang="en-US" smtClean="0"/>
              <a:pPr/>
              <a:t>3/22/2019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E9C2FB-B0F0-4303-8622-87F18C0C2CE7}" type="datetimeFigureOut">
              <a:rPr lang="en-US" smtClean="0"/>
              <a:pPr/>
              <a:t>3/22/2019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9C2FB-B0F0-4303-8622-87F18C0C2CE7}" type="datetimeFigureOut">
              <a:rPr lang="en-US" smtClean="0"/>
              <a:pPr/>
              <a:t>3/22/2019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9C2FB-B0F0-4303-8622-87F18C0C2CE7}" type="datetimeFigureOut">
              <a:rPr lang="en-US" smtClean="0"/>
              <a:pPr/>
              <a:t>3/22/2019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9C2FB-B0F0-4303-8622-87F18C0C2CE7}" type="datetimeFigureOut">
              <a:rPr lang="en-US" smtClean="0"/>
              <a:pPr/>
              <a:t>3/22/2019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D2F90-ED56-43E5-AB5F-E2CB51116A1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9C2FB-B0F0-4303-8622-87F18C0C2CE7}" type="datetimeFigureOut">
              <a:rPr lang="en-US" smtClean="0"/>
              <a:pPr/>
              <a:t>3/22/2019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D2F90-ED56-43E5-AB5F-E2CB51116A1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
            <a:ext cx="7772400" cy="857232"/>
          </a:xfrm>
        </p:spPr>
        <p:txBody>
          <a:bodyPr>
            <a:normAutofit fontScale="90000"/>
          </a:bodyPr>
          <a:lstStyle/>
          <a:p>
            <a:r>
              <a:rPr lang="en-IN" b="0" i="0" dirty="0" smtClean="0">
                <a:solidFill>
                  <a:srgbClr val="000000"/>
                </a:solidFill>
                <a:latin typeface="Segoe UI"/>
              </a:rPr>
              <a:t/>
            </a:r>
            <a:br>
              <a:rPr lang="en-IN" b="0" i="0" dirty="0" smtClean="0">
                <a:solidFill>
                  <a:srgbClr val="000000"/>
                </a:solidFill>
                <a:latin typeface="Segoe UI"/>
              </a:rPr>
            </a:br>
            <a:r>
              <a:rPr lang="en-IN" b="0" i="0" dirty="0" smtClean="0">
                <a:solidFill>
                  <a:srgbClr val="000000"/>
                </a:solidFill>
                <a:latin typeface="Segoe UI"/>
              </a:rPr>
              <a:t>Arrays</a:t>
            </a:r>
            <a:br>
              <a:rPr lang="en-IN" b="0" i="0" dirty="0" smtClean="0">
                <a:solidFill>
                  <a:srgbClr val="000000"/>
                </a:solidFill>
                <a:latin typeface="Segoe UI"/>
              </a:rPr>
            </a:br>
            <a:endParaRPr lang="en-IN" dirty="0"/>
          </a:p>
        </p:txBody>
      </p:sp>
      <p:sp>
        <p:nvSpPr>
          <p:cNvPr id="3" name="Subtitle 2"/>
          <p:cNvSpPr>
            <a:spLocks noGrp="1"/>
          </p:cNvSpPr>
          <p:nvPr>
            <p:ph type="subTitle" idx="1"/>
          </p:nvPr>
        </p:nvSpPr>
        <p:spPr>
          <a:xfrm>
            <a:off x="285720" y="1000108"/>
            <a:ext cx="8572560" cy="5715040"/>
          </a:xfrm>
        </p:spPr>
        <p:txBody>
          <a:bodyPr>
            <a:normAutofit lnSpcReduction="10000"/>
          </a:bodyPr>
          <a:lstStyle/>
          <a:p>
            <a:pPr algn="l">
              <a:buFont typeface="Wingdings" pitchFamily="2" charset="2"/>
              <a:buChar char="ü"/>
            </a:pPr>
            <a:r>
              <a:rPr lang="en-IN" b="0" i="0" dirty="0" smtClean="0">
                <a:solidFill>
                  <a:srgbClr val="000000"/>
                </a:solidFill>
                <a:latin typeface="Verdana"/>
              </a:rPr>
              <a:t>An array stores multiple values in one single variable:</a:t>
            </a:r>
          </a:p>
          <a:p>
            <a:pPr algn="l"/>
            <a:r>
              <a:rPr lang="en-IN" b="1" dirty="0">
                <a:solidFill>
                  <a:schemeClr val="tx1"/>
                </a:solidFill>
              </a:rPr>
              <a:t>&lt;!DOCTYPE html&gt;</a:t>
            </a:r>
            <a:r>
              <a:rPr lang="en-IN" b="1" dirty="0" smtClean="0">
                <a:solidFill>
                  <a:schemeClr val="tx1"/>
                </a:solidFill>
              </a:rPr>
              <a:t/>
            </a:r>
            <a:br>
              <a:rPr lang="en-IN" b="1" dirty="0" smtClean="0">
                <a:solidFill>
                  <a:schemeClr val="tx1"/>
                </a:solidFill>
              </a:rPr>
            </a:br>
            <a:r>
              <a:rPr lang="en-IN" b="1" dirty="0">
                <a:solidFill>
                  <a:schemeClr val="tx1"/>
                </a:solidFill>
              </a:rPr>
              <a:t>&lt;html&gt;</a:t>
            </a:r>
            <a:r>
              <a:rPr lang="en-IN" b="1" dirty="0" smtClean="0">
                <a:solidFill>
                  <a:schemeClr val="tx1"/>
                </a:solidFill>
              </a:rPr>
              <a:t/>
            </a:r>
            <a:br>
              <a:rPr lang="en-IN" b="1" dirty="0" smtClean="0">
                <a:solidFill>
                  <a:schemeClr val="tx1"/>
                </a:solidFill>
              </a:rPr>
            </a:br>
            <a:r>
              <a:rPr lang="en-IN" b="1" dirty="0">
                <a:solidFill>
                  <a:schemeClr val="tx1"/>
                </a:solidFill>
              </a:rPr>
              <a:t>&lt;body&gt;</a:t>
            </a:r>
            <a:r>
              <a:rPr lang="en-IN" b="1" dirty="0" smtClean="0">
                <a:solidFill>
                  <a:schemeClr val="tx1"/>
                </a:solidFill>
              </a:rPr>
              <a:t/>
            </a:r>
            <a:br>
              <a:rPr lang="en-IN" b="1" dirty="0" smtClean="0">
                <a:solidFill>
                  <a:schemeClr val="tx1"/>
                </a:solidFill>
              </a:rPr>
            </a:br>
            <a:r>
              <a:rPr lang="en-IN" b="1" dirty="0" smtClean="0">
                <a:solidFill>
                  <a:schemeClr val="tx1"/>
                </a:solidFill>
              </a:rPr>
              <a:t>&lt;?</a:t>
            </a:r>
            <a:r>
              <a:rPr lang="en-IN" b="1" dirty="0" err="1">
                <a:solidFill>
                  <a:schemeClr val="tx1"/>
                </a:solidFill>
              </a:rPr>
              <a:t>php</a:t>
            </a:r>
            <a:r>
              <a:rPr lang="en-IN" b="1" dirty="0">
                <a:solidFill>
                  <a:schemeClr val="tx1"/>
                </a:solidFill>
              </a:rPr>
              <a:t/>
            </a:r>
            <a:br>
              <a:rPr lang="en-IN" b="1" dirty="0">
                <a:solidFill>
                  <a:schemeClr val="tx1"/>
                </a:solidFill>
              </a:rPr>
            </a:br>
            <a:r>
              <a:rPr lang="en-IN" b="1" dirty="0">
                <a:solidFill>
                  <a:schemeClr val="tx1"/>
                </a:solidFill>
              </a:rPr>
              <a:t>$cars = array("Volvo", "BMW", "Toyota"); </a:t>
            </a:r>
            <a:br>
              <a:rPr lang="en-IN" b="1" dirty="0">
                <a:solidFill>
                  <a:schemeClr val="tx1"/>
                </a:solidFill>
              </a:rPr>
            </a:br>
            <a:r>
              <a:rPr lang="en-IN" b="1" dirty="0">
                <a:solidFill>
                  <a:schemeClr val="tx1"/>
                </a:solidFill>
              </a:rPr>
              <a:t>echo "I like " . $cars[0] . ", " . $cars[1] . " and " . $cars[2] . ".";</a:t>
            </a:r>
            <a:br>
              <a:rPr lang="en-IN" b="1" dirty="0">
                <a:solidFill>
                  <a:schemeClr val="tx1"/>
                </a:solidFill>
              </a:rPr>
            </a:br>
            <a:r>
              <a:rPr lang="en-IN" b="1" dirty="0" smtClean="0">
                <a:solidFill>
                  <a:schemeClr val="tx1"/>
                </a:solidFill>
              </a:rPr>
              <a:t>?&gt;</a:t>
            </a:r>
            <a:br>
              <a:rPr lang="en-IN" b="1" dirty="0" smtClean="0">
                <a:solidFill>
                  <a:schemeClr val="tx1"/>
                </a:solidFill>
              </a:rPr>
            </a:br>
            <a:r>
              <a:rPr lang="en-IN" b="1" dirty="0">
                <a:solidFill>
                  <a:schemeClr val="tx1"/>
                </a:solidFill>
              </a:rPr>
              <a:t>&lt;/body&gt;</a:t>
            </a:r>
            <a:r>
              <a:rPr lang="en-IN" b="1" dirty="0" smtClean="0">
                <a:solidFill>
                  <a:schemeClr val="tx1"/>
                </a:solidFill>
              </a:rPr>
              <a:t/>
            </a:r>
            <a:br>
              <a:rPr lang="en-IN" b="1" dirty="0" smtClean="0">
                <a:solidFill>
                  <a:schemeClr val="tx1"/>
                </a:solidFill>
              </a:rPr>
            </a:br>
            <a:r>
              <a:rPr lang="en-IN" b="1" dirty="0">
                <a:solidFill>
                  <a:schemeClr val="tx1"/>
                </a:solidFill>
              </a:rPr>
              <a:t>&lt;/html</a:t>
            </a:r>
            <a:r>
              <a:rPr lang="en-IN" b="1" dirty="0" smtClean="0">
                <a:solidFill>
                  <a:schemeClr val="tx1"/>
                </a:solidFill>
              </a:rPr>
              <a:t>&gt;</a:t>
            </a:r>
          </a:p>
          <a:p>
            <a:pPr algn="l"/>
            <a:endParaRPr lang="en-IN" b="1" dirty="0" smtClean="0">
              <a:solidFill>
                <a:schemeClr val="tx1"/>
              </a:solidFill>
            </a:endParaRPr>
          </a:p>
          <a:p>
            <a:pPr algn="l"/>
            <a:endParaRPr lang="en-I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t/>
            </a:r>
            <a:br>
              <a:rPr lang="en-IN" dirty="0" smtClean="0"/>
            </a:br>
            <a:r>
              <a:rPr lang="en-IN" dirty="0" smtClean="0"/>
              <a:t>Two-dimensional </a:t>
            </a:r>
            <a:r>
              <a:rPr lang="en-IN" dirty="0"/>
              <a:t>Arrays</a:t>
            </a:r>
            <a:br>
              <a:rPr lang="en-IN" dirty="0"/>
            </a:br>
            <a:endParaRPr lang="en-IN" dirty="0"/>
          </a:p>
        </p:txBody>
      </p:sp>
      <p:sp>
        <p:nvSpPr>
          <p:cNvPr id="3" name="Content Placeholder 2"/>
          <p:cNvSpPr>
            <a:spLocks noGrp="1"/>
          </p:cNvSpPr>
          <p:nvPr>
            <p:ph idx="1"/>
          </p:nvPr>
        </p:nvSpPr>
        <p:spPr>
          <a:xfrm>
            <a:off x="285720" y="1071546"/>
            <a:ext cx="8715436" cy="5572164"/>
          </a:xfrm>
        </p:spPr>
        <p:txBody>
          <a:bodyPr/>
          <a:lstStyle/>
          <a:p>
            <a:r>
              <a:rPr lang="en-IN" dirty="0"/>
              <a:t>A two-dimensional array is an array of arrays (a three-dimensional array is an array of arrays of arrays).</a:t>
            </a:r>
          </a:p>
          <a:p>
            <a:r>
              <a:rPr lang="en-IN" dirty="0" smtClean="0"/>
              <a:t>First, take a look at the following table:</a:t>
            </a:r>
          </a:p>
          <a:p>
            <a:r>
              <a:rPr lang="en-IN" dirty="0" smtClean="0"/>
              <a:t>Name		Stock			Sold</a:t>
            </a:r>
          </a:p>
          <a:p>
            <a:r>
              <a:rPr lang="en-IN" dirty="0" smtClean="0"/>
              <a:t>Volvo		22			18</a:t>
            </a:r>
          </a:p>
          <a:p>
            <a:r>
              <a:rPr lang="en-IN" dirty="0" smtClean="0"/>
              <a:t>BMW		15			13</a:t>
            </a:r>
          </a:p>
          <a:p>
            <a:r>
              <a:rPr lang="en-IN" dirty="0" smtClean="0"/>
              <a:t>Saab		5			2</a:t>
            </a:r>
          </a:p>
          <a:p>
            <a:r>
              <a:rPr lang="en-IN" dirty="0" smtClean="0"/>
              <a:t>Land Rover	17			15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We can store the data from the table above in a two-dimensional array, like this:</a:t>
            </a:r>
          </a:p>
          <a:p>
            <a:r>
              <a:rPr lang="en-IN" dirty="0"/>
              <a:t>$cars = array</a:t>
            </a:r>
            <a:br>
              <a:rPr lang="en-IN" dirty="0"/>
            </a:br>
            <a:r>
              <a:rPr lang="en-IN" dirty="0"/>
              <a:t>  (</a:t>
            </a:r>
            <a:br>
              <a:rPr lang="en-IN" dirty="0"/>
            </a:br>
            <a:r>
              <a:rPr lang="en-IN" dirty="0"/>
              <a:t>  array("Volvo",22,18),</a:t>
            </a:r>
            <a:br>
              <a:rPr lang="en-IN" dirty="0"/>
            </a:br>
            <a:r>
              <a:rPr lang="en-IN" dirty="0"/>
              <a:t>  array("BMW",15,13),</a:t>
            </a:r>
            <a:br>
              <a:rPr lang="en-IN" dirty="0"/>
            </a:br>
            <a:r>
              <a:rPr lang="en-IN" dirty="0"/>
              <a:t>  array("Saab",5,2),</a:t>
            </a:r>
            <a:br>
              <a:rPr lang="en-IN" dirty="0"/>
            </a:br>
            <a:r>
              <a:rPr lang="en-IN" dirty="0"/>
              <a:t>  array("Land Rover",17,15)</a:t>
            </a:r>
            <a:br>
              <a:rPr lang="en-IN" dirty="0"/>
            </a:br>
            <a:r>
              <a:rPr lang="en-IN" dirty="0"/>
              <a:t>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smtClean="0"/>
              <a:t/>
            </a:r>
            <a:br>
              <a:rPr lang="en-IN" dirty="0" smtClean="0"/>
            </a:br>
            <a:r>
              <a:rPr lang="en-IN" dirty="0" smtClean="0"/>
              <a:t>Sorting </a:t>
            </a:r>
            <a:r>
              <a:rPr lang="en-IN" dirty="0"/>
              <a:t>Arrays</a:t>
            </a:r>
            <a:br>
              <a:rPr lang="en-IN" dirty="0"/>
            </a:br>
            <a:endParaRPr lang="en-IN" dirty="0"/>
          </a:p>
        </p:txBody>
      </p:sp>
      <p:sp>
        <p:nvSpPr>
          <p:cNvPr id="3" name="Content Placeholder 2"/>
          <p:cNvSpPr>
            <a:spLocks noGrp="1"/>
          </p:cNvSpPr>
          <p:nvPr>
            <p:ph idx="1"/>
          </p:nvPr>
        </p:nvSpPr>
        <p:spPr>
          <a:xfrm>
            <a:off x="285720" y="928670"/>
            <a:ext cx="8643998" cy="5643602"/>
          </a:xfrm>
        </p:spPr>
        <p:txBody>
          <a:bodyPr>
            <a:normAutofit fontScale="85000" lnSpcReduction="10000"/>
          </a:bodyPr>
          <a:lstStyle/>
          <a:p>
            <a:r>
              <a:rPr lang="en-IN" dirty="0"/>
              <a:t>The elements in an array can be sorted in alphabetical or numerical order, descending or ascending</a:t>
            </a:r>
            <a:r>
              <a:rPr lang="en-IN" dirty="0" smtClean="0"/>
              <a:t>.</a:t>
            </a:r>
          </a:p>
          <a:p>
            <a:r>
              <a:rPr lang="en-IN" dirty="0">
                <a:solidFill>
                  <a:srgbClr val="FF0000"/>
                </a:solidFill>
              </a:rPr>
              <a:t>PHP - Sort Functions For Arrays</a:t>
            </a:r>
          </a:p>
          <a:p>
            <a:r>
              <a:rPr lang="en-IN" dirty="0"/>
              <a:t>sort() - sort arrays in ascending order</a:t>
            </a:r>
          </a:p>
          <a:p>
            <a:r>
              <a:rPr lang="en-IN" dirty="0" err="1"/>
              <a:t>rsort</a:t>
            </a:r>
            <a:r>
              <a:rPr lang="en-IN" dirty="0"/>
              <a:t>() - sort arrays in descending order</a:t>
            </a:r>
          </a:p>
          <a:p>
            <a:r>
              <a:rPr lang="en-IN" dirty="0" err="1"/>
              <a:t>asort</a:t>
            </a:r>
            <a:r>
              <a:rPr lang="en-IN" dirty="0"/>
              <a:t>() - sort associative arrays in ascending order, according to the value</a:t>
            </a:r>
          </a:p>
          <a:p>
            <a:r>
              <a:rPr lang="en-IN" dirty="0" err="1"/>
              <a:t>ksort</a:t>
            </a:r>
            <a:r>
              <a:rPr lang="en-IN" dirty="0"/>
              <a:t>() - sort associative arrays in ascending order, according to the key</a:t>
            </a:r>
          </a:p>
          <a:p>
            <a:r>
              <a:rPr lang="en-IN" dirty="0" err="1"/>
              <a:t>arsort</a:t>
            </a:r>
            <a:r>
              <a:rPr lang="en-IN" dirty="0"/>
              <a:t>() - sort associative arrays in descending order, according to the value</a:t>
            </a:r>
          </a:p>
          <a:p>
            <a:r>
              <a:rPr lang="en-IN" dirty="0" err="1"/>
              <a:t>krsort</a:t>
            </a:r>
            <a:r>
              <a:rPr lang="en-IN" dirty="0"/>
              <a:t>() - sort associative arrays in descending order, according to the key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IN" dirty="0" smtClean="0"/>
              <a:t/>
            </a:r>
            <a:br>
              <a:rPr lang="en-IN" dirty="0" smtClean="0"/>
            </a:br>
            <a:r>
              <a:rPr lang="en-IN" dirty="0" smtClean="0"/>
              <a:t>Strings</a:t>
            </a:r>
            <a:r>
              <a:rPr lang="en-IN" dirty="0"/>
              <a:t/>
            </a:r>
            <a:br>
              <a:rPr lang="en-IN" dirty="0"/>
            </a:br>
            <a:endParaRPr lang="en-IN" dirty="0"/>
          </a:p>
        </p:txBody>
      </p:sp>
      <p:sp>
        <p:nvSpPr>
          <p:cNvPr id="3" name="Content Placeholder 2"/>
          <p:cNvSpPr>
            <a:spLocks noGrp="1"/>
          </p:cNvSpPr>
          <p:nvPr>
            <p:ph idx="1"/>
          </p:nvPr>
        </p:nvSpPr>
        <p:spPr>
          <a:xfrm>
            <a:off x="285720" y="1000108"/>
            <a:ext cx="8643998" cy="5643602"/>
          </a:xfrm>
        </p:spPr>
        <p:txBody>
          <a:bodyPr>
            <a:normAutofit fontScale="92500" lnSpcReduction="10000"/>
          </a:bodyPr>
          <a:lstStyle/>
          <a:p>
            <a:r>
              <a:rPr lang="en-IN" dirty="0"/>
              <a:t>A string is a sequence of characters, like "Hello world</a:t>
            </a:r>
            <a:r>
              <a:rPr lang="en-IN" dirty="0" smtClean="0"/>
              <a:t>!".</a:t>
            </a:r>
          </a:p>
          <a:p>
            <a:r>
              <a:rPr lang="en-IN" dirty="0">
                <a:solidFill>
                  <a:srgbClr val="FF0000"/>
                </a:solidFill>
              </a:rPr>
              <a:t>String Functions</a:t>
            </a:r>
          </a:p>
          <a:p>
            <a:r>
              <a:rPr lang="en-IN" dirty="0">
                <a:solidFill>
                  <a:srgbClr val="00B050"/>
                </a:solidFill>
              </a:rPr>
              <a:t>Get The Length of a </a:t>
            </a:r>
            <a:r>
              <a:rPr lang="en-IN" dirty="0" smtClean="0">
                <a:solidFill>
                  <a:srgbClr val="00B050"/>
                </a:solidFill>
              </a:rPr>
              <a:t>String</a:t>
            </a:r>
          </a:p>
          <a:p>
            <a:r>
              <a:rPr lang="en-IN" dirty="0"/>
              <a:t>The PHP </a:t>
            </a:r>
            <a:r>
              <a:rPr lang="en-IN" dirty="0" err="1"/>
              <a:t>strlen</a:t>
            </a:r>
            <a:r>
              <a:rPr lang="en-IN" dirty="0"/>
              <a:t>() function returns the length of a string.</a:t>
            </a:r>
          </a:p>
          <a:p>
            <a:r>
              <a:rPr lang="en-IN" dirty="0"/>
              <a:t>The example below returns the length of the string "Hello world!":</a:t>
            </a:r>
          </a:p>
          <a:p>
            <a:r>
              <a:rPr lang="en-IN" dirty="0"/>
              <a:t>&lt;?</a:t>
            </a:r>
            <a:r>
              <a:rPr lang="en-IN" dirty="0" err="1"/>
              <a:t>php</a:t>
            </a:r>
            <a:r>
              <a:rPr lang="en-IN" dirty="0"/>
              <a:t/>
            </a:r>
            <a:br>
              <a:rPr lang="en-IN" dirty="0"/>
            </a:br>
            <a:r>
              <a:rPr lang="en-IN" dirty="0"/>
              <a:t>echo </a:t>
            </a:r>
            <a:r>
              <a:rPr lang="en-IN" dirty="0" err="1"/>
              <a:t>strlen</a:t>
            </a:r>
            <a:r>
              <a:rPr lang="en-IN" dirty="0"/>
              <a:t>("Hello world!");</a:t>
            </a:r>
            <a:br>
              <a:rPr lang="en-IN" dirty="0"/>
            </a:br>
            <a:r>
              <a:rPr lang="en-IN" dirty="0"/>
              <a:t>?&gt; </a:t>
            </a:r>
            <a:endParaRPr lang="en-IN" dirty="0" smtClean="0"/>
          </a:p>
          <a:p>
            <a:r>
              <a:rPr lang="en-IN" dirty="0" smtClean="0">
                <a:solidFill>
                  <a:srgbClr val="00B050"/>
                </a:solidFill>
              </a:rPr>
              <a:t>O/P:12</a:t>
            </a:r>
          </a:p>
          <a:p>
            <a:endParaRPr lang="en-IN" dirty="0">
              <a:solidFill>
                <a:srgbClr val="00B050"/>
              </a:solidFill>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normAutofit fontScale="90000"/>
          </a:bodyPr>
          <a:lstStyle/>
          <a:p>
            <a:r>
              <a:rPr lang="en-IN" dirty="0" smtClean="0"/>
              <a:t/>
            </a:r>
            <a:br>
              <a:rPr lang="en-IN" dirty="0" smtClean="0"/>
            </a:br>
            <a:r>
              <a:rPr lang="en-IN" dirty="0" smtClean="0"/>
              <a:t>Count </a:t>
            </a:r>
            <a:r>
              <a:rPr lang="en-IN" dirty="0"/>
              <a:t>The Number of Words in a String</a:t>
            </a:r>
            <a:br>
              <a:rPr lang="en-IN" dirty="0"/>
            </a:br>
            <a:endParaRPr lang="en-IN" dirty="0"/>
          </a:p>
        </p:txBody>
      </p:sp>
      <p:sp>
        <p:nvSpPr>
          <p:cNvPr id="3" name="Content Placeholder 2"/>
          <p:cNvSpPr>
            <a:spLocks noGrp="1"/>
          </p:cNvSpPr>
          <p:nvPr>
            <p:ph idx="1"/>
          </p:nvPr>
        </p:nvSpPr>
        <p:spPr>
          <a:xfrm>
            <a:off x="285720" y="1285860"/>
            <a:ext cx="8715436" cy="5357850"/>
          </a:xfrm>
        </p:spPr>
        <p:txBody>
          <a:bodyPr>
            <a:normAutofit fontScale="92500" lnSpcReduction="10000"/>
          </a:bodyPr>
          <a:lstStyle/>
          <a:p>
            <a:r>
              <a:rPr lang="en-IN" dirty="0"/>
              <a:t>The PHP </a:t>
            </a:r>
            <a:r>
              <a:rPr lang="en-IN" dirty="0" err="1" smtClean="0"/>
              <a:t>str_word_count</a:t>
            </a:r>
            <a:r>
              <a:rPr lang="en-IN" dirty="0" smtClean="0"/>
              <a:t>()</a:t>
            </a:r>
            <a:r>
              <a:rPr lang="en-IN" dirty="0"/>
              <a:t> function counts the number of words in a string</a:t>
            </a:r>
            <a:r>
              <a:rPr lang="en-IN" dirty="0" smtClean="0"/>
              <a:t>:</a:t>
            </a:r>
          </a:p>
          <a:p>
            <a:r>
              <a:rPr lang="en-IN" dirty="0"/>
              <a:t>&lt;?</a:t>
            </a:r>
            <a:r>
              <a:rPr lang="en-IN" dirty="0" err="1"/>
              <a:t>php</a:t>
            </a:r>
            <a:r>
              <a:rPr lang="en-IN" dirty="0" smtClean="0"/>
              <a:t/>
            </a:r>
            <a:br>
              <a:rPr lang="en-IN" dirty="0" smtClean="0"/>
            </a:br>
            <a:r>
              <a:rPr lang="en-IN" dirty="0"/>
              <a:t>echo </a:t>
            </a:r>
            <a:r>
              <a:rPr lang="en-IN" dirty="0" err="1"/>
              <a:t>str_word_count</a:t>
            </a:r>
            <a:r>
              <a:rPr lang="en-IN" dirty="0"/>
              <a:t>("Hello world!");</a:t>
            </a:r>
            <a:r>
              <a:rPr lang="en-IN" dirty="0" smtClean="0"/>
              <a:t/>
            </a:r>
            <a:br>
              <a:rPr lang="en-IN" dirty="0" smtClean="0"/>
            </a:br>
            <a:r>
              <a:rPr lang="en-IN" dirty="0" smtClean="0"/>
              <a:t>?&gt;</a:t>
            </a:r>
          </a:p>
          <a:p>
            <a:r>
              <a:rPr lang="en-IN" dirty="0" smtClean="0">
                <a:solidFill>
                  <a:srgbClr val="00B050"/>
                </a:solidFill>
              </a:rPr>
              <a:t>O/P:2</a:t>
            </a:r>
          </a:p>
          <a:p>
            <a:r>
              <a:rPr lang="en-IN" dirty="0">
                <a:solidFill>
                  <a:srgbClr val="FF0000"/>
                </a:solidFill>
              </a:rPr>
              <a:t>Reverse a </a:t>
            </a:r>
            <a:r>
              <a:rPr lang="en-IN" dirty="0" smtClean="0">
                <a:solidFill>
                  <a:srgbClr val="FF0000"/>
                </a:solidFill>
              </a:rPr>
              <a:t>String</a:t>
            </a:r>
          </a:p>
          <a:p>
            <a:r>
              <a:rPr lang="en-IN" dirty="0"/>
              <a:t>&lt;?</a:t>
            </a:r>
            <a:r>
              <a:rPr lang="en-IN" dirty="0" err="1"/>
              <a:t>php</a:t>
            </a:r>
            <a:r>
              <a:rPr lang="en-IN" dirty="0"/>
              <a:t/>
            </a:r>
            <a:br>
              <a:rPr lang="en-IN" dirty="0"/>
            </a:br>
            <a:r>
              <a:rPr lang="en-IN" dirty="0"/>
              <a:t>echo </a:t>
            </a:r>
            <a:r>
              <a:rPr lang="en-IN" dirty="0" err="1"/>
              <a:t>strrev</a:t>
            </a:r>
            <a:r>
              <a:rPr lang="en-IN" dirty="0"/>
              <a:t>("Hello world!");</a:t>
            </a:r>
            <a:br>
              <a:rPr lang="en-IN" dirty="0"/>
            </a:br>
            <a:r>
              <a:rPr lang="en-IN" dirty="0"/>
              <a:t>?&gt; </a:t>
            </a:r>
            <a:endParaRPr lang="en-IN" dirty="0" smtClean="0"/>
          </a:p>
          <a:p>
            <a:r>
              <a:rPr lang="en-IN" dirty="0" smtClean="0">
                <a:solidFill>
                  <a:srgbClr val="00B050"/>
                </a:solidFill>
              </a:rPr>
              <a:t>O/P:!</a:t>
            </a:r>
            <a:r>
              <a:rPr lang="en-IN" dirty="0" err="1">
                <a:solidFill>
                  <a:srgbClr val="00B050"/>
                </a:solidFill>
              </a:rPr>
              <a:t>dlrow</a:t>
            </a:r>
            <a:r>
              <a:rPr lang="en-IN" dirty="0">
                <a:solidFill>
                  <a:srgbClr val="00B050"/>
                </a:solidFill>
              </a:rPr>
              <a:t> </a:t>
            </a:r>
            <a:r>
              <a:rPr lang="en-IN" dirty="0" err="1">
                <a:solidFill>
                  <a:srgbClr val="00B050"/>
                </a:solidFill>
              </a:rPr>
              <a:t>olleH</a:t>
            </a:r>
            <a:endParaRPr lang="en-IN" dirty="0">
              <a:solidFill>
                <a:srgbClr val="00B050"/>
              </a:solidFill>
            </a:endParaRPr>
          </a:p>
          <a:p>
            <a:endParaRPr lang="en-IN" dirty="0">
              <a:solidFill>
                <a:srgbClr val="00B05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dirty="0" smtClean="0"/>
              <a:t/>
            </a:r>
            <a:br>
              <a:rPr lang="en-IN" dirty="0" smtClean="0"/>
            </a:br>
            <a:r>
              <a:rPr lang="en-IN" dirty="0" smtClean="0"/>
              <a:t>Search </a:t>
            </a:r>
            <a:r>
              <a:rPr lang="en-IN" dirty="0"/>
              <a:t>For a Specific Text Within a String</a:t>
            </a:r>
            <a:br>
              <a:rPr lang="en-IN" dirty="0"/>
            </a:br>
            <a:endParaRPr lang="en-IN" dirty="0"/>
          </a:p>
        </p:txBody>
      </p:sp>
      <p:sp>
        <p:nvSpPr>
          <p:cNvPr id="3" name="Content Placeholder 2"/>
          <p:cNvSpPr>
            <a:spLocks noGrp="1"/>
          </p:cNvSpPr>
          <p:nvPr>
            <p:ph idx="1"/>
          </p:nvPr>
        </p:nvSpPr>
        <p:spPr>
          <a:xfrm>
            <a:off x="142844" y="1600200"/>
            <a:ext cx="9001156" cy="4972072"/>
          </a:xfrm>
        </p:spPr>
        <p:txBody>
          <a:bodyPr>
            <a:normAutofit fontScale="92500" lnSpcReduction="20000"/>
          </a:bodyPr>
          <a:lstStyle/>
          <a:p>
            <a:r>
              <a:rPr lang="en-IN" dirty="0"/>
              <a:t>The PHP </a:t>
            </a:r>
            <a:r>
              <a:rPr lang="en-IN" dirty="0" err="1"/>
              <a:t>strpos</a:t>
            </a:r>
            <a:r>
              <a:rPr lang="en-IN" dirty="0"/>
              <a:t>() function searches for a specific text within a string.</a:t>
            </a:r>
          </a:p>
          <a:p>
            <a:r>
              <a:rPr lang="en-IN" dirty="0"/>
              <a:t>If a match is found, the function returns the character position of the first match. If no match is found, it will return FALSE.</a:t>
            </a:r>
          </a:p>
          <a:p>
            <a:r>
              <a:rPr lang="en-IN" dirty="0"/>
              <a:t>The example below searches for the text "world" in the string "Hello world!":</a:t>
            </a:r>
          </a:p>
          <a:p>
            <a:r>
              <a:rPr lang="en-IN" dirty="0"/>
              <a:t>&lt;?</a:t>
            </a:r>
            <a:r>
              <a:rPr lang="en-IN" dirty="0" err="1"/>
              <a:t>php</a:t>
            </a:r>
            <a:r>
              <a:rPr lang="en-IN" dirty="0"/>
              <a:t/>
            </a:r>
            <a:br>
              <a:rPr lang="en-IN" dirty="0"/>
            </a:br>
            <a:r>
              <a:rPr lang="en-IN" dirty="0"/>
              <a:t>echo </a:t>
            </a:r>
            <a:r>
              <a:rPr lang="en-IN" dirty="0" err="1"/>
              <a:t>strpos</a:t>
            </a:r>
            <a:r>
              <a:rPr lang="en-IN" dirty="0"/>
              <a:t>("Hello world!", "world");</a:t>
            </a:r>
            <a:br>
              <a:rPr lang="en-IN" dirty="0"/>
            </a:br>
            <a:r>
              <a:rPr lang="en-IN" dirty="0"/>
              <a:t>?&gt; </a:t>
            </a:r>
            <a:endParaRPr lang="en-IN" dirty="0" smtClean="0"/>
          </a:p>
          <a:p>
            <a:r>
              <a:rPr lang="en-IN" dirty="0" smtClean="0">
                <a:solidFill>
                  <a:srgbClr val="00B050"/>
                </a:solidFill>
              </a:rPr>
              <a:t>O/P:6</a:t>
            </a:r>
          </a:p>
          <a:p>
            <a:r>
              <a:rPr lang="en-IN" b="1" dirty="0">
                <a:solidFill>
                  <a:srgbClr val="00B050"/>
                </a:solidFill>
              </a:rPr>
              <a:t>Tip:</a:t>
            </a:r>
            <a:r>
              <a:rPr lang="en-IN" dirty="0">
                <a:solidFill>
                  <a:srgbClr val="00B050"/>
                </a:solidFill>
              </a:rPr>
              <a:t> </a:t>
            </a:r>
            <a:r>
              <a:rPr lang="en-IN" dirty="0"/>
              <a:t>The first character position in a string is 0 (not 1).</a:t>
            </a:r>
            <a:endParaRPr lang="en-IN" dirty="0">
              <a:solidFill>
                <a:srgbClr val="00B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dirty="0"/>
              <a:t>Replace Text Within a String</a:t>
            </a:r>
            <a:br>
              <a:rPr lang="en-IN" dirty="0"/>
            </a:br>
            <a:endParaRPr lang="en-IN" dirty="0"/>
          </a:p>
        </p:txBody>
      </p:sp>
      <p:sp>
        <p:nvSpPr>
          <p:cNvPr id="3" name="Content Placeholder 2"/>
          <p:cNvSpPr>
            <a:spLocks noGrp="1"/>
          </p:cNvSpPr>
          <p:nvPr>
            <p:ph idx="1"/>
          </p:nvPr>
        </p:nvSpPr>
        <p:spPr>
          <a:xfrm>
            <a:off x="457200" y="928670"/>
            <a:ext cx="8229600" cy="5643602"/>
          </a:xfrm>
        </p:spPr>
        <p:txBody>
          <a:bodyPr/>
          <a:lstStyle/>
          <a:p>
            <a:r>
              <a:rPr lang="en-IN" dirty="0"/>
              <a:t>The PHP </a:t>
            </a:r>
            <a:r>
              <a:rPr lang="en-IN" dirty="0" err="1"/>
              <a:t>str_replace</a:t>
            </a:r>
            <a:r>
              <a:rPr lang="en-IN" dirty="0"/>
              <a:t>() function replaces some characters with some other characters in a string.</a:t>
            </a:r>
          </a:p>
          <a:p>
            <a:r>
              <a:rPr lang="en-IN" dirty="0"/>
              <a:t>The example below replaces the text "world" with "Dolly":</a:t>
            </a:r>
          </a:p>
          <a:p>
            <a:r>
              <a:rPr lang="en-IN" dirty="0"/>
              <a:t>&lt;?</a:t>
            </a:r>
            <a:r>
              <a:rPr lang="en-IN" dirty="0" err="1"/>
              <a:t>php</a:t>
            </a:r>
            <a:r>
              <a:rPr lang="en-IN" dirty="0"/>
              <a:t/>
            </a:r>
            <a:br>
              <a:rPr lang="en-IN" dirty="0"/>
            </a:br>
            <a:r>
              <a:rPr lang="en-IN" dirty="0"/>
              <a:t>echo </a:t>
            </a:r>
            <a:r>
              <a:rPr lang="en-IN" dirty="0" err="1"/>
              <a:t>str_replace</a:t>
            </a:r>
            <a:r>
              <a:rPr lang="en-IN" dirty="0"/>
              <a:t>("world", "Dolly", "Hello world!");</a:t>
            </a:r>
            <a:br>
              <a:rPr lang="en-IN" dirty="0"/>
            </a:br>
            <a:r>
              <a:rPr lang="en-IN" dirty="0"/>
              <a:t>?&gt; </a:t>
            </a:r>
            <a:endParaRPr lang="en-IN" dirty="0" smtClean="0"/>
          </a:p>
          <a:p>
            <a:r>
              <a:rPr lang="en-IN" dirty="0" smtClean="0">
                <a:solidFill>
                  <a:srgbClr val="00B050"/>
                </a:solidFill>
              </a:rPr>
              <a:t>O/P:Hello </a:t>
            </a:r>
            <a:r>
              <a:rPr lang="en-IN" dirty="0">
                <a:solidFill>
                  <a:srgbClr val="00B050"/>
                </a:solidFill>
              </a:rPr>
              <a:t>Dolly!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a:t>Functions</a:t>
            </a:r>
            <a:br>
              <a:rPr lang="en-IN" dirty="0"/>
            </a:br>
            <a:endParaRPr lang="en-IN" dirty="0"/>
          </a:p>
        </p:txBody>
      </p:sp>
      <p:sp>
        <p:nvSpPr>
          <p:cNvPr id="3" name="Content Placeholder 2"/>
          <p:cNvSpPr>
            <a:spLocks noGrp="1"/>
          </p:cNvSpPr>
          <p:nvPr>
            <p:ph idx="1"/>
          </p:nvPr>
        </p:nvSpPr>
        <p:spPr>
          <a:xfrm>
            <a:off x="214282" y="857232"/>
            <a:ext cx="8715436" cy="5786478"/>
          </a:xfrm>
        </p:spPr>
        <p:txBody>
          <a:bodyPr/>
          <a:lstStyle/>
          <a:p>
            <a:r>
              <a:rPr lang="en-IN" dirty="0">
                <a:solidFill>
                  <a:srgbClr val="FF0000"/>
                </a:solidFill>
              </a:rPr>
              <a:t>PHP User Defined Functions</a:t>
            </a:r>
          </a:p>
          <a:p>
            <a:r>
              <a:rPr lang="en-IN" dirty="0"/>
              <a:t>Besides the built-in PHP functions, we can create our own functions.</a:t>
            </a:r>
          </a:p>
          <a:p>
            <a:r>
              <a:rPr lang="en-IN" dirty="0"/>
              <a:t>A function is a block of statements that can be used repeatedly in a program.</a:t>
            </a:r>
          </a:p>
          <a:p>
            <a:r>
              <a:rPr lang="en-IN" dirty="0"/>
              <a:t>A function will not execute immediately when a page loads.</a:t>
            </a:r>
          </a:p>
          <a:p>
            <a:r>
              <a:rPr lang="en-IN" dirty="0"/>
              <a:t>A function will be executed by a call to the function.</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Create a User Defined Function in PHP</a:t>
            </a:r>
            <a:br>
              <a:rPr lang="en-IN" dirty="0"/>
            </a:br>
            <a:endParaRPr lang="en-IN" dirty="0"/>
          </a:p>
        </p:txBody>
      </p:sp>
      <p:sp>
        <p:nvSpPr>
          <p:cNvPr id="3" name="Content Placeholder 2"/>
          <p:cNvSpPr>
            <a:spLocks noGrp="1"/>
          </p:cNvSpPr>
          <p:nvPr>
            <p:ph idx="1"/>
          </p:nvPr>
        </p:nvSpPr>
        <p:spPr>
          <a:xfrm>
            <a:off x="214282" y="1000108"/>
            <a:ext cx="8715436" cy="5643602"/>
          </a:xfrm>
        </p:spPr>
        <p:txBody>
          <a:bodyPr>
            <a:normAutofit lnSpcReduction="10000"/>
          </a:bodyPr>
          <a:lstStyle/>
          <a:p>
            <a:r>
              <a:rPr lang="en-IN" dirty="0"/>
              <a:t>A user-defined function declaration starts with the word </a:t>
            </a:r>
            <a:r>
              <a:rPr lang="en-IN" dirty="0" smtClean="0"/>
              <a:t>function:</a:t>
            </a:r>
          </a:p>
          <a:p>
            <a:r>
              <a:rPr lang="en-IN" dirty="0">
                <a:solidFill>
                  <a:srgbClr val="7030A0"/>
                </a:solidFill>
              </a:rPr>
              <a:t>Syntax</a:t>
            </a:r>
          </a:p>
          <a:p>
            <a:r>
              <a:rPr lang="en-IN" dirty="0"/>
              <a:t>function </a:t>
            </a:r>
            <a:r>
              <a:rPr lang="en-IN" i="1" dirty="0" err="1"/>
              <a:t>functionName</a:t>
            </a:r>
            <a:r>
              <a:rPr lang="en-IN" dirty="0"/>
              <a:t>() {</a:t>
            </a:r>
            <a:br>
              <a:rPr lang="en-IN" dirty="0"/>
            </a:br>
            <a:r>
              <a:rPr lang="en-IN" i="1" dirty="0"/>
              <a:t>    code to be executed</a:t>
            </a:r>
            <a:r>
              <a:rPr lang="en-IN" dirty="0"/>
              <a:t>;</a:t>
            </a:r>
            <a:br>
              <a:rPr lang="en-IN" dirty="0"/>
            </a:br>
            <a:r>
              <a:rPr lang="en-IN" dirty="0"/>
              <a:t>}</a:t>
            </a:r>
          </a:p>
          <a:p>
            <a:r>
              <a:rPr lang="en-IN" b="1" dirty="0"/>
              <a:t>Note:</a:t>
            </a:r>
            <a:r>
              <a:rPr lang="en-IN" dirty="0"/>
              <a:t> A function name can start with a letter or underscore (not a number).</a:t>
            </a:r>
          </a:p>
          <a:p>
            <a:r>
              <a:rPr lang="en-IN" b="1" dirty="0"/>
              <a:t>Tip:</a:t>
            </a:r>
            <a:r>
              <a:rPr lang="en-IN" dirty="0"/>
              <a:t> Give the function a name that reflects what the function does!</a:t>
            </a:r>
          </a:p>
          <a:p>
            <a:r>
              <a:rPr lang="en-IN" dirty="0"/>
              <a:t>Function names are NOT case-sensitive.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a:t>&lt;?</a:t>
            </a:r>
            <a:r>
              <a:rPr lang="en-IN" dirty="0" err="1"/>
              <a:t>php</a:t>
            </a:r>
            <a:r>
              <a:rPr lang="en-IN" dirty="0" smtClean="0"/>
              <a:t/>
            </a:r>
            <a:br>
              <a:rPr lang="en-IN" dirty="0" smtClean="0"/>
            </a:br>
            <a:r>
              <a:rPr lang="en-IN" dirty="0"/>
              <a:t>function </a:t>
            </a:r>
            <a:r>
              <a:rPr lang="en-IN" dirty="0" err="1"/>
              <a:t>writeMsg</a:t>
            </a:r>
            <a:r>
              <a:rPr lang="en-IN" dirty="0"/>
              <a:t>() {</a:t>
            </a:r>
            <a:r>
              <a:rPr lang="en-IN" dirty="0" smtClean="0"/>
              <a:t/>
            </a:r>
            <a:br>
              <a:rPr lang="en-IN" dirty="0" smtClean="0"/>
            </a:br>
            <a:r>
              <a:rPr lang="en-IN" dirty="0"/>
              <a:t>    echo "Hello world!";</a:t>
            </a:r>
            <a:r>
              <a:rPr lang="en-IN" dirty="0" smtClean="0"/>
              <a:t/>
            </a:r>
            <a:br>
              <a:rPr lang="en-IN" dirty="0" smtClean="0"/>
            </a:br>
            <a:r>
              <a:rPr lang="en-IN" dirty="0"/>
              <a:t>}</a:t>
            </a:r>
            <a:r>
              <a:rPr lang="en-IN" dirty="0" smtClean="0"/>
              <a:t/>
            </a:r>
            <a:br>
              <a:rPr lang="en-IN" dirty="0" smtClean="0"/>
            </a:br>
            <a:r>
              <a:rPr lang="en-IN" dirty="0" err="1" smtClean="0"/>
              <a:t>writeMsg</a:t>
            </a:r>
            <a:r>
              <a:rPr lang="en-IN" dirty="0"/>
              <a:t>();</a:t>
            </a:r>
            <a:r>
              <a:rPr lang="en-IN" dirty="0" smtClean="0"/>
              <a:t/>
            </a:r>
            <a:br>
              <a:rPr lang="en-IN" dirty="0" smtClean="0"/>
            </a:br>
            <a:r>
              <a:rPr lang="en-IN" dirty="0" smtClean="0"/>
              <a:t>?&gt;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fontScale="90000"/>
          </a:bodyPr>
          <a:lstStyle/>
          <a:p>
            <a:r>
              <a:rPr lang="en-IN" dirty="0" smtClean="0"/>
              <a:t/>
            </a:r>
            <a:br>
              <a:rPr lang="en-IN" dirty="0" smtClean="0"/>
            </a:br>
            <a:r>
              <a:rPr lang="en-IN" dirty="0" smtClean="0"/>
              <a:t>What </a:t>
            </a:r>
            <a:r>
              <a:rPr lang="en-IN" dirty="0"/>
              <a:t>is an Array?</a:t>
            </a:r>
            <a:br>
              <a:rPr lang="en-IN" dirty="0"/>
            </a:br>
            <a:endParaRPr lang="en-IN" dirty="0"/>
          </a:p>
        </p:txBody>
      </p:sp>
      <p:sp>
        <p:nvSpPr>
          <p:cNvPr id="3" name="Content Placeholder 2"/>
          <p:cNvSpPr>
            <a:spLocks noGrp="1"/>
          </p:cNvSpPr>
          <p:nvPr>
            <p:ph idx="1"/>
          </p:nvPr>
        </p:nvSpPr>
        <p:spPr>
          <a:xfrm>
            <a:off x="142844" y="857232"/>
            <a:ext cx="8858312" cy="5857916"/>
          </a:xfrm>
        </p:spPr>
        <p:txBody>
          <a:bodyPr>
            <a:normAutofit fontScale="85000" lnSpcReduction="10000"/>
          </a:bodyPr>
          <a:lstStyle/>
          <a:p>
            <a:pPr>
              <a:buNone/>
            </a:pPr>
            <a:endParaRPr lang="en-IN" dirty="0"/>
          </a:p>
          <a:p>
            <a:r>
              <a:rPr lang="en-IN" dirty="0" smtClean="0"/>
              <a:t>An </a:t>
            </a:r>
            <a:r>
              <a:rPr lang="en-IN" dirty="0"/>
              <a:t>array is a special variable, which can hold more than one value at a time.</a:t>
            </a:r>
          </a:p>
          <a:p>
            <a:r>
              <a:rPr lang="en-IN" dirty="0"/>
              <a:t>If you have a list of items (a list of car names, for example), storing the cars in single variables could look like this:</a:t>
            </a:r>
          </a:p>
          <a:p>
            <a:r>
              <a:rPr lang="en-IN" dirty="0"/>
              <a:t>$cars1 = "Volvo";</a:t>
            </a:r>
          </a:p>
          <a:p>
            <a:r>
              <a:rPr lang="en-IN" dirty="0"/>
              <a:t>$cars2 = "BMW";</a:t>
            </a:r>
            <a:br>
              <a:rPr lang="en-IN" dirty="0"/>
            </a:br>
            <a:r>
              <a:rPr lang="en-IN" dirty="0"/>
              <a:t>$cars3 = "Toyota";</a:t>
            </a:r>
          </a:p>
          <a:p>
            <a:r>
              <a:rPr lang="en-IN" dirty="0"/>
              <a:t>An array can hold many values under a single name, and you can access the values by referring to an index number.</a:t>
            </a:r>
          </a:p>
          <a:p>
            <a:pPr>
              <a:buNone/>
            </a:pP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t/>
            </a:r>
            <a:br>
              <a:rPr lang="en-IN" dirty="0" smtClean="0"/>
            </a:br>
            <a:r>
              <a:rPr lang="en-IN" dirty="0" smtClean="0"/>
              <a:t>Function Arguments</a:t>
            </a:r>
            <a:br>
              <a:rPr lang="en-IN" dirty="0" smtClean="0"/>
            </a:br>
            <a:endParaRPr lang="en-IN" dirty="0"/>
          </a:p>
        </p:txBody>
      </p:sp>
      <p:sp>
        <p:nvSpPr>
          <p:cNvPr id="3" name="Content Placeholder 2"/>
          <p:cNvSpPr>
            <a:spLocks noGrp="1"/>
          </p:cNvSpPr>
          <p:nvPr>
            <p:ph idx="1"/>
          </p:nvPr>
        </p:nvSpPr>
        <p:spPr>
          <a:xfrm>
            <a:off x="214282" y="1000108"/>
            <a:ext cx="8715436" cy="5643602"/>
          </a:xfrm>
        </p:spPr>
        <p:txBody>
          <a:bodyPr>
            <a:normAutofit lnSpcReduction="10000"/>
          </a:bodyPr>
          <a:lstStyle/>
          <a:p>
            <a:r>
              <a:rPr lang="en-IN" dirty="0" smtClean="0"/>
              <a:t>Information can be passed to functions through arguments. An argument is just like a variable.</a:t>
            </a:r>
          </a:p>
          <a:p>
            <a:r>
              <a:rPr lang="en-IN" dirty="0" smtClean="0"/>
              <a:t>Arguments are specified after the function name, inside the parentheses. You can add as many arguments as you want, just separate them with a comma.</a:t>
            </a:r>
          </a:p>
          <a:p>
            <a:r>
              <a:rPr lang="en-IN" dirty="0" smtClean="0"/>
              <a:t>The following example has a function with one argument ($</a:t>
            </a:r>
            <a:r>
              <a:rPr lang="en-IN" dirty="0" err="1" smtClean="0"/>
              <a:t>fname</a:t>
            </a:r>
            <a:r>
              <a:rPr lang="en-IN" dirty="0" smtClean="0"/>
              <a:t>). When the </a:t>
            </a:r>
            <a:r>
              <a:rPr lang="en-IN" dirty="0" err="1" smtClean="0"/>
              <a:t>familyName</a:t>
            </a:r>
            <a:r>
              <a:rPr lang="en-IN" dirty="0" smtClean="0"/>
              <a:t>() function is called, we also pass along a name (e.g. </a:t>
            </a:r>
            <a:r>
              <a:rPr lang="en-IN" dirty="0" err="1" smtClean="0"/>
              <a:t>Jani</a:t>
            </a:r>
            <a:r>
              <a:rPr lang="en-IN" dirty="0" smtClean="0"/>
              <a:t>), and the name is used inside the function, which outputs several different first names, but an equal last name: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&lt;?</a:t>
            </a:r>
            <a:r>
              <a:rPr lang="en-IN" dirty="0" err="1" smtClean="0"/>
              <a:t>php</a:t>
            </a:r>
            <a:r>
              <a:rPr lang="en-IN" dirty="0" smtClean="0"/>
              <a:t/>
            </a:r>
            <a:br>
              <a:rPr lang="en-IN" dirty="0" smtClean="0"/>
            </a:br>
            <a:r>
              <a:rPr lang="en-IN" dirty="0" smtClean="0"/>
              <a:t>function </a:t>
            </a:r>
            <a:r>
              <a:rPr lang="en-IN" dirty="0" err="1" smtClean="0"/>
              <a:t>familyName</a:t>
            </a:r>
            <a:r>
              <a:rPr lang="en-IN" dirty="0" smtClean="0"/>
              <a:t>($</a:t>
            </a:r>
            <a:r>
              <a:rPr lang="en-IN" dirty="0" err="1" smtClean="0"/>
              <a:t>fname</a:t>
            </a:r>
            <a:r>
              <a:rPr lang="en-IN" dirty="0" smtClean="0"/>
              <a:t>) {</a:t>
            </a:r>
            <a:br>
              <a:rPr lang="en-IN" dirty="0" smtClean="0"/>
            </a:br>
            <a:r>
              <a:rPr lang="en-IN" dirty="0" smtClean="0"/>
              <a:t>    echo "$</a:t>
            </a:r>
            <a:r>
              <a:rPr lang="en-IN" dirty="0" err="1" smtClean="0"/>
              <a:t>fname</a:t>
            </a:r>
            <a:r>
              <a:rPr lang="en-IN" dirty="0" smtClean="0"/>
              <a:t> </a:t>
            </a:r>
            <a:r>
              <a:rPr lang="en-IN" dirty="0" err="1" smtClean="0"/>
              <a:t>Refsnes</a:t>
            </a:r>
            <a:r>
              <a:rPr lang="en-IN" dirty="0" smtClean="0"/>
              <a:t>.&lt;</a:t>
            </a:r>
            <a:r>
              <a:rPr lang="en-IN" dirty="0" err="1" smtClean="0"/>
              <a:t>br</a:t>
            </a:r>
            <a:r>
              <a:rPr lang="en-IN" dirty="0" smtClean="0"/>
              <a:t>&gt;";</a:t>
            </a:r>
            <a:br>
              <a:rPr lang="en-IN" dirty="0" smtClean="0"/>
            </a:br>
            <a:r>
              <a:rPr lang="en-IN" dirty="0" smtClean="0"/>
              <a:t>}</a:t>
            </a:r>
            <a:br>
              <a:rPr lang="en-IN" dirty="0" smtClean="0"/>
            </a:br>
            <a:r>
              <a:rPr lang="en-IN" dirty="0" smtClean="0"/>
              <a:t/>
            </a:r>
            <a:br>
              <a:rPr lang="en-IN" dirty="0" smtClean="0"/>
            </a:br>
            <a:r>
              <a:rPr lang="en-IN" dirty="0" err="1" smtClean="0"/>
              <a:t>familyName</a:t>
            </a:r>
            <a:r>
              <a:rPr lang="en-IN" dirty="0" smtClean="0"/>
              <a:t>("</a:t>
            </a:r>
            <a:r>
              <a:rPr lang="en-IN" dirty="0" err="1" smtClean="0"/>
              <a:t>Jani</a:t>
            </a:r>
            <a:r>
              <a:rPr lang="en-IN" dirty="0" smtClean="0"/>
              <a:t>");</a:t>
            </a:r>
            <a:br>
              <a:rPr lang="en-IN" dirty="0" smtClean="0"/>
            </a:br>
            <a:r>
              <a:rPr lang="en-IN" dirty="0" err="1" smtClean="0"/>
              <a:t>familyName</a:t>
            </a:r>
            <a:r>
              <a:rPr lang="en-IN" dirty="0" smtClean="0"/>
              <a:t>("</a:t>
            </a:r>
            <a:r>
              <a:rPr lang="en-IN" dirty="0" err="1" smtClean="0"/>
              <a:t>Hege</a:t>
            </a:r>
            <a:r>
              <a:rPr lang="en-IN" dirty="0" smtClean="0"/>
              <a:t>");</a:t>
            </a:r>
            <a:br>
              <a:rPr lang="en-IN" dirty="0" smtClean="0"/>
            </a:br>
            <a:r>
              <a:rPr lang="en-IN" dirty="0" err="1" smtClean="0"/>
              <a:t>familyName</a:t>
            </a:r>
            <a:r>
              <a:rPr lang="en-IN" dirty="0" smtClean="0"/>
              <a:t>("Stale");</a:t>
            </a:r>
            <a:br>
              <a:rPr lang="en-IN" dirty="0" smtClean="0"/>
            </a:br>
            <a:r>
              <a:rPr lang="en-IN" dirty="0" err="1" smtClean="0"/>
              <a:t>familyName</a:t>
            </a:r>
            <a:r>
              <a:rPr lang="en-IN" dirty="0" smtClean="0"/>
              <a:t>("Kai Jim");</a:t>
            </a:r>
            <a:br>
              <a:rPr lang="en-IN" dirty="0" smtClean="0"/>
            </a:br>
            <a:r>
              <a:rPr lang="en-IN" dirty="0" err="1" smtClean="0"/>
              <a:t>familyName</a:t>
            </a:r>
            <a:r>
              <a:rPr lang="en-IN" dirty="0" smtClean="0"/>
              <a:t>("</a:t>
            </a:r>
            <a:r>
              <a:rPr lang="en-IN" dirty="0" err="1" smtClean="0"/>
              <a:t>Borge</a:t>
            </a:r>
            <a:r>
              <a:rPr lang="en-IN" dirty="0" smtClean="0"/>
              <a:t>");</a:t>
            </a:r>
            <a:br>
              <a:rPr lang="en-IN" dirty="0" smtClean="0"/>
            </a:br>
            <a:r>
              <a:rPr lang="en-IN" dirty="0" smtClean="0"/>
              <a:t>?&gt;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1143000"/>
          </a:xfrm>
        </p:spPr>
        <p:txBody>
          <a:bodyPr>
            <a:normAutofit fontScale="90000"/>
          </a:bodyPr>
          <a:lstStyle/>
          <a:p>
            <a:r>
              <a:rPr lang="en-IN" dirty="0" smtClean="0"/>
              <a:t>The following example has a function with two arguments ($</a:t>
            </a:r>
            <a:r>
              <a:rPr lang="en-IN" dirty="0" err="1" smtClean="0"/>
              <a:t>fname</a:t>
            </a:r>
            <a:r>
              <a:rPr lang="en-IN" dirty="0" smtClean="0"/>
              <a:t> and $year):</a:t>
            </a:r>
            <a:endParaRPr lang="en-IN" dirty="0"/>
          </a:p>
        </p:txBody>
      </p:sp>
      <p:sp>
        <p:nvSpPr>
          <p:cNvPr id="3" name="Content Placeholder 2"/>
          <p:cNvSpPr>
            <a:spLocks noGrp="1"/>
          </p:cNvSpPr>
          <p:nvPr>
            <p:ph idx="1"/>
          </p:nvPr>
        </p:nvSpPr>
        <p:spPr>
          <a:xfrm>
            <a:off x="142844" y="1600200"/>
            <a:ext cx="8858312" cy="5043510"/>
          </a:xfrm>
        </p:spPr>
        <p:txBody>
          <a:bodyPr/>
          <a:lstStyle/>
          <a:p>
            <a:r>
              <a:rPr lang="en-IN" dirty="0" smtClean="0"/>
              <a:t>&lt;?</a:t>
            </a:r>
            <a:r>
              <a:rPr lang="en-IN" dirty="0" err="1" smtClean="0"/>
              <a:t>php</a:t>
            </a:r>
            <a:r>
              <a:rPr lang="en-IN" dirty="0" smtClean="0"/>
              <a:t/>
            </a:r>
            <a:br>
              <a:rPr lang="en-IN" dirty="0" smtClean="0"/>
            </a:br>
            <a:r>
              <a:rPr lang="en-IN" dirty="0" smtClean="0"/>
              <a:t>function </a:t>
            </a:r>
            <a:r>
              <a:rPr lang="en-IN" dirty="0" err="1" smtClean="0"/>
              <a:t>familyName</a:t>
            </a:r>
            <a:r>
              <a:rPr lang="en-IN" dirty="0" smtClean="0"/>
              <a:t>($</a:t>
            </a:r>
            <a:r>
              <a:rPr lang="en-IN" dirty="0" err="1" smtClean="0"/>
              <a:t>fname</a:t>
            </a:r>
            <a:r>
              <a:rPr lang="en-IN" dirty="0" smtClean="0"/>
              <a:t>, $year) {</a:t>
            </a:r>
            <a:br>
              <a:rPr lang="en-IN" dirty="0" smtClean="0"/>
            </a:br>
            <a:r>
              <a:rPr lang="en-IN" dirty="0" smtClean="0"/>
              <a:t>    echo "$</a:t>
            </a:r>
            <a:r>
              <a:rPr lang="en-IN" dirty="0" err="1" smtClean="0"/>
              <a:t>fname</a:t>
            </a:r>
            <a:r>
              <a:rPr lang="en-IN" dirty="0" smtClean="0"/>
              <a:t> </a:t>
            </a:r>
            <a:r>
              <a:rPr lang="en-IN" dirty="0" err="1" smtClean="0"/>
              <a:t>Refsnes</a:t>
            </a:r>
            <a:r>
              <a:rPr lang="en-IN" dirty="0" smtClean="0"/>
              <a:t>. Born in $year &lt;</a:t>
            </a:r>
            <a:r>
              <a:rPr lang="en-IN" dirty="0" err="1" smtClean="0"/>
              <a:t>br</a:t>
            </a:r>
            <a:r>
              <a:rPr lang="en-IN" dirty="0" smtClean="0"/>
              <a:t>&gt;";</a:t>
            </a:r>
            <a:br>
              <a:rPr lang="en-IN" dirty="0" smtClean="0"/>
            </a:br>
            <a:r>
              <a:rPr lang="en-IN" dirty="0" smtClean="0"/>
              <a:t>}</a:t>
            </a:r>
            <a:br>
              <a:rPr lang="en-IN" dirty="0" smtClean="0"/>
            </a:br>
            <a:r>
              <a:rPr lang="en-IN" dirty="0" smtClean="0"/>
              <a:t/>
            </a:r>
            <a:br>
              <a:rPr lang="en-IN" dirty="0" smtClean="0"/>
            </a:br>
            <a:r>
              <a:rPr lang="en-IN" dirty="0" err="1" smtClean="0"/>
              <a:t>familyName</a:t>
            </a:r>
            <a:r>
              <a:rPr lang="en-IN" dirty="0" smtClean="0"/>
              <a:t>("Hege","1975");</a:t>
            </a:r>
            <a:br>
              <a:rPr lang="en-IN" dirty="0" smtClean="0"/>
            </a:br>
            <a:r>
              <a:rPr lang="en-IN" dirty="0" err="1" smtClean="0"/>
              <a:t>familyName</a:t>
            </a:r>
            <a:r>
              <a:rPr lang="en-IN" dirty="0" smtClean="0"/>
              <a:t>("Stale","1978");</a:t>
            </a:r>
            <a:br>
              <a:rPr lang="en-IN" dirty="0" smtClean="0"/>
            </a:br>
            <a:r>
              <a:rPr lang="en-IN" dirty="0" err="1" smtClean="0"/>
              <a:t>familyName</a:t>
            </a:r>
            <a:r>
              <a:rPr lang="en-IN" dirty="0" smtClean="0"/>
              <a:t>("Kai Jim","1983");</a:t>
            </a:r>
            <a:br>
              <a:rPr lang="en-IN" dirty="0" smtClean="0"/>
            </a:br>
            <a:r>
              <a:rPr lang="en-IN" dirty="0" smtClean="0"/>
              <a:t>?&gt;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
            </a:r>
            <a:br>
              <a:rPr lang="en-IN" dirty="0" smtClean="0"/>
            </a:br>
            <a:r>
              <a:rPr lang="en-IN" dirty="0" smtClean="0"/>
              <a:t>Default Argument Value</a:t>
            </a:r>
            <a:br>
              <a:rPr lang="en-IN" dirty="0" smtClean="0"/>
            </a:br>
            <a:endParaRPr lang="en-IN" dirty="0"/>
          </a:p>
        </p:txBody>
      </p:sp>
      <p:sp>
        <p:nvSpPr>
          <p:cNvPr id="3" name="Content Placeholder 2"/>
          <p:cNvSpPr>
            <a:spLocks noGrp="1"/>
          </p:cNvSpPr>
          <p:nvPr>
            <p:ph idx="1"/>
          </p:nvPr>
        </p:nvSpPr>
        <p:spPr>
          <a:xfrm>
            <a:off x="214282" y="1071546"/>
            <a:ext cx="8786874" cy="5572164"/>
          </a:xfrm>
        </p:spPr>
        <p:txBody>
          <a:bodyPr>
            <a:normAutofit fontScale="92500" lnSpcReduction="20000"/>
          </a:bodyPr>
          <a:lstStyle/>
          <a:p>
            <a:r>
              <a:rPr lang="en-IN" dirty="0" smtClean="0"/>
              <a:t>&lt;?</a:t>
            </a:r>
            <a:r>
              <a:rPr lang="en-IN" dirty="0" err="1" smtClean="0"/>
              <a:t>php</a:t>
            </a:r>
            <a:r>
              <a:rPr lang="en-IN" dirty="0" smtClean="0"/>
              <a:t/>
            </a:r>
            <a:br>
              <a:rPr lang="en-IN" dirty="0" smtClean="0"/>
            </a:br>
            <a:r>
              <a:rPr lang="en-IN" dirty="0" smtClean="0"/>
              <a:t>function </a:t>
            </a:r>
            <a:r>
              <a:rPr lang="en-IN" dirty="0" err="1" smtClean="0"/>
              <a:t>setHeight</a:t>
            </a:r>
            <a:r>
              <a:rPr lang="en-IN" dirty="0" smtClean="0"/>
              <a:t>($</a:t>
            </a:r>
            <a:r>
              <a:rPr lang="en-IN" dirty="0" err="1" smtClean="0"/>
              <a:t>minheight</a:t>
            </a:r>
            <a:r>
              <a:rPr lang="en-IN" dirty="0" smtClean="0"/>
              <a:t> = 50) {</a:t>
            </a:r>
            <a:br>
              <a:rPr lang="en-IN" dirty="0" smtClean="0"/>
            </a:br>
            <a:r>
              <a:rPr lang="en-IN" dirty="0" smtClean="0"/>
              <a:t>    echo "The height is : $</a:t>
            </a:r>
            <a:r>
              <a:rPr lang="en-IN" dirty="0" err="1" smtClean="0"/>
              <a:t>minheight</a:t>
            </a:r>
            <a:r>
              <a:rPr lang="en-IN" dirty="0" smtClean="0"/>
              <a:t> &lt;</a:t>
            </a:r>
            <a:r>
              <a:rPr lang="en-IN" dirty="0" err="1" smtClean="0"/>
              <a:t>br</a:t>
            </a:r>
            <a:r>
              <a:rPr lang="en-IN" dirty="0" smtClean="0"/>
              <a:t>&gt;";</a:t>
            </a:r>
            <a:br>
              <a:rPr lang="en-IN" dirty="0" smtClean="0"/>
            </a:br>
            <a:r>
              <a:rPr lang="en-IN" dirty="0" smtClean="0"/>
              <a:t>}</a:t>
            </a:r>
            <a:br>
              <a:rPr lang="en-IN" dirty="0" smtClean="0"/>
            </a:br>
            <a:r>
              <a:rPr lang="en-IN" dirty="0" smtClean="0"/>
              <a:t/>
            </a:r>
            <a:br>
              <a:rPr lang="en-IN" dirty="0" smtClean="0"/>
            </a:br>
            <a:r>
              <a:rPr lang="en-IN" dirty="0" err="1" smtClean="0"/>
              <a:t>setHeight</a:t>
            </a:r>
            <a:r>
              <a:rPr lang="en-IN" dirty="0" smtClean="0"/>
              <a:t>(350);</a:t>
            </a:r>
            <a:br>
              <a:rPr lang="en-IN" dirty="0" smtClean="0"/>
            </a:br>
            <a:r>
              <a:rPr lang="en-IN" dirty="0" err="1" smtClean="0"/>
              <a:t>setHeight</a:t>
            </a:r>
            <a:r>
              <a:rPr lang="en-IN" dirty="0" smtClean="0"/>
              <a:t>(); // will use the default value of 50</a:t>
            </a:r>
            <a:br>
              <a:rPr lang="en-IN" dirty="0" smtClean="0"/>
            </a:br>
            <a:r>
              <a:rPr lang="en-IN" dirty="0" err="1" smtClean="0"/>
              <a:t>setHeight</a:t>
            </a:r>
            <a:r>
              <a:rPr lang="en-IN" dirty="0" smtClean="0"/>
              <a:t>(135);</a:t>
            </a:r>
            <a:br>
              <a:rPr lang="en-IN" dirty="0" smtClean="0"/>
            </a:br>
            <a:r>
              <a:rPr lang="en-IN" dirty="0" err="1" smtClean="0"/>
              <a:t>setHeight</a:t>
            </a:r>
            <a:r>
              <a:rPr lang="en-IN" dirty="0" smtClean="0"/>
              <a:t>(80);</a:t>
            </a:r>
            <a:br>
              <a:rPr lang="en-IN" dirty="0" smtClean="0"/>
            </a:br>
            <a:r>
              <a:rPr lang="en-IN" dirty="0" smtClean="0"/>
              <a:t>?&gt;</a:t>
            </a:r>
          </a:p>
          <a:p>
            <a:r>
              <a:rPr lang="en-IN" dirty="0" smtClean="0">
                <a:solidFill>
                  <a:srgbClr val="FF0000"/>
                </a:solidFill>
              </a:rPr>
              <a:t>O/P:</a:t>
            </a:r>
            <a:r>
              <a:rPr lang="en-IN" dirty="0" smtClean="0"/>
              <a:t>The height is : 350 </a:t>
            </a:r>
            <a:br>
              <a:rPr lang="en-IN" dirty="0" smtClean="0"/>
            </a:br>
            <a:r>
              <a:rPr lang="en-IN" dirty="0" smtClean="0"/>
              <a:t>The height is : 50 </a:t>
            </a:r>
            <a:br>
              <a:rPr lang="en-IN" dirty="0" smtClean="0"/>
            </a:br>
            <a:r>
              <a:rPr lang="en-IN" dirty="0" smtClean="0"/>
              <a:t>The height is : 135 </a:t>
            </a:r>
            <a:br>
              <a:rPr lang="en-IN" dirty="0" smtClean="0"/>
            </a:br>
            <a:r>
              <a:rPr lang="en-IN" dirty="0" smtClean="0"/>
              <a:t>The height is : 80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dirty="0" smtClean="0"/>
              <a:t>Functions - Returning values</a:t>
            </a:r>
            <a:br>
              <a:rPr lang="en-IN" dirty="0" smtClean="0"/>
            </a:br>
            <a:endParaRPr lang="en-IN" dirty="0"/>
          </a:p>
        </p:txBody>
      </p:sp>
      <p:sp>
        <p:nvSpPr>
          <p:cNvPr id="3" name="Content Placeholder 2"/>
          <p:cNvSpPr>
            <a:spLocks noGrp="1"/>
          </p:cNvSpPr>
          <p:nvPr>
            <p:ph idx="1"/>
          </p:nvPr>
        </p:nvSpPr>
        <p:spPr>
          <a:xfrm>
            <a:off x="214282" y="857232"/>
            <a:ext cx="8472518" cy="5786478"/>
          </a:xfrm>
        </p:spPr>
        <p:txBody>
          <a:bodyPr>
            <a:normAutofit fontScale="92500" lnSpcReduction="20000"/>
          </a:bodyPr>
          <a:lstStyle/>
          <a:p>
            <a:r>
              <a:rPr lang="en-IN" dirty="0" smtClean="0"/>
              <a:t>To let a function return a value, use the return statement:</a:t>
            </a:r>
          </a:p>
          <a:p>
            <a:r>
              <a:rPr lang="en-IN" dirty="0" smtClean="0"/>
              <a:t>&lt;?</a:t>
            </a:r>
            <a:r>
              <a:rPr lang="en-IN" dirty="0" err="1" smtClean="0"/>
              <a:t>php</a:t>
            </a:r>
            <a:r>
              <a:rPr lang="en-IN" dirty="0" smtClean="0"/>
              <a:t/>
            </a:r>
            <a:br>
              <a:rPr lang="en-IN" dirty="0" smtClean="0"/>
            </a:br>
            <a:r>
              <a:rPr lang="en-IN" dirty="0" smtClean="0"/>
              <a:t>function sum($x, $y) {</a:t>
            </a:r>
            <a:br>
              <a:rPr lang="en-IN" dirty="0" smtClean="0"/>
            </a:br>
            <a:r>
              <a:rPr lang="en-IN" dirty="0" smtClean="0"/>
              <a:t>    $z = $x + $y;</a:t>
            </a:r>
            <a:br>
              <a:rPr lang="en-IN" dirty="0" smtClean="0"/>
            </a:br>
            <a:r>
              <a:rPr lang="en-IN" dirty="0" smtClean="0"/>
              <a:t>    return $z;</a:t>
            </a:r>
            <a:br>
              <a:rPr lang="en-IN" dirty="0" smtClean="0"/>
            </a:br>
            <a:r>
              <a:rPr lang="en-IN" dirty="0" smtClean="0"/>
              <a:t>}</a:t>
            </a:r>
            <a:br>
              <a:rPr lang="en-IN" dirty="0" smtClean="0"/>
            </a:br>
            <a:r>
              <a:rPr lang="en-IN" dirty="0" smtClean="0"/>
              <a:t/>
            </a:r>
            <a:br>
              <a:rPr lang="en-IN" dirty="0" smtClean="0"/>
            </a:br>
            <a:r>
              <a:rPr lang="en-IN" dirty="0" smtClean="0"/>
              <a:t>echo "5 + 10 = " . sum(5,10) . "&lt;</a:t>
            </a:r>
            <a:r>
              <a:rPr lang="en-IN" dirty="0" err="1" smtClean="0"/>
              <a:t>br</a:t>
            </a:r>
            <a:r>
              <a:rPr lang="en-IN" dirty="0" smtClean="0"/>
              <a:t>&gt;";</a:t>
            </a:r>
            <a:br>
              <a:rPr lang="en-IN" dirty="0" smtClean="0"/>
            </a:br>
            <a:r>
              <a:rPr lang="en-IN" dirty="0" smtClean="0"/>
              <a:t>echo "7 + 13 = " . sum(7,13) . "&lt;</a:t>
            </a:r>
            <a:r>
              <a:rPr lang="en-IN" dirty="0" err="1" smtClean="0"/>
              <a:t>br</a:t>
            </a:r>
            <a:r>
              <a:rPr lang="en-IN" dirty="0" smtClean="0"/>
              <a:t>&gt;";</a:t>
            </a:r>
            <a:br>
              <a:rPr lang="en-IN" dirty="0" smtClean="0"/>
            </a:br>
            <a:r>
              <a:rPr lang="en-IN" dirty="0" smtClean="0"/>
              <a:t>echo "2 + 4 = " . sum(2,4);</a:t>
            </a:r>
            <a:br>
              <a:rPr lang="en-IN" dirty="0" smtClean="0"/>
            </a:br>
            <a:r>
              <a:rPr lang="en-IN" dirty="0" smtClean="0"/>
              <a:t>?&gt;</a:t>
            </a:r>
          </a:p>
          <a:p>
            <a:r>
              <a:rPr lang="en-IN" dirty="0" smtClean="0">
                <a:solidFill>
                  <a:srgbClr val="FF0000"/>
                </a:solidFill>
              </a:rPr>
              <a:t>O/P:</a:t>
            </a:r>
            <a:r>
              <a:rPr lang="en-IN" dirty="0" smtClean="0"/>
              <a:t>5 + 10 = 15</a:t>
            </a:r>
            <a:br>
              <a:rPr lang="en-IN" dirty="0" smtClean="0"/>
            </a:br>
            <a:r>
              <a:rPr lang="en-IN" dirty="0" smtClean="0"/>
              <a:t>7 + 13 = 20</a:t>
            </a:r>
            <a:br>
              <a:rPr lang="en-IN" dirty="0" smtClean="0"/>
            </a:br>
            <a:r>
              <a:rPr lang="en-IN" dirty="0" smtClean="0"/>
              <a:t>2 + 4 = 6</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File Handling</a:t>
            </a:r>
            <a:br>
              <a:rPr lang="en-IN" dirty="0" smtClean="0"/>
            </a:br>
            <a:endParaRPr lang="en-IN" dirty="0"/>
          </a:p>
        </p:txBody>
      </p:sp>
      <p:sp>
        <p:nvSpPr>
          <p:cNvPr id="3" name="Content Placeholder 2"/>
          <p:cNvSpPr>
            <a:spLocks noGrp="1"/>
          </p:cNvSpPr>
          <p:nvPr>
            <p:ph idx="1"/>
          </p:nvPr>
        </p:nvSpPr>
        <p:spPr>
          <a:xfrm>
            <a:off x="142844" y="714356"/>
            <a:ext cx="8858312" cy="5929354"/>
          </a:xfrm>
        </p:spPr>
        <p:txBody>
          <a:bodyPr>
            <a:normAutofit fontScale="92500" lnSpcReduction="20000"/>
          </a:bodyPr>
          <a:lstStyle/>
          <a:p>
            <a:r>
              <a:rPr lang="en-IN" dirty="0" smtClean="0"/>
              <a:t>File handling is an important part of any web application. You often need to open and process a file for different tasks.</a:t>
            </a:r>
          </a:p>
          <a:p>
            <a:r>
              <a:rPr lang="en-IN" dirty="0" smtClean="0">
                <a:solidFill>
                  <a:srgbClr val="FF0000"/>
                </a:solidFill>
              </a:rPr>
              <a:t>Manipulating Files</a:t>
            </a:r>
          </a:p>
          <a:p>
            <a:r>
              <a:rPr lang="en-IN" dirty="0" smtClean="0"/>
              <a:t>PHP has several functions for creating, reading, uploading, and editing files.</a:t>
            </a:r>
          </a:p>
          <a:p>
            <a:r>
              <a:rPr lang="en-IN" b="1" dirty="0" smtClean="0">
                <a:solidFill>
                  <a:srgbClr val="00B050"/>
                </a:solidFill>
              </a:rPr>
              <a:t>Be careful when manipulating files!</a:t>
            </a:r>
            <a:endParaRPr lang="en-IN" dirty="0" smtClean="0">
              <a:solidFill>
                <a:srgbClr val="00B050"/>
              </a:solidFill>
            </a:endParaRPr>
          </a:p>
          <a:p>
            <a:r>
              <a:rPr lang="en-IN" dirty="0" smtClean="0"/>
              <a:t>When you are manipulating files you must be very careful. You can do a lot of damage if you do something wrong. </a:t>
            </a:r>
            <a:r>
              <a:rPr lang="en-IN" dirty="0" smtClean="0">
                <a:solidFill>
                  <a:srgbClr val="C00000"/>
                </a:solidFill>
              </a:rPr>
              <a:t>Common errors are</a:t>
            </a:r>
            <a:r>
              <a:rPr lang="en-IN" dirty="0" smtClean="0"/>
              <a:t>: editing the wrong file, filling a hard-drive with garbage data, and deleting the content of a file by accident.</a:t>
            </a:r>
          </a:p>
          <a:p>
            <a:r>
              <a:rPr lang="en-IN" dirty="0" smtClean="0"/>
              <a:t/>
            </a:r>
            <a:br>
              <a:rPr lang="en-IN" dirty="0" smtClean="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err="1" smtClean="0"/>
              <a:t>readfile</a:t>
            </a:r>
            <a:r>
              <a:rPr lang="en-IN" dirty="0" smtClean="0"/>
              <a:t>() Function</a:t>
            </a:r>
            <a:br>
              <a:rPr lang="en-IN" dirty="0" smtClean="0"/>
            </a:br>
            <a:endParaRPr lang="en-IN" dirty="0"/>
          </a:p>
        </p:txBody>
      </p:sp>
      <p:sp>
        <p:nvSpPr>
          <p:cNvPr id="3" name="Content Placeholder 2"/>
          <p:cNvSpPr>
            <a:spLocks noGrp="1"/>
          </p:cNvSpPr>
          <p:nvPr>
            <p:ph idx="1"/>
          </p:nvPr>
        </p:nvSpPr>
        <p:spPr>
          <a:xfrm>
            <a:off x="142844" y="857232"/>
            <a:ext cx="8786874" cy="5786478"/>
          </a:xfrm>
        </p:spPr>
        <p:txBody>
          <a:bodyPr>
            <a:normAutofit fontScale="85000" lnSpcReduction="10000"/>
          </a:bodyPr>
          <a:lstStyle/>
          <a:p>
            <a:r>
              <a:rPr lang="en-IN" dirty="0" smtClean="0"/>
              <a:t>The </a:t>
            </a:r>
            <a:r>
              <a:rPr lang="en-IN" dirty="0" err="1" smtClean="0"/>
              <a:t>readfile</a:t>
            </a:r>
            <a:r>
              <a:rPr lang="en-IN" dirty="0" smtClean="0"/>
              <a:t>() function reads a file and writes it to the output buffer.</a:t>
            </a:r>
          </a:p>
          <a:p>
            <a:r>
              <a:rPr lang="en-IN" dirty="0" smtClean="0"/>
              <a:t>Assume we have a text file called "webdictionary.txt", stored on the server, that looks like this:</a:t>
            </a:r>
          </a:p>
          <a:p>
            <a:r>
              <a:rPr lang="en-IN" dirty="0" smtClean="0">
                <a:solidFill>
                  <a:srgbClr val="C00000"/>
                </a:solidFill>
              </a:rPr>
              <a:t>AJAX = Asynchronous JavaScript and XML</a:t>
            </a:r>
            <a:br>
              <a:rPr lang="en-IN" dirty="0" smtClean="0">
                <a:solidFill>
                  <a:srgbClr val="C00000"/>
                </a:solidFill>
              </a:rPr>
            </a:br>
            <a:r>
              <a:rPr lang="en-IN" dirty="0" smtClean="0">
                <a:solidFill>
                  <a:srgbClr val="C00000"/>
                </a:solidFill>
              </a:rPr>
              <a:t>CSS = Cascading Style Sheets</a:t>
            </a:r>
            <a:br>
              <a:rPr lang="en-IN" dirty="0" smtClean="0">
                <a:solidFill>
                  <a:srgbClr val="C00000"/>
                </a:solidFill>
              </a:rPr>
            </a:br>
            <a:r>
              <a:rPr lang="en-IN" dirty="0" smtClean="0">
                <a:solidFill>
                  <a:srgbClr val="C00000"/>
                </a:solidFill>
              </a:rPr>
              <a:t>HTML = Hyper Text </a:t>
            </a:r>
            <a:r>
              <a:rPr lang="en-IN" dirty="0" err="1" smtClean="0">
                <a:solidFill>
                  <a:srgbClr val="C00000"/>
                </a:solidFill>
              </a:rPr>
              <a:t>Markup</a:t>
            </a:r>
            <a:r>
              <a:rPr lang="en-IN" dirty="0" smtClean="0">
                <a:solidFill>
                  <a:srgbClr val="C00000"/>
                </a:solidFill>
              </a:rPr>
              <a:t> Language</a:t>
            </a:r>
            <a:br>
              <a:rPr lang="en-IN" dirty="0" smtClean="0">
                <a:solidFill>
                  <a:srgbClr val="C00000"/>
                </a:solidFill>
              </a:rPr>
            </a:br>
            <a:r>
              <a:rPr lang="en-IN" dirty="0" smtClean="0">
                <a:solidFill>
                  <a:srgbClr val="C00000"/>
                </a:solidFill>
              </a:rPr>
              <a:t>PHP = PHP Hypertext </a:t>
            </a:r>
            <a:r>
              <a:rPr lang="en-IN" dirty="0" err="1" smtClean="0">
                <a:solidFill>
                  <a:srgbClr val="C00000"/>
                </a:solidFill>
              </a:rPr>
              <a:t>Preprocessor</a:t>
            </a:r>
            <a:r>
              <a:rPr lang="en-IN" dirty="0" smtClean="0">
                <a:solidFill>
                  <a:srgbClr val="C00000"/>
                </a:solidFill>
              </a:rPr>
              <a:t/>
            </a:r>
            <a:br>
              <a:rPr lang="en-IN" dirty="0" smtClean="0">
                <a:solidFill>
                  <a:srgbClr val="C00000"/>
                </a:solidFill>
              </a:rPr>
            </a:br>
            <a:r>
              <a:rPr lang="en-IN" dirty="0" smtClean="0">
                <a:solidFill>
                  <a:srgbClr val="C00000"/>
                </a:solidFill>
              </a:rPr>
              <a:t>SQL = Structured Query Language</a:t>
            </a:r>
            <a:br>
              <a:rPr lang="en-IN" dirty="0" smtClean="0">
                <a:solidFill>
                  <a:srgbClr val="C00000"/>
                </a:solidFill>
              </a:rPr>
            </a:br>
            <a:r>
              <a:rPr lang="en-IN" dirty="0" smtClean="0">
                <a:solidFill>
                  <a:srgbClr val="C00000"/>
                </a:solidFill>
              </a:rPr>
              <a:t>SVG = Scalable Vector Graphics</a:t>
            </a:r>
            <a:br>
              <a:rPr lang="en-IN" dirty="0" smtClean="0">
                <a:solidFill>
                  <a:srgbClr val="C00000"/>
                </a:solidFill>
              </a:rPr>
            </a:br>
            <a:r>
              <a:rPr lang="en-IN" dirty="0" smtClean="0">
                <a:solidFill>
                  <a:srgbClr val="C00000"/>
                </a:solidFill>
              </a:rPr>
              <a:t>XML = </a:t>
            </a:r>
            <a:r>
              <a:rPr lang="en-IN" dirty="0" err="1" smtClean="0">
                <a:solidFill>
                  <a:srgbClr val="C00000"/>
                </a:solidFill>
              </a:rPr>
              <a:t>EXtensible</a:t>
            </a:r>
            <a:r>
              <a:rPr lang="en-IN" dirty="0" smtClean="0">
                <a:solidFill>
                  <a:srgbClr val="C00000"/>
                </a:solidFill>
              </a:rPr>
              <a:t> </a:t>
            </a:r>
            <a:r>
              <a:rPr lang="en-IN" dirty="0" err="1" smtClean="0">
                <a:solidFill>
                  <a:srgbClr val="C00000"/>
                </a:solidFill>
              </a:rPr>
              <a:t>Markup</a:t>
            </a:r>
            <a:r>
              <a:rPr lang="en-IN" dirty="0" smtClean="0">
                <a:solidFill>
                  <a:srgbClr val="C00000"/>
                </a:solidFill>
              </a:rPr>
              <a:t> Language</a:t>
            </a:r>
          </a:p>
          <a:p>
            <a:r>
              <a:rPr lang="en-IN" dirty="0" smtClean="0"/>
              <a:t>The PHP code to read the file and write it to the output buffer is as follows (the </a:t>
            </a:r>
            <a:r>
              <a:rPr lang="en-IN" dirty="0" err="1" smtClean="0"/>
              <a:t>readfile</a:t>
            </a:r>
            <a:r>
              <a:rPr lang="en-IN" dirty="0" smtClean="0"/>
              <a:t>() function returns the number of bytes read on success):</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endParaRPr lang="en-IN" dirty="0"/>
          </a:p>
        </p:txBody>
      </p:sp>
      <p:sp>
        <p:nvSpPr>
          <p:cNvPr id="3" name="Content Placeholder 2"/>
          <p:cNvSpPr>
            <a:spLocks noGrp="1"/>
          </p:cNvSpPr>
          <p:nvPr>
            <p:ph idx="1"/>
          </p:nvPr>
        </p:nvSpPr>
        <p:spPr>
          <a:xfrm>
            <a:off x="214282" y="857232"/>
            <a:ext cx="8472518" cy="5715040"/>
          </a:xfrm>
        </p:spPr>
        <p:txBody>
          <a:bodyPr>
            <a:normAutofit/>
          </a:bodyPr>
          <a:lstStyle/>
          <a:p>
            <a:r>
              <a:rPr lang="en-IN" dirty="0" smtClean="0"/>
              <a:t>&lt;?</a:t>
            </a:r>
            <a:r>
              <a:rPr lang="en-IN" dirty="0" err="1" smtClean="0"/>
              <a:t>php</a:t>
            </a:r>
            <a:r>
              <a:rPr lang="en-IN" dirty="0" smtClean="0"/>
              <a:t/>
            </a:r>
            <a:br>
              <a:rPr lang="en-IN" dirty="0" smtClean="0"/>
            </a:br>
            <a:r>
              <a:rPr lang="en-IN" dirty="0" smtClean="0"/>
              <a:t>echo </a:t>
            </a:r>
            <a:r>
              <a:rPr lang="en-IN" dirty="0" err="1" smtClean="0"/>
              <a:t>readfile</a:t>
            </a:r>
            <a:r>
              <a:rPr lang="en-IN" dirty="0" smtClean="0"/>
              <a:t>("webdictionary.txt");</a:t>
            </a:r>
            <a:br>
              <a:rPr lang="en-IN" dirty="0" smtClean="0"/>
            </a:br>
            <a:r>
              <a:rPr lang="en-IN" dirty="0" smtClean="0"/>
              <a:t>?&gt;</a:t>
            </a:r>
          </a:p>
          <a:p>
            <a:r>
              <a:rPr lang="en-IN" dirty="0" smtClean="0"/>
              <a:t>AJAX = Asynchronous JavaScript and XML CSS = Cascading Style Sheets HTML = Hyper Text </a:t>
            </a:r>
            <a:r>
              <a:rPr lang="en-IN" dirty="0" err="1" smtClean="0"/>
              <a:t>Markup</a:t>
            </a:r>
            <a:r>
              <a:rPr lang="en-IN" dirty="0" smtClean="0"/>
              <a:t> Language PHP = PHP Hypertext </a:t>
            </a:r>
            <a:r>
              <a:rPr lang="en-IN" dirty="0" err="1" smtClean="0"/>
              <a:t>Preprocessor</a:t>
            </a:r>
            <a:r>
              <a:rPr lang="en-IN" dirty="0" smtClean="0"/>
              <a:t> SQL = Structured Query Language SVG = Scalable Vector Graphics XML = </a:t>
            </a:r>
            <a:r>
              <a:rPr lang="en-IN" dirty="0" err="1" smtClean="0"/>
              <a:t>EXtensible</a:t>
            </a:r>
            <a:r>
              <a:rPr lang="en-IN" dirty="0" smtClean="0"/>
              <a:t> </a:t>
            </a:r>
            <a:r>
              <a:rPr lang="en-IN" dirty="0" err="1" smtClean="0"/>
              <a:t>Markup</a:t>
            </a:r>
            <a:r>
              <a:rPr lang="en-IN" dirty="0" smtClean="0"/>
              <a:t> Language </a:t>
            </a:r>
            <a:r>
              <a:rPr lang="en-IN" dirty="0" smtClean="0">
                <a:solidFill>
                  <a:srgbClr val="C00000"/>
                </a:solidFill>
              </a:rPr>
              <a:t>236</a:t>
            </a:r>
          </a:p>
          <a:p>
            <a:r>
              <a:rPr lang="en-IN" dirty="0" smtClean="0"/>
              <a:t>The </a:t>
            </a:r>
            <a:r>
              <a:rPr lang="en-IN" dirty="0" err="1" smtClean="0"/>
              <a:t>readfile</a:t>
            </a:r>
            <a:r>
              <a:rPr lang="en-IN" dirty="0" smtClean="0"/>
              <a:t>() function is useful if all you want to do is open up a file and read its contents.</a:t>
            </a:r>
          </a:p>
          <a:p>
            <a:pPr>
              <a:buNone/>
            </a:pPr>
            <a:endParaRPr lang="en-IN" dirty="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File Open/Read/Close</a:t>
            </a:r>
            <a:br>
              <a:rPr lang="en-IN" dirty="0" smtClean="0"/>
            </a:br>
            <a:endParaRPr lang="en-IN" dirty="0"/>
          </a:p>
        </p:txBody>
      </p:sp>
      <p:sp>
        <p:nvSpPr>
          <p:cNvPr id="3" name="Content Placeholder 2"/>
          <p:cNvSpPr>
            <a:spLocks noGrp="1"/>
          </p:cNvSpPr>
          <p:nvPr>
            <p:ph idx="1"/>
          </p:nvPr>
        </p:nvSpPr>
        <p:spPr>
          <a:xfrm>
            <a:off x="214282" y="642918"/>
            <a:ext cx="8715436" cy="6072230"/>
          </a:xfrm>
        </p:spPr>
        <p:txBody>
          <a:bodyPr>
            <a:normAutofit fontScale="85000" lnSpcReduction="20000"/>
          </a:bodyPr>
          <a:lstStyle/>
          <a:p>
            <a:r>
              <a:rPr lang="en-IN" dirty="0" smtClean="0">
                <a:solidFill>
                  <a:srgbClr val="FF0000"/>
                </a:solidFill>
              </a:rPr>
              <a:t>Open File - </a:t>
            </a:r>
            <a:r>
              <a:rPr lang="en-IN" dirty="0" err="1" smtClean="0">
                <a:solidFill>
                  <a:srgbClr val="FF0000"/>
                </a:solidFill>
              </a:rPr>
              <a:t>fopen</a:t>
            </a:r>
            <a:r>
              <a:rPr lang="en-IN" dirty="0" smtClean="0">
                <a:solidFill>
                  <a:srgbClr val="FF0000"/>
                </a:solidFill>
              </a:rPr>
              <a:t>()</a:t>
            </a:r>
          </a:p>
          <a:p>
            <a:r>
              <a:rPr lang="en-IN" dirty="0" smtClean="0"/>
              <a:t>A better method to open files is with the </a:t>
            </a:r>
            <a:r>
              <a:rPr lang="en-IN" dirty="0" err="1" smtClean="0"/>
              <a:t>fopen</a:t>
            </a:r>
            <a:r>
              <a:rPr lang="en-IN" dirty="0" smtClean="0"/>
              <a:t>() function. This function gives you more options than the </a:t>
            </a:r>
            <a:r>
              <a:rPr lang="en-IN" dirty="0" err="1" smtClean="0"/>
              <a:t>readfile</a:t>
            </a:r>
            <a:r>
              <a:rPr lang="en-IN" dirty="0" smtClean="0"/>
              <a:t>()function.</a:t>
            </a:r>
          </a:p>
          <a:p>
            <a:r>
              <a:rPr lang="en-IN" dirty="0" smtClean="0"/>
              <a:t>We will use the text file, "webdictionary.txt", during the lessons:</a:t>
            </a:r>
          </a:p>
          <a:p>
            <a:r>
              <a:rPr lang="en-IN" dirty="0" smtClean="0"/>
              <a:t>AJAX = Asynchronous JavaScript and XML</a:t>
            </a:r>
            <a:br>
              <a:rPr lang="en-IN" dirty="0" smtClean="0"/>
            </a:br>
            <a:r>
              <a:rPr lang="en-IN" dirty="0" smtClean="0"/>
              <a:t>CSS = Cascading Style Sheets</a:t>
            </a:r>
            <a:br>
              <a:rPr lang="en-IN" dirty="0" smtClean="0"/>
            </a:br>
            <a:r>
              <a:rPr lang="en-IN" dirty="0" smtClean="0"/>
              <a:t>HTML = Hyper Text </a:t>
            </a:r>
            <a:r>
              <a:rPr lang="en-IN" dirty="0" err="1" smtClean="0"/>
              <a:t>Markup</a:t>
            </a:r>
            <a:r>
              <a:rPr lang="en-IN" dirty="0" smtClean="0"/>
              <a:t> Language</a:t>
            </a:r>
            <a:br>
              <a:rPr lang="en-IN" dirty="0" smtClean="0"/>
            </a:br>
            <a:r>
              <a:rPr lang="en-IN" dirty="0" smtClean="0"/>
              <a:t>PHP = PHP Hypertext </a:t>
            </a:r>
            <a:r>
              <a:rPr lang="en-IN" dirty="0" err="1" smtClean="0"/>
              <a:t>Preprocessor</a:t>
            </a:r>
            <a:r>
              <a:rPr lang="en-IN" dirty="0" smtClean="0"/>
              <a:t/>
            </a:r>
            <a:br>
              <a:rPr lang="en-IN" dirty="0" smtClean="0"/>
            </a:br>
            <a:r>
              <a:rPr lang="en-IN" dirty="0" smtClean="0"/>
              <a:t>SQL = Structured Query Language</a:t>
            </a:r>
            <a:br>
              <a:rPr lang="en-IN" dirty="0" smtClean="0"/>
            </a:br>
            <a:r>
              <a:rPr lang="en-IN" dirty="0" smtClean="0"/>
              <a:t>SVG = Scalable Vector Graphics</a:t>
            </a:r>
            <a:br>
              <a:rPr lang="en-IN" dirty="0" smtClean="0"/>
            </a:br>
            <a:r>
              <a:rPr lang="en-IN" dirty="0" smtClean="0"/>
              <a:t>XML = </a:t>
            </a:r>
            <a:r>
              <a:rPr lang="en-IN" dirty="0" err="1" smtClean="0"/>
              <a:t>EXtensible</a:t>
            </a:r>
            <a:r>
              <a:rPr lang="en-IN" dirty="0" smtClean="0"/>
              <a:t> </a:t>
            </a:r>
            <a:r>
              <a:rPr lang="en-IN" dirty="0" err="1" smtClean="0"/>
              <a:t>Markup</a:t>
            </a:r>
            <a:r>
              <a:rPr lang="en-IN" dirty="0" smtClean="0"/>
              <a:t> Language</a:t>
            </a:r>
          </a:p>
          <a:p>
            <a:r>
              <a:rPr lang="en-IN" dirty="0" smtClean="0"/>
              <a:t>The first parameter of </a:t>
            </a:r>
            <a:r>
              <a:rPr lang="en-IN" dirty="0" err="1" smtClean="0"/>
              <a:t>fopen</a:t>
            </a:r>
            <a:r>
              <a:rPr lang="en-IN" dirty="0" smtClean="0"/>
              <a:t>() contains the name of the file to be opened and the second parameter specifies in which mode the file should be opened. </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11222"/>
          </a:xfrm>
        </p:spPr>
        <p:txBody>
          <a:bodyPr>
            <a:normAutofit fontScale="90000"/>
          </a:bodyPr>
          <a:lstStyle/>
          <a:p>
            <a:r>
              <a:rPr lang="en-IN" sz="3100" dirty="0" smtClean="0"/>
              <a:t>The following example also generates a message if the </a:t>
            </a:r>
            <a:r>
              <a:rPr lang="en-IN" sz="3100" dirty="0" err="1" smtClean="0"/>
              <a:t>fopen</a:t>
            </a:r>
            <a:r>
              <a:rPr lang="en-IN" sz="3100" dirty="0" smtClean="0"/>
              <a:t>() function is unable to open the specified file:</a:t>
            </a:r>
            <a:endParaRPr lang="en-IN" sz="3100" dirty="0"/>
          </a:p>
        </p:txBody>
      </p:sp>
      <p:sp>
        <p:nvSpPr>
          <p:cNvPr id="3" name="Content Placeholder 2"/>
          <p:cNvSpPr>
            <a:spLocks noGrp="1"/>
          </p:cNvSpPr>
          <p:nvPr>
            <p:ph idx="1"/>
          </p:nvPr>
        </p:nvSpPr>
        <p:spPr>
          <a:xfrm>
            <a:off x="142844" y="1357298"/>
            <a:ext cx="8858312" cy="5214974"/>
          </a:xfrm>
        </p:spPr>
        <p:txBody>
          <a:bodyPr/>
          <a:lstStyle/>
          <a:p>
            <a:r>
              <a:rPr lang="en-IN" dirty="0" smtClean="0"/>
              <a:t>&lt;?</a:t>
            </a:r>
            <a:r>
              <a:rPr lang="en-IN" dirty="0" err="1" smtClean="0"/>
              <a:t>php</a:t>
            </a:r>
            <a:r>
              <a:rPr lang="en-IN" dirty="0" smtClean="0"/>
              <a:t/>
            </a:r>
            <a:br>
              <a:rPr lang="en-IN" dirty="0" smtClean="0"/>
            </a:br>
            <a:r>
              <a:rPr lang="en-IN" dirty="0" smtClean="0"/>
              <a:t>$</a:t>
            </a:r>
            <a:r>
              <a:rPr lang="en-IN" dirty="0" err="1" smtClean="0"/>
              <a:t>myfile</a:t>
            </a:r>
            <a:r>
              <a:rPr lang="en-IN" dirty="0" smtClean="0"/>
              <a:t> = </a:t>
            </a:r>
            <a:r>
              <a:rPr lang="en-IN" dirty="0" err="1" smtClean="0"/>
              <a:t>fopen</a:t>
            </a:r>
            <a:r>
              <a:rPr lang="en-IN" dirty="0" smtClean="0"/>
              <a:t>("webdictionary.txt", "r") or die("Unable to open file!");</a:t>
            </a:r>
            <a:br>
              <a:rPr lang="en-IN" dirty="0" smtClean="0"/>
            </a:br>
            <a:r>
              <a:rPr lang="en-IN" dirty="0" smtClean="0"/>
              <a:t>echo </a:t>
            </a:r>
            <a:r>
              <a:rPr lang="en-IN" dirty="0" err="1" smtClean="0"/>
              <a:t>fread</a:t>
            </a:r>
            <a:r>
              <a:rPr lang="en-IN" dirty="0" smtClean="0"/>
              <a:t>($</a:t>
            </a:r>
            <a:r>
              <a:rPr lang="en-IN" dirty="0" err="1" smtClean="0"/>
              <a:t>myfile,filesize</a:t>
            </a:r>
            <a:r>
              <a:rPr lang="en-IN" dirty="0" smtClean="0"/>
              <a:t>("webdictionary.txt"));</a:t>
            </a:r>
            <a:br>
              <a:rPr lang="en-IN" dirty="0" smtClean="0"/>
            </a:br>
            <a:r>
              <a:rPr lang="en-IN" dirty="0" err="1" smtClean="0"/>
              <a:t>fclose</a:t>
            </a:r>
            <a:r>
              <a:rPr lang="en-IN" dirty="0" smtClean="0"/>
              <a:t>($</a:t>
            </a:r>
            <a:r>
              <a:rPr lang="en-IN" dirty="0" err="1" smtClean="0"/>
              <a:t>myfile</a:t>
            </a:r>
            <a:r>
              <a:rPr lang="en-IN" dirty="0" smtClean="0"/>
              <a:t>);</a:t>
            </a:r>
            <a:br>
              <a:rPr lang="en-IN" dirty="0" smtClean="0"/>
            </a:br>
            <a:r>
              <a:rPr lang="en-IN" dirty="0" smtClean="0"/>
              <a:t>?&gt;</a:t>
            </a:r>
          </a:p>
          <a:p>
            <a:r>
              <a:rPr lang="en-IN" b="1" dirty="0" smtClean="0"/>
              <a:t>Tip:</a:t>
            </a:r>
            <a:r>
              <a:rPr lang="en-IN" dirty="0" smtClean="0"/>
              <a:t> The </a:t>
            </a:r>
            <a:r>
              <a:rPr lang="en-IN" dirty="0" err="1" smtClean="0"/>
              <a:t>fread</a:t>
            </a:r>
            <a:r>
              <a:rPr lang="en-IN" dirty="0" smtClean="0"/>
              <a:t>() and the </a:t>
            </a:r>
            <a:r>
              <a:rPr lang="en-IN" dirty="0" err="1" smtClean="0"/>
              <a:t>fclose</a:t>
            </a:r>
            <a:r>
              <a:rPr lang="en-IN" dirty="0" smtClean="0"/>
              <a:t>() functions will be explained below.</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txBody>
          <a:bodyPr>
            <a:normAutofit fontScale="90000"/>
          </a:bodyPr>
          <a:lstStyle/>
          <a:p>
            <a:r>
              <a:rPr lang="en-IN" dirty="0" smtClean="0"/>
              <a:t/>
            </a:r>
            <a:br>
              <a:rPr lang="en-IN" dirty="0" smtClean="0"/>
            </a:br>
            <a:r>
              <a:rPr lang="en-IN" dirty="0" smtClean="0"/>
              <a:t>Create </a:t>
            </a:r>
            <a:r>
              <a:rPr lang="en-IN" dirty="0"/>
              <a:t>an Array in PHP</a:t>
            </a:r>
            <a:br>
              <a:rPr lang="en-IN" dirty="0"/>
            </a:br>
            <a:endParaRPr lang="en-IN" dirty="0"/>
          </a:p>
        </p:txBody>
      </p:sp>
      <p:sp>
        <p:nvSpPr>
          <p:cNvPr id="3" name="Content Placeholder 2"/>
          <p:cNvSpPr>
            <a:spLocks noGrp="1"/>
          </p:cNvSpPr>
          <p:nvPr>
            <p:ph idx="1"/>
          </p:nvPr>
        </p:nvSpPr>
        <p:spPr>
          <a:xfrm>
            <a:off x="214282" y="714356"/>
            <a:ext cx="8715436" cy="5929354"/>
          </a:xfrm>
        </p:spPr>
        <p:txBody>
          <a:bodyPr/>
          <a:lstStyle/>
          <a:p>
            <a:pPr>
              <a:buNone/>
            </a:pPr>
            <a:endParaRPr lang="en-IN" dirty="0" smtClean="0"/>
          </a:p>
          <a:p>
            <a:r>
              <a:rPr lang="en-IN" dirty="0" smtClean="0"/>
              <a:t>In </a:t>
            </a:r>
            <a:r>
              <a:rPr lang="en-IN" dirty="0"/>
              <a:t>PHP, the array() function is used to create an array:</a:t>
            </a:r>
          </a:p>
          <a:p>
            <a:pPr lvl="4">
              <a:buFont typeface="Wingdings" pitchFamily="2" charset="2"/>
              <a:buChar char="Ø"/>
            </a:pPr>
            <a:r>
              <a:rPr lang="en-IN" dirty="0" smtClean="0"/>
              <a:t>array();</a:t>
            </a:r>
          </a:p>
          <a:p>
            <a:r>
              <a:rPr lang="en-IN" dirty="0"/>
              <a:t>In PHP, there are three types of arrays:</a:t>
            </a:r>
          </a:p>
          <a:p>
            <a:r>
              <a:rPr lang="en-IN" b="1" dirty="0"/>
              <a:t>Indexed arrays</a:t>
            </a:r>
            <a:r>
              <a:rPr lang="en-IN" dirty="0"/>
              <a:t> - Arrays with a numeric index</a:t>
            </a:r>
          </a:p>
          <a:p>
            <a:r>
              <a:rPr lang="en-IN" b="1" dirty="0"/>
              <a:t>Associative arrays</a:t>
            </a:r>
            <a:r>
              <a:rPr lang="en-IN" dirty="0"/>
              <a:t> - Arrays with named keys</a:t>
            </a:r>
          </a:p>
          <a:p>
            <a:r>
              <a:rPr lang="en-IN" b="1" dirty="0"/>
              <a:t>Multidimensional arrays</a:t>
            </a:r>
            <a:r>
              <a:rPr lang="en-IN" dirty="0"/>
              <a:t> - Arrays containing one or more arrays</a:t>
            </a:r>
          </a:p>
          <a:p>
            <a:pPr>
              <a:buNone/>
            </a:pPr>
            <a:endParaRPr lang="en-IN" dirty="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85818"/>
          </a:xfrm>
        </p:spPr>
        <p:txBody>
          <a:bodyPr>
            <a:normAutofit fontScale="90000"/>
          </a:bodyPr>
          <a:lstStyle/>
          <a:p>
            <a:r>
              <a:rPr lang="en-IN" dirty="0" smtClean="0"/>
              <a:t/>
            </a:r>
            <a:br>
              <a:rPr lang="en-IN" dirty="0" smtClean="0"/>
            </a:br>
            <a:r>
              <a:rPr lang="en-IN" dirty="0" smtClean="0"/>
              <a:t/>
            </a:r>
            <a:br>
              <a:rPr lang="en-IN" dirty="0" smtClean="0"/>
            </a:br>
            <a:r>
              <a:rPr lang="en-IN" sz="3600" dirty="0" smtClean="0"/>
              <a:t>The file may be opened in one of the following modes:</a:t>
            </a: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142844" y="1071546"/>
            <a:ext cx="8858312" cy="5643602"/>
          </a:xfrm>
        </p:spPr>
        <p:txBody>
          <a:bodyPr>
            <a:normAutofit lnSpcReduction="10000"/>
          </a:bodyPr>
          <a:lstStyle/>
          <a:p>
            <a:r>
              <a:rPr lang="en-IN" dirty="0" smtClean="0">
                <a:solidFill>
                  <a:srgbClr val="FF0000"/>
                </a:solidFill>
              </a:rPr>
              <a:t>Modes </a:t>
            </a:r>
            <a:r>
              <a:rPr lang="en-IN" dirty="0" smtClean="0"/>
              <a:t>                        </a:t>
            </a:r>
            <a:r>
              <a:rPr lang="en-IN" dirty="0" smtClean="0"/>
              <a:t>      </a:t>
            </a:r>
            <a:r>
              <a:rPr lang="en-IN" dirty="0" smtClean="0">
                <a:solidFill>
                  <a:srgbClr val="FF0000"/>
                </a:solidFill>
              </a:rPr>
              <a:t>Description</a:t>
            </a:r>
          </a:p>
          <a:p>
            <a:r>
              <a:rPr lang="en-IN" dirty="0" smtClean="0"/>
              <a:t>r -</a:t>
            </a:r>
            <a:r>
              <a:rPr lang="en-IN" b="1" dirty="0" smtClean="0"/>
              <a:t>Open a file for read only</a:t>
            </a:r>
            <a:r>
              <a:rPr lang="en-IN" dirty="0" smtClean="0"/>
              <a:t>. File pointer starts at the beginning of the file</a:t>
            </a:r>
          </a:p>
          <a:p>
            <a:r>
              <a:rPr lang="en-IN" dirty="0" smtClean="0"/>
              <a:t>w-</a:t>
            </a:r>
            <a:r>
              <a:rPr lang="en-IN" b="1" dirty="0" smtClean="0"/>
              <a:t>Open a file for write only</a:t>
            </a:r>
            <a:r>
              <a:rPr lang="en-IN" dirty="0" smtClean="0"/>
              <a:t>. Erases the contents of the file or creates a new file if it doesn't exist. File pointer starts at the beginning of the </a:t>
            </a:r>
            <a:r>
              <a:rPr lang="en-IN" dirty="0" smtClean="0"/>
              <a:t>file</a:t>
            </a:r>
          </a:p>
          <a:p>
            <a:r>
              <a:rPr lang="en-IN" dirty="0" smtClean="0"/>
              <a:t>a</a:t>
            </a:r>
            <a:r>
              <a:rPr lang="en-IN" dirty="0" smtClean="0"/>
              <a:t>-</a:t>
            </a:r>
            <a:r>
              <a:rPr lang="en-IN" b="1" dirty="0" smtClean="0"/>
              <a:t>Open </a:t>
            </a:r>
            <a:r>
              <a:rPr lang="en-IN" b="1" dirty="0" smtClean="0"/>
              <a:t>a file for write only</a:t>
            </a:r>
            <a:r>
              <a:rPr lang="en-IN" dirty="0" smtClean="0"/>
              <a:t>. The existing data in file is preserved. File pointer starts at the end of the file. Creates a new file if the file doesn't </a:t>
            </a:r>
            <a:r>
              <a:rPr lang="en-IN" dirty="0" smtClean="0"/>
              <a:t>exist</a:t>
            </a:r>
          </a:p>
          <a:p>
            <a:r>
              <a:rPr lang="en-IN" dirty="0" smtClean="0"/>
              <a:t>x</a:t>
            </a:r>
            <a:r>
              <a:rPr lang="en-IN" dirty="0" smtClean="0"/>
              <a:t> -</a:t>
            </a:r>
            <a:r>
              <a:rPr lang="en-IN" b="1" dirty="0" smtClean="0"/>
              <a:t>Creates </a:t>
            </a:r>
            <a:r>
              <a:rPr lang="en-IN" b="1" dirty="0" smtClean="0"/>
              <a:t>a new file for write only</a:t>
            </a:r>
            <a:r>
              <a:rPr lang="en-IN" dirty="0" smtClean="0"/>
              <a:t>. Returns FALSE and an error if file already exists</a:t>
            </a:r>
            <a:endParaRPr lang="en-IN" dirty="0" smtClean="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endParaRPr lang="en-IN" dirty="0"/>
          </a:p>
        </p:txBody>
      </p:sp>
      <p:sp>
        <p:nvSpPr>
          <p:cNvPr id="3" name="Content Placeholder 2"/>
          <p:cNvSpPr>
            <a:spLocks noGrp="1"/>
          </p:cNvSpPr>
          <p:nvPr>
            <p:ph idx="1"/>
          </p:nvPr>
        </p:nvSpPr>
        <p:spPr>
          <a:xfrm>
            <a:off x="285720" y="714356"/>
            <a:ext cx="8643998" cy="5929354"/>
          </a:xfrm>
        </p:spPr>
        <p:txBody>
          <a:bodyPr>
            <a:normAutofit fontScale="92500"/>
          </a:bodyPr>
          <a:lstStyle/>
          <a:p>
            <a:r>
              <a:rPr lang="en-IN" dirty="0" smtClean="0"/>
              <a:t>r</a:t>
            </a:r>
            <a:r>
              <a:rPr lang="en-IN" dirty="0" smtClean="0"/>
              <a:t>+ - </a:t>
            </a:r>
            <a:r>
              <a:rPr lang="en-IN" b="1" dirty="0" smtClean="0"/>
              <a:t>Open </a:t>
            </a:r>
            <a:r>
              <a:rPr lang="en-IN" b="1" dirty="0" smtClean="0"/>
              <a:t>a file for read/write</a:t>
            </a:r>
            <a:r>
              <a:rPr lang="en-IN" dirty="0" smtClean="0"/>
              <a:t>. File pointer starts at the beginning of the </a:t>
            </a:r>
            <a:r>
              <a:rPr lang="en-IN" dirty="0" smtClean="0"/>
              <a:t>file</a:t>
            </a:r>
          </a:p>
          <a:p>
            <a:r>
              <a:rPr lang="en-IN" dirty="0" smtClean="0"/>
              <a:t>w+ - </a:t>
            </a:r>
            <a:r>
              <a:rPr lang="en-IN" b="1" dirty="0" smtClean="0"/>
              <a:t>Open </a:t>
            </a:r>
            <a:r>
              <a:rPr lang="en-IN" b="1" dirty="0" smtClean="0"/>
              <a:t>a file for read/write</a:t>
            </a:r>
            <a:r>
              <a:rPr lang="en-IN" dirty="0" smtClean="0"/>
              <a:t>. Erases the contents of the file or creates a new file if it doesn't exist. File pointer starts at the beginning of the </a:t>
            </a:r>
            <a:r>
              <a:rPr lang="en-IN" dirty="0" smtClean="0"/>
              <a:t>file</a:t>
            </a:r>
          </a:p>
          <a:p>
            <a:r>
              <a:rPr lang="en-IN" dirty="0" smtClean="0"/>
              <a:t>a+ - </a:t>
            </a:r>
            <a:r>
              <a:rPr lang="en-IN" b="1" dirty="0" smtClean="0"/>
              <a:t>Open </a:t>
            </a:r>
            <a:r>
              <a:rPr lang="en-IN" b="1" dirty="0" smtClean="0"/>
              <a:t>a file for read/write</a:t>
            </a:r>
            <a:r>
              <a:rPr lang="en-IN" dirty="0" smtClean="0"/>
              <a:t>. The existing data in file is preserved. File pointer starts at the end of the file. Creates a new file if the file doesn't </a:t>
            </a:r>
            <a:r>
              <a:rPr lang="en-IN" dirty="0" smtClean="0"/>
              <a:t>exist</a:t>
            </a:r>
          </a:p>
          <a:p>
            <a:r>
              <a:rPr lang="en-IN" dirty="0" smtClean="0"/>
              <a:t>x+ - </a:t>
            </a:r>
            <a:r>
              <a:rPr lang="en-IN" b="1" dirty="0" smtClean="0"/>
              <a:t>Creates </a:t>
            </a:r>
            <a:r>
              <a:rPr lang="en-IN" b="1" dirty="0" smtClean="0"/>
              <a:t>a new file for read/write</a:t>
            </a:r>
            <a:r>
              <a:rPr lang="en-IN" dirty="0" smtClean="0"/>
              <a:t>. Returns FALSE and an error if file already exists</a:t>
            </a:r>
            <a:br>
              <a:rPr lang="en-IN" dirty="0" smtClean="0"/>
            </a:b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dirty="0" smtClean="0"/>
              <a:t>PHP Read File - </a:t>
            </a:r>
            <a:r>
              <a:rPr lang="en-IN" dirty="0" err="1" smtClean="0"/>
              <a:t>fread</a:t>
            </a:r>
            <a:r>
              <a:rPr lang="en-IN" dirty="0" smtClean="0"/>
              <a:t>()</a:t>
            </a:r>
            <a:br>
              <a:rPr lang="en-IN" dirty="0" smtClean="0"/>
            </a:br>
            <a:endParaRPr lang="en-IN" dirty="0"/>
          </a:p>
        </p:txBody>
      </p:sp>
      <p:sp>
        <p:nvSpPr>
          <p:cNvPr id="3" name="Content Placeholder 2"/>
          <p:cNvSpPr>
            <a:spLocks noGrp="1"/>
          </p:cNvSpPr>
          <p:nvPr>
            <p:ph idx="1"/>
          </p:nvPr>
        </p:nvSpPr>
        <p:spPr>
          <a:xfrm>
            <a:off x="214282" y="857232"/>
            <a:ext cx="8786874" cy="5786478"/>
          </a:xfrm>
        </p:spPr>
        <p:txBody>
          <a:bodyPr/>
          <a:lstStyle/>
          <a:p>
            <a:r>
              <a:rPr lang="en-IN" dirty="0" smtClean="0"/>
              <a:t>The </a:t>
            </a:r>
            <a:r>
              <a:rPr lang="en-IN" dirty="0" err="1" smtClean="0"/>
              <a:t>fread</a:t>
            </a:r>
            <a:r>
              <a:rPr lang="en-IN" dirty="0" smtClean="0"/>
              <a:t>() function reads from an open file.</a:t>
            </a:r>
          </a:p>
          <a:p>
            <a:r>
              <a:rPr lang="en-IN" dirty="0" smtClean="0"/>
              <a:t>The first parameter of </a:t>
            </a:r>
            <a:r>
              <a:rPr lang="en-IN" dirty="0" err="1" smtClean="0"/>
              <a:t>fread</a:t>
            </a:r>
            <a:r>
              <a:rPr lang="en-IN" dirty="0" smtClean="0"/>
              <a:t>() contains the name of the file to read from and the second parameter specifies the maximum number of bytes to read.</a:t>
            </a:r>
          </a:p>
          <a:p>
            <a:r>
              <a:rPr lang="en-IN" dirty="0" smtClean="0"/>
              <a:t>The following PHP code reads the "webdictionary.txt" file to the end:</a:t>
            </a:r>
          </a:p>
          <a:p>
            <a:r>
              <a:rPr lang="en-IN" dirty="0" err="1" smtClean="0"/>
              <a:t>fread</a:t>
            </a:r>
            <a:r>
              <a:rPr lang="en-IN" dirty="0" smtClean="0"/>
              <a:t>($</a:t>
            </a:r>
            <a:r>
              <a:rPr lang="en-IN" dirty="0" err="1" smtClean="0"/>
              <a:t>myfile,filesize</a:t>
            </a:r>
            <a:r>
              <a:rPr lang="en-IN" dirty="0" smtClean="0"/>
              <a:t>("webdictionary.txt"));</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dirty="0" smtClean="0"/>
              <a:t>PHP Close File - </a:t>
            </a:r>
            <a:r>
              <a:rPr lang="en-IN" dirty="0" err="1" smtClean="0"/>
              <a:t>fclose</a:t>
            </a:r>
            <a:r>
              <a:rPr lang="en-IN" dirty="0" smtClean="0"/>
              <a:t>()</a:t>
            </a:r>
            <a:br>
              <a:rPr lang="en-IN" dirty="0" smtClean="0"/>
            </a:br>
            <a:endParaRPr lang="en-IN" dirty="0"/>
          </a:p>
        </p:txBody>
      </p:sp>
      <p:sp>
        <p:nvSpPr>
          <p:cNvPr id="3" name="Content Placeholder 2"/>
          <p:cNvSpPr>
            <a:spLocks noGrp="1"/>
          </p:cNvSpPr>
          <p:nvPr>
            <p:ph idx="1"/>
          </p:nvPr>
        </p:nvSpPr>
        <p:spPr>
          <a:xfrm>
            <a:off x="457200" y="1000108"/>
            <a:ext cx="8229600" cy="5643602"/>
          </a:xfrm>
        </p:spPr>
        <p:txBody>
          <a:bodyPr>
            <a:normAutofit fontScale="92500" lnSpcReduction="20000"/>
          </a:bodyPr>
          <a:lstStyle/>
          <a:p>
            <a:r>
              <a:rPr lang="en-IN" dirty="0" smtClean="0"/>
              <a:t>The</a:t>
            </a:r>
            <a:r>
              <a:rPr lang="en-IN" dirty="0" smtClean="0"/>
              <a:t> </a:t>
            </a:r>
            <a:r>
              <a:rPr lang="en-IN" dirty="0" err="1" smtClean="0"/>
              <a:t>fclose</a:t>
            </a:r>
            <a:r>
              <a:rPr lang="en-IN" dirty="0" smtClean="0"/>
              <a:t>() function is used to close an open file.</a:t>
            </a:r>
          </a:p>
          <a:p>
            <a:r>
              <a:rPr lang="en-IN" dirty="0" smtClean="0"/>
              <a:t>It's a good programming practice to close all files after you have finished with them. You don't want an open file running around on your server taking up resources!</a:t>
            </a:r>
          </a:p>
          <a:p>
            <a:r>
              <a:rPr lang="en-IN" dirty="0" smtClean="0"/>
              <a:t>The </a:t>
            </a:r>
            <a:r>
              <a:rPr lang="en-IN" dirty="0" err="1" smtClean="0"/>
              <a:t>fclose</a:t>
            </a:r>
            <a:r>
              <a:rPr lang="en-IN" dirty="0" smtClean="0"/>
              <a:t>() requires the name of the file (or a variable that holds the filename) we want to close:</a:t>
            </a:r>
          </a:p>
          <a:p>
            <a:r>
              <a:rPr lang="en-IN" dirty="0" smtClean="0"/>
              <a:t>&lt;?</a:t>
            </a:r>
            <a:r>
              <a:rPr lang="en-IN" dirty="0" err="1" smtClean="0"/>
              <a:t>php</a:t>
            </a:r>
            <a:r>
              <a:rPr lang="en-IN" dirty="0" smtClean="0"/>
              <a:t/>
            </a:r>
            <a:br>
              <a:rPr lang="en-IN" dirty="0" smtClean="0"/>
            </a:br>
            <a:r>
              <a:rPr lang="en-IN" dirty="0" smtClean="0"/>
              <a:t>$</a:t>
            </a:r>
            <a:r>
              <a:rPr lang="en-IN" dirty="0" err="1" smtClean="0"/>
              <a:t>myfile</a:t>
            </a:r>
            <a:r>
              <a:rPr lang="en-IN" dirty="0" smtClean="0"/>
              <a:t> = </a:t>
            </a:r>
            <a:r>
              <a:rPr lang="en-IN" dirty="0" err="1" smtClean="0"/>
              <a:t>fopen</a:t>
            </a:r>
            <a:r>
              <a:rPr lang="en-IN" dirty="0" smtClean="0"/>
              <a:t>("webdictionary.txt", "r");</a:t>
            </a:r>
            <a:br>
              <a:rPr lang="en-IN" dirty="0" smtClean="0"/>
            </a:br>
            <a:r>
              <a:rPr lang="en-IN" dirty="0" smtClean="0"/>
              <a:t>// some code to be executed....</a:t>
            </a:r>
            <a:br>
              <a:rPr lang="en-IN" dirty="0" smtClean="0"/>
            </a:br>
            <a:r>
              <a:rPr lang="en-IN" dirty="0" err="1" smtClean="0"/>
              <a:t>fclose</a:t>
            </a:r>
            <a:r>
              <a:rPr lang="en-IN" dirty="0" smtClean="0"/>
              <a:t>($</a:t>
            </a:r>
            <a:r>
              <a:rPr lang="en-IN" dirty="0" err="1" smtClean="0"/>
              <a:t>myfile</a:t>
            </a:r>
            <a:r>
              <a:rPr lang="en-IN" dirty="0" smtClean="0"/>
              <a:t>);</a:t>
            </a:r>
            <a:br>
              <a:rPr lang="en-IN" dirty="0" smtClean="0"/>
            </a:br>
            <a:r>
              <a:rPr lang="en-IN" dirty="0" smtClean="0"/>
              <a:t>?&gt;</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PHP Read Single Line - </a:t>
            </a:r>
            <a:r>
              <a:rPr lang="en-IN" dirty="0" err="1" smtClean="0"/>
              <a:t>fgets</a:t>
            </a:r>
            <a:r>
              <a:rPr lang="en-IN" dirty="0" smtClean="0"/>
              <a:t>()</a:t>
            </a:r>
            <a:br>
              <a:rPr lang="en-IN" dirty="0" smtClean="0"/>
            </a:br>
            <a:endParaRPr lang="en-IN" dirty="0"/>
          </a:p>
        </p:txBody>
      </p:sp>
      <p:sp>
        <p:nvSpPr>
          <p:cNvPr id="3" name="Content Placeholder 2"/>
          <p:cNvSpPr>
            <a:spLocks noGrp="1"/>
          </p:cNvSpPr>
          <p:nvPr>
            <p:ph idx="1"/>
          </p:nvPr>
        </p:nvSpPr>
        <p:spPr>
          <a:xfrm>
            <a:off x="142844" y="785794"/>
            <a:ext cx="8543956" cy="5786478"/>
          </a:xfrm>
        </p:spPr>
        <p:txBody>
          <a:bodyPr>
            <a:normAutofit fontScale="77500" lnSpcReduction="20000"/>
          </a:bodyPr>
          <a:lstStyle/>
          <a:p>
            <a:r>
              <a:rPr lang="en-IN" dirty="0" smtClean="0"/>
              <a:t>The </a:t>
            </a:r>
            <a:r>
              <a:rPr lang="en-IN" dirty="0" err="1" smtClean="0"/>
              <a:t>fgets</a:t>
            </a:r>
            <a:r>
              <a:rPr lang="en-IN" dirty="0" smtClean="0"/>
              <a:t>() function is used to read a single line from a file.</a:t>
            </a:r>
          </a:p>
          <a:p>
            <a:r>
              <a:rPr lang="en-IN" dirty="0" smtClean="0"/>
              <a:t>The example below outputs the first line of the "webdictionary.txt" file:</a:t>
            </a:r>
          </a:p>
          <a:p>
            <a:r>
              <a:rPr lang="en-IN" dirty="0" smtClean="0">
                <a:solidFill>
                  <a:srgbClr val="FF0000"/>
                </a:solidFill>
              </a:rPr>
              <a:t>Example</a:t>
            </a:r>
          </a:p>
          <a:p>
            <a:r>
              <a:rPr lang="en-IN" dirty="0" smtClean="0"/>
              <a:t>&lt;?</a:t>
            </a:r>
            <a:r>
              <a:rPr lang="en-IN" dirty="0" err="1" smtClean="0"/>
              <a:t>php</a:t>
            </a:r>
            <a:r>
              <a:rPr lang="en-IN" dirty="0" smtClean="0"/>
              <a:t/>
            </a:r>
            <a:br>
              <a:rPr lang="en-IN" dirty="0" smtClean="0"/>
            </a:br>
            <a:r>
              <a:rPr lang="en-IN" dirty="0" smtClean="0"/>
              <a:t>$</a:t>
            </a:r>
            <a:r>
              <a:rPr lang="en-IN" dirty="0" err="1" smtClean="0"/>
              <a:t>myfile</a:t>
            </a:r>
            <a:r>
              <a:rPr lang="en-IN" dirty="0" smtClean="0"/>
              <a:t> = </a:t>
            </a:r>
            <a:r>
              <a:rPr lang="en-IN" dirty="0" err="1" smtClean="0"/>
              <a:t>fopen</a:t>
            </a:r>
            <a:r>
              <a:rPr lang="en-IN" dirty="0" smtClean="0"/>
              <a:t>("webdictionary.txt", "r") or die("Unable to open file!");</a:t>
            </a:r>
            <a:br>
              <a:rPr lang="en-IN" dirty="0" smtClean="0"/>
            </a:br>
            <a:r>
              <a:rPr lang="en-IN" dirty="0" smtClean="0"/>
              <a:t>echo </a:t>
            </a:r>
            <a:r>
              <a:rPr lang="en-IN" dirty="0" err="1" smtClean="0"/>
              <a:t>fgets</a:t>
            </a:r>
            <a:r>
              <a:rPr lang="en-IN" dirty="0" smtClean="0"/>
              <a:t>($</a:t>
            </a:r>
            <a:r>
              <a:rPr lang="en-IN" dirty="0" err="1" smtClean="0"/>
              <a:t>myfile</a:t>
            </a:r>
            <a:r>
              <a:rPr lang="en-IN" dirty="0" smtClean="0"/>
              <a:t>);</a:t>
            </a:r>
            <a:br>
              <a:rPr lang="en-IN" dirty="0" smtClean="0"/>
            </a:br>
            <a:r>
              <a:rPr lang="en-IN" dirty="0" err="1" smtClean="0"/>
              <a:t>fclose</a:t>
            </a:r>
            <a:r>
              <a:rPr lang="en-IN" dirty="0" smtClean="0"/>
              <a:t>($</a:t>
            </a:r>
            <a:r>
              <a:rPr lang="en-IN" dirty="0" err="1" smtClean="0"/>
              <a:t>myfile</a:t>
            </a:r>
            <a:r>
              <a:rPr lang="en-IN" dirty="0" smtClean="0"/>
              <a:t>);</a:t>
            </a:r>
            <a:br>
              <a:rPr lang="en-IN" dirty="0" smtClean="0"/>
            </a:br>
            <a:r>
              <a:rPr lang="en-IN" dirty="0" smtClean="0"/>
              <a:t>?&gt;</a:t>
            </a:r>
          </a:p>
          <a:p>
            <a:r>
              <a:rPr lang="en-IN" dirty="0" smtClean="0">
                <a:solidFill>
                  <a:srgbClr val="FF0000"/>
                </a:solidFill>
              </a:rPr>
              <a:t>o/p:</a:t>
            </a:r>
          </a:p>
          <a:p>
            <a:r>
              <a:rPr lang="en-IN" dirty="0" smtClean="0"/>
              <a:t>AJAX = Asynchronous JavaScript and </a:t>
            </a:r>
            <a:r>
              <a:rPr lang="en-IN" dirty="0" smtClean="0"/>
              <a:t>XML</a:t>
            </a:r>
          </a:p>
          <a:p>
            <a:r>
              <a:rPr lang="en-IN" b="1" dirty="0" smtClean="0"/>
              <a:t>Note:</a:t>
            </a:r>
            <a:r>
              <a:rPr lang="en-IN" dirty="0" smtClean="0"/>
              <a:t> After a call to the </a:t>
            </a:r>
            <a:r>
              <a:rPr lang="en-IN" dirty="0" err="1" smtClean="0"/>
              <a:t>fgets</a:t>
            </a:r>
            <a:r>
              <a:rPr lang="en-IN" dirty="0" smtClean="0"/>
              <a:t>() function, the file pointer has moved to the next line.</a:t>
            </a:r>
          </a:p>
          <a:p>
            <a:pPr>
              <a:buNone/>
            </a:pPr>
            <a:r>
              <a:rPr lang="en-IN" dirty="0" smtClean="0"/>
              <a:t/>
            </a:r>
            <a:br>
              <a:rPr lang="en-IN" dirty="0" smtClean="0"/>
            </a:br>
            <a:endParaRPr lang="en-IN" dirty="0" smtClean="0"/>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dirty="0" smtClean="0"/>
              <a:t>PHP Check End-Of-File - </a:t>
            </a:r>
            <a:r>
              <a:rPr lang="en-IN" dirty="0" err="1" smtClean="0"/>
              <a:t>feof</a:t>
            </a:r>
            <a:r>
              <a:rPr lang="en-IN" dirty="0" smtClean="0"/>
              <a:t>()</a:t>
            </a:r>
            <a:br>
              <a:rPr lang="en-IN" dirty="0" smtClean="0"/>
            </a:br>
            <a:endParaRPr lang="en-IN" dirty="0"/>
          </a:p>
        </p:txBody>
      </p:sp>
      <p:sp>
        <p:nvSpPr>
          <p:cNvPr id="3" name="Content Placeholder 2"/>
          <p:cNvSpPr>
            <a:spLocks noGrp="1"/>
          </p:cNvSpPr>
          <p:nvPr>
            <p:ph idx="1"/>
          </p:nvPr>
        </p:nvSpPr>
        <p:spPr>
          <a:xfrm>
            <a:off x="214282" y="857232"/>
            <a:ext cx="8715436" cy="5857916"/>
          </a:xfrm>
        </p:spPr>
        <p:txBody>
          <a:bodyPr>
            <a:normAutofit fontScale="85000" lnSpcReduction="20000"/>
          </a:bodyPr>
          <a:lstStyle/>
          <a:p>
            <a:r>
              <a:rPr lang="en-IN" dirty="0" smtClean="0"/>
              <a:t>The </a:t>
            </a:r>
            <a:r>
              <a:rPr lang="en-IN" dirty="0" err="1" smtClean="0"/>
              <a:t>feof</a:t>
            </a:r>
            <a:r>
              <a:rPr lang="en-IN" dirty="0" smtClean="0"/>
              <a:t>() function checks if the "end-of-file" (EOF) has been reached.</a:t>
            </a:r>
          </a:p>
          <a:p>
            <a:r>
              <a:rPr lang="en-IN" dirty="0" smtClean="0"/>
              <a:t>The </a:t>
            </a:r>
            <a:r>
              <a:rPr lang="en-IN" dirty="0" err="1" smtClean="0"/>
              <a:t>feof</a:t>
            </a:r>
            <a:r>
              <a:rPr lang="en-IN" dirty="0" smtClean="0"/>
              <a:t>() function is useful for looping through data of unknown length.</a:t>
            </a:r>
          </a:p>
          <a:p>
            <a:r>
              <a:rPr lang="en-IN" dirty="0" smtClean="0"/>
              <a:t>The example below reads the "webdictionary.txt" file line by line, until end-of-file is reached:</a:t>
            </a:r>
          </a:p>
          <a:p>
            <a:r>
              <a:rPr lang="en-IN" dirty="0" smtClean="0">
                <a:solidFill>
                  <a:srgbClr val="FF0000"/>
                </a:solidFill>
              </a:rPr>
              <a:t>Example</a:t>
            </a:r>
          </a:p>
          <a:p>
            <a:r>
              <a:rPr lang="en-IN" dirty="0" smtClean="0"/>
              <a:t>&lt;?</a:t>
            </a:r>
            <a:r>
              <a:rPr lang="en-IN" dirty="0" err="1" smtClean="0"/>
              <a:t>php</a:t>
            </a:r>
            <a:r>
              <a:rPr lang="en-IN" dirty="0" smtClean="0"/>
              <a:t/>
            </a:r>
            <a:br>
              <a:rPr lang="en-IN" dirty="0" smtClean="0"/>
            </a:br>
            <a:r>
              <a:rPr lang="en-IN" dirty="0" smtClean="0"/>
              <a:t>$</a:t>
            </a:r>
            <a:r>
              <a:rPr lang="en-IN" dirty="0" err="1" smtClean="0"/>
              <a:t>myfile</a:t>
            </a:r>
            <a:r>
              <a:rPr lang="en-IN" dirty="0" smtClean="0"/>
              <a:t> = </a:t>
            </a:r>
            <a:r>
              <a:rPr lang="en-IN" dirty="0" err="1" smtClean="0"/>
              <a:t>fopen</a:t>
            </a:r>
            <a:r>
              <a:rPr lang="en-IN" dirty="0" smtClean="0"/>
              <a:t>("webdictionary.txt", "r") or die("Unable to open file!");</a:t>
            </a:r>
            <a:br>
              <a:rPr lang="en-IN" dirty="0" smtClean="0"/>
            </a:br>
            <a:r>
              <a:rPr lang="en-IN" dirty="0" smtClean="0"/>
              <a:t>// Output one line until end-of-file</a:t>
            </a:r>
            <a:br>
              <a:rPr lang="en-IN" dirty="0" smtClean="0"/>
            </a:br>
            <a:r>
              <a:rPr lang="en-IN" dirty="0" smtClean="0"/>
              <a:t>while(!</a:t>
            </a:r>
            <a:r>
              <a:rPr lang="en-IN" dirty="0" err="1" smtClean="0"/>
              <a:t>feof</a:t>
            </a:r>
            <a:r>
              <a:rPr lang="en-IN" dirty="0" smtClean="0"/>
              <a:t>($</a:t>
            </a:r>
            <a:r>
              <a:rPr lang="en-IN" dirty="0" err="1" smtClean="0"/>
              <a:t>myfile</a:t>
            </a:r>
            <a:r>
              <a:rPr lang="en-IN" dirty="0" smtClean="0"/>
              <a:t>)) {</a:t>
            </a:r>
            <a:br>
              <a:rPr lang="en-IN" dirty="0" smtClean="0"/>
            </a:br>
            <a:r>
              <a:rPr lang="en-IN" dirty="0" smtClean="0"/>
              <a:t>  echo </a:t>
            </a:r>
            <a:r>
              <a:rPr lang="en-IN" dirty="0" err="1" smtClean="0"/>
              <a:t>fgets</a:t>
            </a:r>
            <a:r>
              <a:rPr lang="en-IN" dirty="0" smtClean="0"/>
              <a:t>($</a:t>
            </a:r>
            <a:r>
              <a:rPr lang="en-IN" dirty="0" err="1" smtClean="0"/>
              <a:t>myfile</a:t>
            </a:r>
            <a:r>
              <a:rPr lang="en-IN" dirty="0" smtClean="0"/>
              <a:t>) . "&lt;</a:t>
            </a:r>
            <a:r>
              <a:rPr lang="en-IN" dirty="0" err="1" smtClean="0"/>
              <a:t>br</a:t>
            </a:r>
            <a:r>
              <a:rPr lang="en-IN" dirty="0" smtClean="0"/>
              <a:t>&gt;";</a:t>
            </a:r>
            <a:br>
              <a:rPr lang="en-IN" dirty="0" smtClean="0"/>
            </a:br>
            <a:r>
              <a:rPr lang="en-IN" dirty="0" smtClean="0"/>
              <a:t>}</a:t>
            </a:r>
            <a:br>
              <a:rPr lang="en-IN" dirty="0" smtClean="0"/>
            </a:br>
            <a:r>
              <a:rPr lang="en-IN" dirty="0" err="1" smtClean="0"/>
              <a:t>fclose</a:t>
            </a:r>
            <a:r>
              <a:rPr lang="en-IN" dirty="0" smtClean="0"/>
              <a:t>($</a:t>
            </a:r>
            <a:r>
              <a:rPr lang="en-IN" dirty="0" err="1" smtClean="0"/>
              <a:t>myfile</a:t>
            </a:r>
            <a:r>
              <a:rPr lang="en-IN" dirty="0" smtClean="0"/>
              <a:t>);</a:t>
            </a:r>
            <a:br>
              <a:rPr lang="en-IN" dirty="0" smtClean="0"/>
            </a:br>
            <a:r>
              <a:rPr lang="en-IN" dirty="0" smtClean="0"/>
              <a:t>?&gt;</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solidFill>
                  <a:srgbClr val="FF0000"/>
                </a:solidFill>
              </a:rPr>
              <a:t>o/p:</a:t>
            </a:r>
          </a:p>
          <a:p>
            <a:r>
              <a:rPr lang="en-IN" dirty="0" smtClean="0"/>
              <a:t>AJAX = Asynchronous JavaScript and XML </a:t>
            </a:r>
            <a:br>
              <a:rPr lang="en-IN" dirty="0" smtClean="0"/>
            </a:br>
            <a:r>
              <a:rPr lang="en-IN" dirty="0" smtClean="0"/>
              <a:t>CSS = Cascading Style Sheets </a:t>
            </a:r>
            <a:br>
              <a:rPr lang="en-IN" dirty="0" smtClean="0"/>
            </a:br>
            <a:r>
              <a:rPr lang="en-IN" dirty="0" smtClean="0"/>
              <a:t>HTML = Hyper Text </a:t>
            </a:r>
            <a:r>
              <a:rPr lang="en-IN" dirty="0" err="1" smtClean="0"/>
              <a:t>Markup</a:t>
            </a:r>
            <a:r>
              <a:rPr lang="en-IN" dirty="0" smtClean="0"/>
              <a:t> Language </a:t>
            </a:r>
            <a:br>
              <a:rPr lang="en-IN" dirty="0" smtClean="0"/>
            </a:br>
            <a:r>
              <a:rPr lang="en-IN" dirty="0" smtClean="0"/>
              <a:t>PHP = PHP Hypertext </a:t>
            </a:r>
            <a:r>
              <a:rPr lang="en-IN" dirty="0" err="1" smtClean="0"/>
              <a:t>Preprocessor</a:t>
            </a:r>
            <a:r>
              <a:rPr lang="en-IN" dirty="0" smtClean="0"/>
              <a:t> </a:t>
            </a:r>
            <a:br>
              <a:rPr lang="en-IN" dirty="0" smtClean="0"/>
            </a:br>
            <a:r>
              <a:rPr lang="en-IN" dirty="0" smtClean="0"/>
              <a:t>SQL = Structured Query Language </a:t>
            </a:r>
            <a:br>
              <a:rPr lang="en-IN" dirty="0" smtClean="0"/>
            </a:br>
            <a:r>
              <a:rPr lang="en-IN" dirty="0" smtClean="0"/>
              <a:t>SVG = Scalable Vector Graphics </a:t>
            </a:r>
            <a:br>
              <a:rPr lang="en-IN" dirty="0" smtClean="0"/>
            </a:br>
            <a:r>
              <a:rPr lang="en-IN" dirty="0" smtClean="0"/>
              <a:t>XML = </a:t>
            </a:r>
            <a:r>
              <a:rPr lang="en-IN" dirty="0" err="1" smtClean="0"/>
              <a:t>EXtensible</a:t>
            </a:r>
            <a:r>
              <a:rPr lang="en-IN" dirty="0" smtClean="0"/>
              <a:t> </a:t>
            </a:r>
            <a:r>
              <a:rPr lang="en-IN" dirty="0" err="1" smtClean="0"/>
              <a:t>Markup</a:t>
            </a:r>
            <a:r>
              <a:rPr lang="en-IN" dirty="0" smtClean="0"/>
              <a:t> Language</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dirty="0" smtClean="0"/>
              <a:t>PHP Read Single Character - </a:t>
            </a:r>
            <a:r>
              <a:rPr lang="en-IN" dirty="0" err="1" smtClean="0"/>
              <a:t>fgetc</a:t>
            </a:r>
            <a:r>
              <a:rPr lang="en-IN" dirty="0" smtClean="0"/>
              <a:t>()</a:t>
            </a:r>
            <a:br>
              <a:rPr lang="en-IN" dirty="0" smtClean="0"/>
            </a:br>
            <a:endParaRPr lang="en-IN" dirty="0"/>
          </a:p>
        </p:txBody>
      </p:sp>
      <p:sp>
        <p:nvSpPr>
          <p:cNvPr id="3" name="Content Placeholder 2"/>
          <p:cNvSpPr>
            <a:spLocks noGrp="1"/>
          </p:cNvSpPr>
          <p:nvPr>
            <p:ph idx="1"/>
          </p:nvPr>
        </p:nvSpPr>
        <p:spPr>
          <a:xfrm>
            <a:off x="214282" y="928670"/>
            <a:ext cx="8715436" cy="5572164"/>
          </a:xfrm>
        </p:spPr>
        <p:txBody>
          <a:bodyPr>
            <a:normAutofit fontScale="70000" lnSpcReduction="20000"/>
          </a:bodyPr>
          <a:lstStyle/>
          <a:p>
            <a:r>
              <a:rPr lang="en-IN" dirty="0" smtClean="0"/>
              <a:t>The </a:t>
            </a:r>
            <a:r>
              <a:rPr lang="en-IN" dirty="0" err="1" smtClean="0"/>
              <a:t>fgetc</a:t>
            </a:r>
            <a:r>
              <a:rPr lang="en-IN" dirty="0" smtClean="0"/>
              <a:t>() function is used to read a single character from a file.</a:t>
            </a:r>
          </a:p>
          <a:p>
            <a:r>
              <a:rPr lang="en-IN" dirty="0" smtClean="0"/>
              <a:t>The example below reads the "webdictionary.txt" file character by character, until end-of-file is reached:</a:t>
            </a:r>
          </a:p>
          <a:p>
            <a:r>
              <a:rPr lang="en-IN" dirty="0" smtClean="0">
                <a:solidFill>
                  <a:srgbClr val="FF0000"/>
                </a:solidFill>
              </a:rPr>
              <a:t>Example</a:t>
            </a:r>
          </a:p>
          <a:p>
            <a:r>
              <a:rPr lang="en-IN" dirty="0" smtClean="0"/>
              <a:t>&lt;?</a:t>
            </a:r>
            <a:r>
              <a:rPr lang="en-IN" dirty="0" err="1" smtClean="0"/>
              <a:t>php</a:t>
            </a:r>
            <a:r>
              <a:rPr lang="en-IN" dirty="0" smtClean="0"/>
              <a:t/>
            </a:r>
            <a:br>
              <a:rPr lang="en-IN" dirty="0" smtClean="0"/>
            </a:br>
            <a:r>
              <a:rPr lang="en-IN" dirty="0" smtClean="0"/>
              <a:t>$</a:t>
            </a:r>
            <a:r>
              <a:rPr lang="en-IN" dirty="0" err="1" smtClean="0"/>
              <a:t>myfile</a:t>
            </a:r>
            <a:r>
              <a:rPr lang="en-IN" dirty="0" smtClean="0"/>
              <a:t> = </a:t>
            </a:r>
            <a:r>
              <a:rPr lang="en-IN" dirty="0" err="1" smtClean="0"/>
              <a:t>fopen</a:t>
            </a:r>
            <a:r>
              <a:rPr lang="en-IN" dirty="0" smtClean="0"/>
              <a:t>("webdictionary.txt", "r") or die("Unable to open file!");</a:t>
            </a:r>
            <a:br>
              <a:rPr lang="en-IN" dirty="0" smtClean="0"/>
            </a:br>
            <a:r>
              <a:rPr lang="en-IN" dirty="0" smtClean="0"/>
              <a:t>// Output one character until end-of-file</a:t>
            </a:r>
            <a:br>
              <a:rPr lang="en-IN" dirty="0" smtClean="0"/>
            </a:br>
            <a:r>
              <a:rPr lang="en-IN" dirty="0" smtClean="0"/>
              <a:t>while(!</a:t>
            </a:r>
            <a:r>
              <a:rPr lang="en-IN" dirty="0" err="1" smtClean="0"/>
              <a:t>feof</a:t>
            </a:r>
            <a:r>
              <a:rPr lang="en-IN" dirty="0" smtClean="0"/>
              <a:t>($</a:t>
            </a:r>
            <a:r>
              <a:rPr lang="en-IN" dirty="0" err="1" smtClean="0"/>
              <a:t>myfile</a:t>
            </a:r>
            <a:r>
              <a:rPr lang="en-IN" dirty="0" smtClean="0"/>
              <a:t>)) {</a:t>
            </a:r>
            <a:br>
              <a:rPr lang="en-IN" dirty="0" smtClean="0"/>
            </a:br>
            <a:r>
              <a:rPr lang="en-IN" dirty="0" smtClean="0"/>
              <a:t>  echo </a:t>
            </a:r>
            <a:r>
              <a:rPr lang="en-IN" dirty="0" err="1" smtClean="0"/>
              <a:t>fgetc</a:t>
            </a:r>
            <a:r>
              <a:rPr lang="en-IN" dirty="0" smtClean="0"/>
              <a:t>($</a:t>
            </a:r>
            <a:r>
              <a:rPr lang="en-IN" dirty="0" err="1" smtClean="0"/>
              <a:t>myfile</a:t>
            </a:r>
            <a:r>
              <a:rPr lang="en-IN" dirty="0" smtClean="0"/>
              <a:t>);</a:t>
            </a:r>
            <a:br>
              <a:rPr lang="en-IN" dirty="0" smtClean="0"/>
            </a:br>
            <a:r>
              <a:rPr lang="en-IN" dirty="0" smtClean="0"/>
              <a:t>}</a:t>
            </a:r>
            <a:br>
              <a:rPr lang="en-IN" dirty="0" smtClean="0"/>
            </a:br>
            <a:r>
              <a:rPr lang="en-IN" dirty="0" err="1" smtClean="0"/>
              <a:t>fclose</a:t>
            </a:r>
            <a:r>
              <a:rPr lang="en-IN" dirty="0" smtClean="0"/>
              <a:t>($</a:t>
            </a:r>
            <a:r>
              <a:rPr lang="en-IN" dirty="0" err="1" smtClean="0"/>
              <a:t>myfile</a:t>
            </a:r>
            <a:r>
              <a:rPr lang="en-IN" dirty="0" smtClean="0"/>
              <a:t>);</a:t>
            </a:r>
            <a:br>
              <a:rPr lang="en-IN" dirty="0" smtClean="0"/>
            </a:br>
            <a:r>
              <a:rPr lang="en-IN" dirty="0" smtClean="0"/>
              <a:t>?&gt;</a:t>
            </a:r>
          </a:p>
          <a:p>
            <a:r>
              <a:rPr lang="en-IN" dirty="0" smtClean="0">
                <a:solidFill>
                  <a:srgbClr val="FF0000"/>
                </a:solidFill>
              </a:rPr>
              <a:t>o/p:</a:t>
            </a:r>
          </a:p>
          <a:p>
            <a:r>
              <a:rPr lang="en-IN" dirty="0" smtClean="0"/>
              <a:t>AJAX = Asynchronous JavaScript and XML CSS = Cascading Style Sheets HTML = Hyper Text </a:t>
            </a:r>
            <a:r>
              <a:rPr lang="en-IN" dirty="0" err="1" smtClean="0"/>
              <a:t>Markup</a:t>
            </a:r>
            <a:r>
              <a:rPr lang="en-IN" dirty="0" smtClean="0"/>
              <a:t> Language PHP = PHP Hypertext </a:t>
            </a:r>
            <a:r>
              <a:rPr lang="en-IN" dirty="0" err="1" smtClean="0"/>
              <a:t>Preprocessor</a:t>
            </a:r>
            <a:r>
              <a:rPr lang="en-IN" dirty="0" smtClean="0"/>
              <a:t> SQL = Structured Query Language SVG = Scalable Vector Graphics XML = </a:t>
            </a:r>
            <a:r>
              <a:rPr lang="en-IN" dirty="0" err="1" smtClean="0"/>
              <a:t>EXtensible</a:t>
            </a:r>
            <a:r>
              <a:rPr lang="en-IN" dirty="0" smtClean="0"/>
              <a:t> </a:t>
            </a:r>
            <a:r>
              <a:rPr lang="en-IN" dirty="0" err="1" smtClean="0"/>
              <a:t>Markup</a:t>
            </a:r>
            <a:r>
              <a:rPr lang="en-IN" dirty="0" smtClean="0"/>
              <a:t> Language</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939784"/>
          </a:xfrm>
        </p:spPr>
        <p:txBody>
          <a:bodyPr>
            <a:normAutofit fontScale="90000"/>
          </a:bodyPr>
          <a:lstStyle/>
          <a:p>
            <a:r>
              <a:rPr lang="en-IN" dirty="0" smtClean="0"/>
              <a:t> File Create/Write</a:t>
            </a:r>
            <a:br>
              <a:rPr lang="en-IN" dirty="0" smtClean="0"/>
            </a:br>
            <a:endParaRPr lang="en-IN" dirty="0"/>
          </a:p>
        </p:txBody>
      </p:sp>
      <p:sp>
        <p:nvSpPr>
          <p:cNvPr id="3" name="Content Placeholder 2"/>
          <p:cNvSpPr>
            <a:spLocks noGrp="1"/>
          </p:cNvSpPr>
          <p:nvPr>
            <p:ph idx="1"/>
          </p:nvPr>
        </p:nvSpPr>
        <p:spPr>
          <a:xfrm>
            <a:off x="285720" y="785794"/>
            <a:ext cx="8401080" cy="5929354"/>
          </a:xfrm>
        </p:spPr>
        <p:txBody>
          <a:bodyPr>
            <a:normAutofit fontScale="92500" lnSpcReduction="10000"/>
          </a:bodyPr>
          <a:lstStyle/>
          <a:p>
            <a:r>
              <a:rPr lang="en-IN" dirty="0" smtClean="0">
                <a:solidFill>
                  <a:srgbClr val="FF0000"/>
                </a:solidFill>
              </a:rPr>
              <a:t>PHP Create File - </a:t>
            </a:r>
            <a:r>
              <a:rPr lang="en-IN" dirty="0" err="1" smtClean="0">
                <a:solidFill>
                  <a:srgbClr val="FF0000"/>
                </a:solidFill>
              </a:rPr>
              <a:t>fopen</a:t>
            </a:r>
            <a:r>
              <a:rPr lang="en-IN" dirty="0" smtClean="0">
                <a:solidFill>
                  <a:srgbClr val="FF0000"/>
                </a:solidFill>
              </a:rPr>
              <a:t>()</a:t>
            </a:r>
          </a:p>
          <a:p>
            <a:r>
              <a:rPr lang="en-IN" dirty="0" smtClean="0"/>
              <a:t>The </a:t>
            </a:r>
            <a:r>
              <a:rPr lang="en-IN" dirty="0" err="1" smtClean="0"/>
              <a:t>fopen</a:t>
            </a:r>
            <a:r>
              <a:rPr lang="en-IN" dirty="0" smtClean="0"/>
              <a:t>() function is also used to create a file. Maybe a little confusing, but in PHP, a file is created using the same function used to open files.</a:t>
            </a:r>
          </a:p>
          <a:p>
            <a:r>
              <a:rPr lang="en-IN" dirty="0" smtClean="0"/>
              <a:t>If you use </a:t>
            </a:r>
            <a:r>
              <a:rPr lang="en-IN" dirty="0" err="1" smtClean="0"/>
              <a:t>fopen</a:t>
            </a:r>
            <a:r>
              <a:rPr lang="en-IN" dirty="0" smtClean="0"/>
              <a:t>() on a file that does not exist, it will create it, given that the file is opened for writing (w) or appending (a).</a:t>
            </a:r>
          </a:p>
          <a:p>
            <a:r>
              <a:rPr lang="en-IN" dirty="0" smtClean="0"/>
              <a:t>The example below creates a new file called "testfile.txt". The file will be created in the same directory where the PHP code resides:</a:t>
            </a:r>
          </a:p>
          <a:p>
            <a:r>
              <a:rPr lang="en-IN" dirty="0" smtClean="0">
                <a:solidFill>
                  <a:srgbClr val="FF0000"/>
                </a:solidFill>
              </a:rPr>
              <a:t>Example</a:t>
            </a:r>
          </a:p>
          <a:p>
            <a:r>
              <a:rPr lang="en-IN" dirty="0" smtClean="0"/>
              <a:t>$</a:t>
            </a:r>
            <a:r>
              <a:rPr lang="en-IN" dirty="0" err="1" smtClean="0"/>
              <a:t>myfile</a:t>
            </a:r>
            <a:r>
              <a:rPr lang="en-IN" dirty="0" smtClean="0"/>
              <a:t> = </a:t>
            </a:r>
            <a:r>
              <a:rPr lang="en-IN" dirty="0" err="1" smtClean="0"/>
              <a:t>fopen</a:t>
            </a:r>
            <a:r>
              <a:rPr lang="en-IN" dirty="0" smtClean="0"/>
              <a:t>("testfile.txt", "w")</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654032"/>
          </a:xfrm>
        </p:spPr>
        <p:txBody>
          <a:bodyPr>
            <a:normAutofit fontScale="90000"/>
          </a:bodyPr>
          <a:lstStyle/>
          <a:p>
            <a:r>
              <a:rPr lang="en-IN" dirty="0" smtClean="0"/>
              <a:t>PHP Write to File - </a:t>
            </a:r>
            <a:r>
              <a:rPr lang="en-IN" dirty="0" err="1" smtClean="0"/>
              <a:t>fwrite</a:t>
            </a:r>
            <a:r>
              <a:rPr lang="en-IN" dirty="0" smtClean="0"/>
              <a:t>()</a:t>
            </a:r>
            <a:br>
              <a:rPr lang="en-IN" dirty="0" smtClean="0"/>
            </a:br>
            <a:endParaRPr lang="en-IN" dirty="0"/>
          </a:p>
        </p:txBody>
      </p:sp>
      <p:sp>
        <p:nvSpPr>
          <p:cNvPr id="3" name="Content Placeholder 2"/>
          <p:cNvSpPr>
            <a:spLocks noGrp="1"/>
          </p:cNvSpPr>
          <p:nvPr>
            <p:ph idx="1"/>
          </p:nvPr>
        </p:nvSpPr>
        <p:spPr>
          <a:xfrm>
            <a:off x="214282" y="714356"/>
            <a:ext cx="8472518" cy="5929354"/>
          </a:xfrm>
        </p:spPr>
        <p:txBody>
          <a:bodyPr>
            <a:normAutofit fontScale="85000" lnSpcReduction="20000"/>
          </a:bodyPr>
          <a:lstStyle/>
          <a:p>
            <a:r>
              <a:rPr lang="en-IN" dirty="0" smtClean="0"/>
              <a:t>The</a:t>
            </a:r>
            <a:r>
              <a:rPr lang="en-IN" dirty="0" smtClean="0"/>
              <a:t> </a:t>
            </a:r>
            <a:r>
              <a:rPr lang="en-IN" dirty="0" err="1" smtClean="0"/>
              <a:t>fwrite</a:t>
            </a:r>
            <a:r>
              <a:rPr lang="en-IN" dirty="0" smtClean="0"/>
              <a:t>() function is used to write to a file.</a:t>
            </a:r>
          </a:p>
          <a:p>
            <a:r>
              <a:rPr lang="en-IN" dirty="0" smtClean="0"/>
              <a:t>The first parameter of </a:t>
            </a:r>
            <a:r>
              <a:rPr lang="en-IN" dirty="0" err="1" smtClean="0"/>
              <a:t>fwrite</a:t>
            </a:r>
            <a:r>
              <a:rPr lang="en-IN" dirty="0" smtClean="0"/>
              <a:t>() contains the name of the file to write to and the second parameter is the string to be written.</a:t>
            </a:r>
          </a:p>
          <a:p>
            <a:r>
              <a:rPr lang="en-IN" dirty="0" smtClean="0"/>
              <a:t>The example below writes a couple of names into a new file called "newfile.txt":</a:t>
            </a:r>
          </a:p>
          <a:p>
            <a:r>
              <a:rPr lang="en-IN" dirty="0" smtClean="0">
                <a:solidFill>
                  <a:srgbClr val="FF0000"/>
                </a:solidFill>
              </a:rPr>
              <a:t>Example</a:t>
            </a:r>
          </a:p>
          <a:p>
            <a:r>
              <a:rPr lang="en-IN" dirty="0" smtClean="0"/>
              <a:t>&lt;?</a:t>
            </a:r>
            <a:r>
              <a:rPr lang="en-IN" dirty="0" err="1" smtClean="0"/>
              <a:t>php</a:t>
            </a:r>
            <a:r>
              <a:rPr lang="en-IN" dirty="0" smtClean="0"/>
              <a:t/>
            </a:r>
            <a:br>
              <a:rPr lang="en-IN" dirty="0" smtClean="0"/>
            </a:br>
            <a:r>
              <a:rPr lang="en-IN" dirty="0" smtClean="0"/>
              <a:t>$</a:t>
            </a:r>
            <a:r>
              <a:rPr lang="en-IN" dirty="0" err="1" smtClean="0"/>
              <a:t>myfile</a:t>
            </a:r>
            <a:r>
              <a:rPr lang="en-IN" dirty="0" smtClean="0"/>
              <a:t> = </a:t>
            </a:r>
            <a:r>
              <a:rPr lang="en-IN" dirty="0" err="1" smtClean="0"/>
              <a:t>fopen</a:t>
            </a:r>
            <a:r>
              <a:rPr lang="en-IN" dirty="0" smtClean="0"/>
              <a:t>("newfile.txt", "w") or die("Unable to open file!");</a:t>
            </a:r>
            <a:br>
              <a:rPr lang="en-IN" dirty="0" smtClean="0"/>
            </a:br>
            <a:r>
              <a:rPr lang="en-IN" dirty="0" smtClean="0"/>
              <a:t>$txt = "John Doe\n";</a:t>
            </a:r>
            <a:br>
              <a:rPr lang="en-IN" dirty="0" smtClean="0"/>
            </a:br>
            <a:r>
              <a:rPr lang="en-IN" dirty="0" err="1" smtClean="0"/>
              <a:t>fwrite</a:t>
            </a:r>
            <a:r>
              <a:rPr lang="en-IN" dirty="0" smtClean="0"/>
              <a:t>($</a:t>
            </a:r>
            <a:r>
              <a:rPr lang="en-IN" dirty="0" err="1" smtClean="0"/>
              <a:t>myfile</a:t>
            </a:r>
            <a:r>
              <a:rPr lang="en-IN" dirty="0" smtClean="0"/>
              <a:t>, $txt);</a:t>
            </a:r>
            <a:br>
              <a:rPr lang="en-IN" dirty="0" smtClean="0"/>
            </a:br>
            <a:r>
              <a:rPr lang="en-IN" dirty="0" smtClean="0"/>
              <a:t>$txt = "Jane Doe\n";</a:t>
            </a:r>
            <a:br>
              <a:rPr lang="en-IN" dirty="0" smtClean="0"/>
            </a:br>
            <a:r>
              <a:rPr lang="en-IN" dirty="0" err="1" smtClean="0"/>
              <a:t>fwrite</a:t>
            </a:r>
            <a:r>
              <a:rPr lang="en-IN" dirty="0" smtClean="0"/>
              <a:t>($</a:t>
            </a:r>
            <a:r>
              <a:rPr lang="en-IN" dirty="0" err="1" smtClean="0"/>
              <a:t>myfile</a:t>
            </a:r>
            <a:r>
              <a:rPr lang="en-IN" dirty="0" smtClean="0"/>
              <a:t>, $txt);</a:t>
            </a:r>
            <a:br>
              <a:rPr lang="en-IN" dirty="0" smtClean="0"/>
            </a:br>
            <a:r>
              <a:rPr lang="en-IN" dirty="0" err="1" smtClean="0"/>
              <a:t>fclose</a:t>
            </a:r>
            <a:r>
              <a:rPr lang="en-IN" dirty="0" smtClean="0"/>
              <a:t>($</a:t>
            </a:r>
            <a:r>
              <a:rPr lang="en-IN" dirty="0" err="1" smtClean="0"/>
              <a:t>myfile</a:t>
            </a:r>
            <a:r>
              <a:rPr lang="en-IN" dirty="0" smtClean="0"/>
              <a:t>);</a:t>
            </a:r>
            <a:br>
              <a:rPr lang="en-IN" dirty="0" smtClean="0"/>
            </a:br>
            <a:r>
              <a:rPr lang="en-IN" dirty="0" smtClean="0"/>
              <a:t>?&gt;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smtClean="0"/>
              <a:t/>
            </a:r>
            <a:br>
              <a:rPr lang="en-IN" dirty="0" smtClean="0"/>
            </a:br>
            <a:r>
              <a:rPr lang="en-IN" dirty="0" smtClean="0"/>
              <a:t>PHP </a:t>
            </a:r>
            <a:r>
              <a:rPr lang="en-IN" dirty="0"/>
              <a:t>Indexed Arrays</a:t>
            </a:r>
            <a:br>
              <a:rPr lang="en-IN" dirty="0"/>
            </a:br>
            <a:endParaRPr lang="en-IN" dirty="0"/>
          </a:p>
        </p:txBody>
      </p:sp>
      <p:sp>
        <p:nvSpPr>
          <p:cNvPr id="3" name="Content Placeholder 2"/>
          <p:cNvSpPr>
            <a:spLocks noGrp="1"/>
          </p:cNvSpPr>
          <p:nvPr>
            <p:ph idx="1"/>
          </p:nvPr>
        </p:nvSpPr>
        <p:spPr>
          <a:xfrm>
            <a:off x="142844" y="785794"/>
            <a:ext cx="8858312" cy="5857916"/>
          </a:xfrm>
        </p:spPr>
        <p:txBody>
          <a:bodyPr>
            <a:normAutofit fontScale="92500" lnSpcReduction="10000"/>
          </a:bodyPr>
          <a:lstStyle/>
          <a:p>
            <a:pPr>
              <a:buNone/>
            </a:pPr>
            <a:endParaRPr lang="en-IN" dirty="0" smtClean="0"/>
          </a:p>
          <a:p>
            <a:r>
              <a:rPr lang="en-IN" dirty="0" smtClean="0"/>
              <a:t>There </a:t>
            </a:r>
            <a:r>
              <a:rPr lang="en-IN" dirty="0"/>
              <a:t>are two ways to create indexed arrays:</a:t>
            </a:r>
          </a:p>
          <a:p>
            <a:r>
              <a:rPr lang="en-IN" dirty="0"/>
              <a:t>The index can be assigned automatically (index always starts at 0), like this:</a:t>
            </a:r>
          </a:p>
          <a:p>
            <a:r>
              <a:rPr lang="en-IN" dirty="0"/>
              <a:t>$cars = array("Volvo", "BMW", "Toyota");</a:t>
            </a:r>
          </a:p>
          <a:p>
            <a:r>
              <a:rPr lang="en-IN" dirty="0"/>
              <a:t>or the index can be assigned manually:</a:t>
            </a:r>
          </a:p>
          <a:p>
            <a:r>
              <a:rPr lang="en-IN" dirty="0"/>
              <a:t>$cars[0] = "Volvo";</a:t>
            </a:r>
            <a:br>
              <a:rPr lang="en-IN" dirty="0"/>
            </a:br>
            <a:r>
              <a:rPr lang="en-IN" dirty="0"/>
              <a:t>$cars[1] = "BMW";</a:t>
            </a:r>
            <a:br>
              <a:rPr lang="en-IN" dirty="0"/>
            </a:br>
            <a:r>
              <a:rPr lang="en-IN" dirty="0"/>
              <a:t>$cars[2] = "Toyota</a:t>
            </a:r>
            <a:r>
              <a:rPr lang="en-IN" dirty="0" smtClean="0"/>
              <a:t>";</a:t>
            </a:r>
          </a:p>
          <a:p>
            <a:r>
              <a:rPr lang="en-IN" dirty="0"/>
              <a:t>The following example creates an indexed array named $cars, assigns three elements to it, and then prints a text containing the array values:</a:t>
            </a:r>
          </a:p>
          <a:p>
            <a:pPr>
              <a:buNone/>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smtClean="0"/>
              <a:t>Notice that we wrote to the file "newfile.txt" twice. Each time we wrote to the file we sent the string $txt that first contained "John Doe" and second contained "Jane Doe". After we finished writing, we closed the file using the </a:t>
            </a:r>
            <a:r>
              <a:rPr lang="en-IN" dirty="0" err="1" smtClean="0"/>
              <a:t>fclose</a:t>
            </a:r>
            <a:r>
              <a:rPr lang="en-IN" dirty="0" smtClean="0"/>
              <a:t>() function.</a:t>
            </a:r>
          </a:p>
          <a:p>
            <a:r>
              <a:rPr lang="en-IN" dirty="0" smtClean="0"/>
              <a:t>If we open the "newfile.txt" file it would look like this:</a:t>
            </a:r>
          </a:p>
          <a:p>
            <a:r>
              <a:rPr lang="en-IN" dirty="0" smtClean="0"/>
              <a:t>John Doe</a:t>
            </a:r>
            <a:br>
              <a:rPr lang="en-IN" dirty="0" smtClean="0"/>
            </a:br>
            <a:r>
              <a:rPr lang="en-IN" dirty="0" smtClean="0"/>
              <a:t>Jane Doe</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PHP Overwriting</a:t>
            </a:r>
            <a:br>
              <a:rPr lang="en-IN" dirty="0" smtClean="0"/>
            </a:br>
            <a:endParaRPr lang="en-IN" dirty="0"/>
          </a:p>
        </p:txBody>
      </p:sp>
      <p:sp>
        <p:nvSpPr>
          <p:cNvPr id="3" name="Content Placeholder 2"/>
          <p:cNvSpPr>
            <a:spLocks noGrp="1"/>
          </p:cNvSpPr>
          <p:nvPr>
            <p:ph idx="1"/>
          </p:nvPr>
        </p:nvSpPr>
        <p:spPr>
          <a:xfrm>
            <a:off x="214282" y="785794"/>
            <a:ext cx="8715436" cy="5857916"/>
          </a:xfrm>
        </p:spPr>
        <p:txBody>
          <a:bodyPr>
            <a:normAutofit fontScale="85000" lnSpcReduction="20000"/>
          </a:bodyPr>
          <a:lstStyle/>
          <a:p>
            <a:r>
              <a:rPr lang="en-IN" dirty="0" smtClean="0"/>
              <a:t>Now </a:t>
            </a:r>
            <a:r>
              <a:rPr lang="en-IN" dirty="0" smtClean="0"/>
              <a:t>that "newfile.txt" contains some data we can show what happens when we open an existing file for writing. All the existing data will be ERASED and we start with an empty file.</a:t>
            </a:r>
          </a:p>
          <a:p>
            <a:r>
              <a:rPr lang="en-IN" dirty="0" smtClean="0"/>
              <a:t>In the example below we open our existing file "newfile.txt", and write some new data into it:</a:t>
            </a:r>
          </a:p>
          <a:p>
            <a:r>
              <a:rPr lang="en-IN" dirty="0" smtClean="0">
                <a:solidFill>
                  <a:srgbClr val="FF0000"/>
                </a:solidFill>
              </a:rPr>
              <a:t>Example</a:t>
            </a:r>
          </a:p>
          <a:p>
            <a:r>
              <a:rPr lang="en-IN" dirty="0" smtClean="0"/>
              <a:t>&lt;?</a:t>
            </a:r>
            <a:r>
              <a:rPr lang="en-IN" dirty="0" err="1" smtClean="0"/>
              <a:t>php</a:t>
            </a:r>
            <a:r>
              <a:rPr lang="en-IN" dirty="0" smtClean="0"/>
              <a:t/>
            </a:r>
            <a:br>
              <a:rPr lang="en-IN" dirty="0" smtClean="0"/>
            </a:br>
            <a:r>
              <a:rPr lang="en-IN" dirty="0" smtClean="0"/>
              <a:t>$</a:t>
            </a:r>
            <a:r>
              <a:rPr lang="en-IN" dirty="0" err="1" smtClean="0"/>
              <a:t>myfile</a:t>
            </a:r>
            <a:r>
              <a:rPr lang="en-IN" dirty="0" smtClean="0"/>
              <a:t> = </a:t>
            </a:r>
            <a:r>
              <a:rPr lang="en-IN" dirty="0" err="1" smtClean="0"/>
              <a:t>fopen</a:t>
            </a:r>
            <a:r>
              <a:rPr lang="en-IN" dirty="0" smtClean="0"/>
              <a:t>("newfile.txt", "w") or die("Unable to open file!");</a:t>
            </a:r>
            <a:br>
              <a:rPr lang="en-IN" dirty="0" smtClean="0"/>
            </a:br>
            <a:r>
              <a:rPr lang="en-IN" dirty="0" smtClean="0"/>
              <a:t>$txt = "Mickey Mouse\n";</a:t>
            </a:r>
            <a:br>
              <a:rPr lang="en-IN" dirty="0" smtClean="0"/>
            </a:br>
            <a:r>
              <a:rPr lang="en-IN" dirty="0" err="1" smtClean="0"/>
              <a:t>fwrite</a:t>
            </a:r>
            <a:r>
              <a:rPr lang="en-IN" dirty="0" smtClean="0"/>
              <a:t>($</a:t>
            </a:r>
            <a:r>
              <a:rPr lang="en-IN" dirty="0" err="1" smtClean="0"/>
              <a:t>myfile</a:t>
            </a:r>
            <a:r>
              <a:rPr lang="en-IN" dirty="0" smtClean="0"/>
              <a:t>, $txt);</a:t>
            </a:r>
            <a:br>
              <a:rPr lang="en-IN" dirty="0" smtClean="0"/>
            </a:br>
            <a:r>
              <a:rPr lang="en-IN" dirty="0" smtClean="0"/>
              <a:t>$txt = "Minnie Mouse\n";</a:t>
            </a:r>
            <a:br>
              <a:rPr lang="en-IN" dirty="0" smtClean="0"/>
            </a:br>
            <a:r>
              <a:rPr lang="en-IN" dirty="0" err="1" smtClean="0"/>
              <a:t>fwrite</a:t>
            </a:r>
            <a:r>
              <a:rPr lang="en-IN" dirty="0" smtClean="0"/>
              <a:t>($</a:t>
            </a:r>
            <a:r>
              <a:rPr lang="en-IN" dirty="0" err="1" smtClean="0"/>
              <a:t>myfile</a:t>
            </a:r>
            <a:r>
              <a:rPr lang="en-IN" dirty="0" smtClean="0"/>
              <a:t>, $txt);</a:t>
            </a:r>
            <a:br>
              <a:rPr lang="en-IN" dirty="0" smtClean="0"/>
            </a:br>
            <a:r>
              <a:rPr lang="en-IN" dirty="0" err="1" smtClean="0"/>
              <a:t>fclose</a:t>
            </a:r>
            <a:r>
              <a:rPr lang="en-IN" dirty="0" smtClean="0"/>
              <a:t>($</a:t>
            </a:r>
            <a:r>
              <a:rPr lang="en-IN" dirty="0" err="1" smtClean="0"/>
              <a:t>myfile</a:t>
            </a:r>
            <a:r>
              <a:rPr lang="en-IN" dirty="0" smtClean="0"/>
              <a:t>);</a:t>
            </a:r>
            <a:br>
              <a:rPr lang="en-IN" dirty="0" smtClean="0"/>
            </a:br>
            <a:r>
              <a:rPr lang="en-IN" dirty="0" smtClean="0"/>
              <a:t>?&gt;</a:t>
            </a:r>
            <a:endParaRPr lang="en-IN" dirty="0" smtClean="0">
              <a:solidFill>
                <a:srgbClr val="FF0000"/>
              </a:solidFill>
            </a:endParaRP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If we now open the "newfile.txt" file, both John and Jane have vanished, and only the data we just wrote is present:</a:t>
            </a:r>
          </a:p>
          <a:p>
            <a:r>
              <a:rPr lang="en-IN" dirty="0" smtClean="0"/>
              <a:t>Mickey Mouse</a:t>
            </a:r>
            <a:br>
              <a:rPr lang="en-IN" dirty="0" smtClean="0"/>
            </a:br>
            <a:r>
              <a:rPr lang="en-IN" dirty="0" smtClean="0"/>
              <a:t>Minnie Mouse</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smtClean="0"/>
              <a:t>Cookies</a:t>
            </a:r>
            <a:br>
              <a:rPr lang="en-IN" dirty="0" smtClean="0"/>
            </a:br>
            <a:endParaRPr lang="en-IN" dirty="0"/>
          </a:p>
        </p:txBody>
      </p:sp>
      <p:sp>
        <p:nvSpPr>
          <p:cNvPr id="3" name="Content Placeholder 2"/>
          <p:cNvSpPr>
            <a:spLocks noGrp="1"/>
          </p:cNvSpPr>
          <p:nvPr>
            <p:ph idx="1"/>
          </p:nvPr>
        </p:nvSpPr>
        <p:spPr>
          <a:xfrm>
            <a:off x="285720" y="714356"/>
            <a:ext cx="8401080" cy="5929354"/>
          </a:xfrm>
        </p:spPr>
        <p:txBody>
          <a:bodyPr>
            <a:normAutofit/>
          </a:bodyPr>
          <a:lstStyle/>
          <a:p>
            <a:r>
              <a:rPr lang="en-IN" dirty="0" smtClean="0"/>
              <a:t>A cookie is often used to identify a user.</a:t>
            </a:r>
          </a:p>
          <a:p>
            <a:r>
              <a:rPr lang="en-IN" dirty="0" smtClean="0"/>
              <a:t>What is a Cookie?</a:t>
            </a:r>
          </a:p>
          <a:p>
            <a:r>
              <a:rPr lang="en-IN" dirty="0" smtClean="0"/>
              <a:t>A cookie is often used to identify a user. A cookie is a small file that the server embeds on the user's computer. Each time the same computer requests a page with a browser, it will send the cookie too. With PHP, you can both create and retrieve cookie values.</a:t>
            </a:r>
          </a:p>
          <a:p>
            <a:r>
              <a:rPr lang="en-IN" dirty="0" smtClean="0"/>
              <a:t>Create Cookies With PHP</a:t>
            </a:r>
          </a:p>
          <a:p>
            <a:r>
              <a:rPr lang="en-IN" dirty="0" smtClean="0"/>
              <a:t>A cookie is created with the </a:t>
            </a:r>
            <a:r>
              <a:rPr lang="en-IN" dirty="0" err="1" smtClean="0"/>
              <a:t>setcookie</a:t>
            </a:r>
            <a:r>
              <a:rPr lang="en-IN" dirty="0" smtClean="0"/>
              <a:t>() function.</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Syntax</a:t>
            </a:r>
            <a:br>
              <a:rPr lang="en-IN" dirty="0" smtClean="0"/>
            </a:br>
            <a:endParaRPr lang="en-IN" dirty="0"/>
          </a:p>
        </p:txBody>
      </p:sp>
      <p:sp>
        <p:nvSpPr>
          <p:cNvPr id="3" name="Content Placeholder 2"/>
          <p:cNvSpPr>
            <a:spLocks noGrp="1"/>
          </p:cNvSpPr>
          <p:nvPr>
            <p:ph idx="1"/>
          </p:nvPr>
        </p:nvSpPr>
        <p:spPr>
          <a:xfrm>
            <a:off x="457200" y="1000108"/>
            <a:ext cx="8229600" cy="5572164"/>
          </a:xfrm>
        </p:spPr>
        <p:txBody>
          <a:bodyPr>
            <a:normAutofit fontScale="92500"/>
          </a:bodyPr>
          <a:lstStyle/>
          <a:p>
            <a:r>
              <a:rPr lang="en-IN" dirty="0" err="1" smtClean="0"/>
              <a:t>setcookie</a:t>
            </a:r>
            <a:r>
              <a:rPr lang="en-IN" dirty="0" smtClean="0"/>
              <a:t>(</a:t>
            </a:r>
            <a:r>
              <a:rPr lang="en-IN" i="1" dirty="0" smtClean="0"/>
              <a:t>name, value, expire, path, </a:t>
            </a:r>
            <a:r>
              <a:rPr lang="en-IN" i="1" dirty="0" smtClean="0"/>
              <a:t>domain</a:t>
            </a:r>
            <a:r>
              <a:rPr lang="en-IN" dirty="0" smtClean="0"/>
              <a:t>);</a:t>
            </a:r>
          </a:p>
          <a:p>
            <a:r>
              <a:rPr lang="en-IN" dirty="0" smtClean="0">
                <a:solidFill>
                  <a:srgbClr val="FF0000"/>
                </a:solidFill>
              </a:rPr>
              <a:t>PHP Create/Retrieve a Cookie</a:t>
            </a:r>
          </a:p>
          <a:p>
            <a:r>
              <a:rPr lang="en-IN" dirty="0" smtClean="0"/>
              <a:t>The following example creates a cookie named "user" with the value "John Doe". The cookie will expire after 30 days (86400 * 30). The "/" means that the cookie is available in entire website (otherwise, select the directory you prefer).</a:t>
            </a:r>
          </a:p>
          <a:p>
            <a:r>
              <a:rPr lang="en-IN" dirty="0" smtClean="0"/>
              <a:t>We then retrieve the value of the cookie "user" (using the global variable $_COOKIE). We also use the </a:t>
            </a:r>
            <a:r>
              <a:rPr lang="en-IN" dirty="0" err="1" smtClean="0"/>
              <a:t>isset</a:t>
            </a:r>
            <a:r>
              <a:rPr lang="en-IN" dirty="0" smtClean="0"/>
              <a:t>() function to find out if the cookie is set:</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Example</a:t>
            </a:r>
            <a:br>
              <a:rPr lang="en-IN" dirty="0" smtClean="0"/>
            </a:br>
            <a:endParaRPr lang="en-IN" dirty="0"/>
          </a:p>
        </p:txBody>
      </p:sp>
      <p:sp>
        <p:nvSpPr>
          <p:cNvPr id="3" name="Content Placeholder 2"/>
          <p:cNvSpPr>
            <a:spLocks noGrp="1"/>
          </p:cNvSpPr>
          <p:nvPr>
            <p:ph idx="1"/>
          </p:nvPr>
        </p:nvSpPr>
        <p:spPr>
          <a:xfrm>
            <a:off x="214282" y="785794"/>
            <a:ext cx="8786874" cy="5857916"/>
          </a:xfrm>
        </p:spPr>
        <p:txBody>
          <a:bodyPr>
            <a:normAutofit fontScale="70000" lnSpcReduction="20000"/>
          </a:bodyPr>
          <a:lstStyle/>
          <a:p>
            <a:r>
              <a:rPr lang="en-IN" dirty="0" smtClean="0"/>
              <a:t>&lt;?</a:t>
            </a:r>
            <a:r>
              <a:rPr lang="en-IN" dirty="0" err="1" smtClean="0"/>
              <a:t>php</a:t>
            </a:r>
            <a:r>
              <a:rPr lang="en-IN" dirty="0" smtClean="0"/>
              <a:t/>
            </a:r>
            <a:br>
              <a:rPr lang="en-IN" dirty="0" smtClean="0"/>
            </a:br>
            <a:r>
              <a:rPr lang="en-IN" dirty="0" smtClean="0"/>
              <a:t>$</a:t>
            </a:r>
            <a:r>
              <a:rPr lang="en-IN" dirty="0" err="1" smtClean="0"/>
              <a:t>cookie_name</a:t>
            </a:r>
            <a:r>
              <a:rPr lang="en-IN" dirty="0" smtClean="0"/>
              <a:t> = "user";</a:t>
            </a:r>
            <a:br>
              <a:rPr lang="en-IN" dirty="0" smtClean="0"/>
            </a:br>
            <a:r>
              <a:rPr lang="en-IN" dirty="0" smtClean="0"/>
              <a:t>$</a:t>
            </a:r>
            <a:r>
              <a:rPr lang="en-IN" dirty="0" err="1" smtClean="0"/>
              <a:t>cookie_value</a:t>
            </a:r>
            <a:r>
              <a:rPr lang="en-IN" dirty="0" smtClean="0"/>
              <a:t> = "John Doe";</a:t>
            </a:r>
            <a:br>
              <a:rPr lang="en-IN" dirty="0" smtClean="0"/>
            </a:br>
            <a:r>
              <a:rPr lang="en-IN" dirty="0" err="1" smtClean="0"/>
              <a:t>setcookie</a:t>
            </a:r>
            <a:r>
              <a:rPr lang="en-IN" dirty="0" smtClean="0"/>
              <a:t>($</a:t>
            </a:r>
            <a:r>
              <a:rPr lang="en-IN" dirty="0" err="1" smtClean="0"/>
              <a:t>cookie_name</a:t>
            </a:r>
            <a:r>
              <a:rPr lang="en-IN" dirty="0" smtClean="0"/>
              <a:t>, $</a:t>
            </a:r>
            <a:r>
              <a:rPr lang="en-IN" dirty="0" err="1" smtClean="0"/>
              <a:t>cookie_value</a:t>
            </a:r>
            <a:r>
              <a:rPr lang="en-IN" dirty="0" smtClean="0"/>
              <a:t>, time() + (86400 * 30), "/"); // 86400 = 1 day</a:t>
            </a:r>
            <a:br>
              <a:rPr lang="en-IN" dirty="0" smtClean="0"/>
            </a:br>
            <a:r>
              <a:rPr lang="en-IN" dirty="0" smtClean="0"/>
              <a:t>?&gt;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a:t>
            </a:r>
            <a:r>
              <a:rPr lang="en-IN" dirty="0" err="1" smtClean="0"/>
              <a:t>php</a:t>
            </a:r>
            <a:r>
              <a:rPr lang="en-IN" dirty="0" smtClean="0"/>
              <a:t/>
            </a:r>
            <a:br>
              <a:rPr lang="en-IN" dirty="0" smtClean="0"/>
            </a:br>
            <a:r>
              <a:rPr lang="en-IN" dirty="0" smtClean="0"/>
              <a:t>if(!</a:t>
            </a:r>
            <a:r>
              <a:rPr lang="en-IN" dirty="0" err="1" smtClean="0"/>
              <a:t>isset</a:t>
            </a:r>
            <a:r>
              <a:rPr lang="en-IN" dirty="0" smtClean="0"/>
              <a:t>($_COOKIE[$</a:t>
            </a:r>
            <a:r>
              <a:rPr lang="en-IN" dirty="0" err="1" smtClean="0"/>
              <a:t>cookie_name</a:t>
            </a:r>
            <a:r>
              <a:rPr lang="en-IN" dirty="0" smtClean="0"/>
              <a:t>])) {</a:t>
            </a:r>
            <a:br>
              <a:rPr lang="en-IN" dirty="0" smtClean="0"/>
            </a:br>
            <a:r>
              <a:rPr lang="en-IN" dirty="0" smtClean="0"/>
              <a:t>    echo "Cookie named '" . $</a:t>
            </a:r>
            <a:r>
              <a:rPr lang="en-IN" dirty="0" err="1" smtClean="0"/>
              <a:t>cookie_name</a:t>
            </a:r>
            <a:r>
              <a:rPr lang="en-IN" dirty="0" smtClean="0"/>
              <a:t> . "' is not set!";</a:t>
            </a:r>
            <a:br>
              <a:rPr lang="en-IN" dirty="0" smtClean="0"/>
            </a:br>
            <a:r>
              <a:rPr lang="en-IN" dirty="0" smtClean="0"/>
              <a:t>} else {</a:t>
            </a:r>
            <a:br>
              <a:rPr lang="en-IN" dirty="0" smtClean="0"/>
            </a:br>
            <a:r>
              <a:rPr lang="en-IN" dirty="0" smtClean="0"/>
              <a:t>    echo "Cookie '" . $</a:t>
            </a:r>
            <a:r>
              <a:rPr lang="en-IN" dirty="0" err="1" smtClean="0"/>
              <a:t>cookie_name</a:t>
            </a:r>
            <a:r>
              <a:rPr lang="en-IN" dirty="0" smtClean="0"/>
              <a:t> . "' is set!&lt;</a:t>
            </a:r>
            <a:r>
              <a:rPr lang="en-IN" dirty="0" err="1" smtClean="0"/>
              <a:t>br</a:t>
            </a:r>
            <a:r>
              <a:rPr lang="en-IN" dirty="0" smtClean="0"/>
              <a:t>&gt;";</a:t>
            </a:r>
            <a:br>
              <a:rPr lang="en-IN" dirty="0" smtClean="0"/>
            </a:br>
            <a:r>
              <a:rPr lang="en-IN" dirty="0" smtClean="0"/>
              <a:t>    echo "Value is: " . $_COOKIE[$</a:t>
            </a:r>
            <a:r>
              <a:rPr lang="en-IN" dirty="0" err="1" smtClean="0"/>
              <a:t>cookie_name</a:t>
            </a:r>
            <a:r>
              <a:rPr lang="en-IN" dirty="0" smtClean="0"/>
              <a:t>];</a:t>
            </a:r>
            <a:br>
              <a:rPr lang="en-IN" dirty="0" smtClean="0"/>
            </a:br>
            <a:r>
              <a:rPr lang="en-IN" dirty="0" smtClean="0"/>
              <a:t>}</a:t>
            </a:r>
            <a:br>
              <a:rPr lang="en-IN" dirty="0" smtClean="0"/>
            </a:br>
            <a:r>
              <a:rPr lang="en-IN" dirty="0" smtClean="0"/>
              <a:t>?&gt;</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a:t>
            </a:r>
            <a:endParaRPr lang="en-IN" dirty="0"/>
          </a:p>
        </p:txBody>
      </p:sp>
      <p:sp>
        <p:nvSpPr>
          <p:cNvPr id="3" name="Content Placeholder 2"/>
          <p:cNvSpPr>
            <a:spLocks noGrp="1"/>
          </p:cNvSpPr>
          <p:nvPr>
            <p:ph idx="1"/>
          </p:nvPr>
        </p:nvSpPr>
        <p:spPr/>
        <p:txBody>
          <a:bodyPr>
            <a:normAutofit fontScale="92500"/>
          </a:bodyPr>
          <a:lstStyle/>
          <a:p>
            <a:r>
              <a:rPr lang="en-IN" dirty="0" smtClean="0"/>
              <a:t>Cookie 'user' is set!</a:t>
            </a:r>
            <a:br>
              <a:rPr lang="en-IN" dirty="0" smtClean="0"/>
            </a:br>
            <a:r>
              <a:rPr lang="en-IN" dirty="0" smtClean="0"/>
              <a:t>Value is: Alex </a:t>
            </a:r>
            <a:r>
              <a:rPr lang="en-IN" dirty="0" err="1" smtClean="0"/>
              <a:t>Porter</a:t>
            </a:r>
            <a:r>
              <a:rPr lang="en-IN" b="1" dirty="0" err="1" smtClean="0"/>
              <a:t>Note</a:t>
            </a:r>
            <a:r>
              <a:rPr lang="en-IN" b="1" dirty="0" smtClean="0"/>
              <a:t>:</a:t>
            </a:r>
            <a:r>
              <a:rPr lang="en-IN" dirty="0" smtClean="0"/>
              <a:t> You might have to reload the page to see the value of the cookie.</a:t>
            </a:r>
          </a:p>
          <a:p>
            <a:r>
              <a:rPr lang="en-IN" b="1" dirty="0" smtClean="0"/>
              <a:t>Note:</a:t>
            </a:r>
            <a:r>
              <a:rPr lang="en-IN" dirty="0" smtClean="0"/>
              <a:t> The </a:t>
            </a:r>
            <a:r>
              <a:rPr lang="en-IN" dirty="0" err="1" smtClean="0"/>
              <a:t>setcookie</a:t>
            </a:r>
            <a:r>
              <a:rPr lang="en-IN" dirty="0" smtClean="0"/>
              <a:t>() function must appear BEFORE the &lt;html&gt; tag.</a:t>
            </a:r>
          </a:p>
          <a:p>
            <a:r>
              <a:rPr lang="en-IN" b="1" dirty="0" smtClean="0"/>
              <a:t>Note:</a:t>
            </a:r>
            <a:r>
              <a:rPr lang="en-IN" dirty="0" smtClean="0"/>
              <a:t> The value of the cookie is automatically </a:t>
            </a:r>
            <a:r>
              <a:rPr lang="en-IN" dirty="0" err="1" smtClean="0"/>
              <a:t>URLencoded</a:t>
            </a:r>
            <a:r>
              <a:rPr lang="en-IN" dirty="0" smtClean="0"/>
              <a:t> when sending the cookie, and automatically decoded when received (to prevent </a:t>
            </a:r>
            <a:r>
              <a:rPr lang="en-IN" dirty="0" err="1" smtClean="0"/>
              <a:t>URLencoding</a:t>
            </a:r>
            <a:r>
              <a:rPr lang="en-IN" dirty="0" smtClean="0"/>
              <a:t>, use </a:t>
            </a:r>
            <a:r>
              <a:rPr lang="en-IN" dirty="0" err="1" smtClean="0"/>
              <a:t>setrawcookie</a:t>
            </a:r>
            <a:r>
              <a:rPr lang="en-IN" dirty="0" smtClean="0"/>
              <a:t>() instead).</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dirty="0" smtClean="0"/>
              <a:t>Delete a Cookie</a:t>
            </a:r>
            <a:br>
              <a:rPr lang="en-IN" dirty="0" smtClean="0"/>
            </a:br>
            <a:endParaRPr lang="en-IN" dirty="0"/>
          </a:p>
        </p:txBody>
      </p:sp>
      <p:sp>
        <p:nvSpPr>
          <p:cNvPr id="3" name="Content Placeholder 2"/>
          <p:cNvSpPr>
            <a:spLocks noGrp="1"/>
          </p:cNvSpPr>
          <p:nvPr>
            <p:ph idx="1"/>
          </p:nvPr>
        </p:nvSpPr>
        <p:spPr>
          <a:xfrm>
            <a:off x="457200" y="928670"/>
            <a:ext cx="8229600" cy="5715040"/>
          </a:xfrm>
        </p:spPr>
        <p:txBody>
          <a:bodyPr>
            <a:normAutofit fontScale="85000" lnSpcReduction="20000"/>
          </a:bodyPr>
          <a:lstStyle/>
          <a:p>
            <a:r>
              <a:rPr lang="en-IN" dirty="0" smtClean="0"/>
              <a:t>To </a:t>
            </a:r>
            <a:r>
              <a:rPr lang="en-IN" dirty="0" smtClean="0"/>
              <a:t>delete a cookie, use the </a:t>
            </a:r>
            <a:r>
              <a:rPr lang="en-IN" dirty="0" err="1" smtClean="0"/>
              <a:t>setcookie</a:t>
            </a:r>
            <a:r>
              <a:rPr lang="en-IN" dirty="0" smtClean="0"/>
              <a:t>() function with an expiration date in the past:</a:t>
            </a:r>
          </a:p>
          <a:p>
            <a:r>
              <a:rPr lang="en-IN" dirty="0" smtClean="0"/>
              <a:t>Example</a:t>
            </a:r>
          </a:p>
          <a:p>
            <a:r>
              <a:rPr lang="en-IN" dirty="0" smtClean="0"/>
              <a:t>&lt;?</a:t>
            </a:r>
            <a:r>
              <a:rPr lang="en-IN" dirty="0" err="1" smtClean="0"/>
              <a:t>php</a:t>
            </a:r>
            <a:r>
              <a:rPr lang="en-IN" dirty="0" smtClean="0"/>
              <a:t/>
            </a:r>
            <a:br>
              <a:rPr lang="en-IN" dirty="0" smtClean="0"/>
            </a:br>
            <a:r>
              <a:rPr lang="en-IN" dirty="0" smtClean="0"/>
              <a:t>// set the expiration date to one hour ago</a:t>
            </a:r>
            <a:br>
              <a:rPr lang="en-IN" dirty="0" smtClean="0"/>
            </a:br>
            <a:r>
              <a:rPr lang="en-IN" dirty="0" err="1" smtClean="0"/>
              <a:t>setcookie</a:t>
            </a:r>
            <a:r>
              <a:rPr lang="en-IN" dirty="0" smtClean="0"/>
              <a:t>("user", "", time() - 3600);</a:t>
            </a:r>
            <a:br>
              <a:rPr lang="en-IN" dirty="0" smtClean="0"/>
            </a:br>
            <a:r>
              <a:rPr lang="en-IN" dirty="0" smtClean="0"/>
              <a:t>?&gt;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a:t>
            </a:r>
            <a:r>
              <a:rPr lang="en-IN" dirty="0" err="1" smtClean="0"/>
              <a:t>php</a:t>
            </a:r>
            <a:r>
              <a:rPr lang="en-IN" dirty="0" smtClean="0"/>
              <a:t/>
            </a:r>
            <a:br>
              <a:rPr lang="en-IN" dirty="0" smtClean="0"/>
            </a:br>
            <a:r>
              <a:rPr lang="en-IN" dirty="0" smtClean="0"/>
              <a:t>echo "Cookie 'user' is deleted.";</a:t>
            </a:r>
            <a:br>
              <a:rPr lang="en-IN" dirty="0" smtClean="0"/>
            </a:br>
            <a:r>
              <a:rPr lang="en-IN" dirty="0" smtClean="0"/>
              <a:t>?&gt;</a:t>
            </a:r>
            <a:br>
              <a:rPr lang="en-IN" dirty="0" smtClean="0"/>
            </a:br>
            <a:r>
              <a:rPr lang="en-IN" dirty="0" smtClean="0"/>
              <a:t/>
            </a:r>
            <a:br>
              <a:rPr lang="en-IN" dirty="0" smtClean="0"/>
            </a:br>
            <a:r>
              <a:rPr lang="en-IN" dirty="0" smtClean="0"/>
              <a:t>&lt;/body&gt;</a:t>
            </a:r>
            <a:br>
              <a:rPr lang="en-IN" dirty="0" smtClean="0"/>
            </a:br>
            <a:r>
              <a:rPr lang="en-IN" dirty="0" smtClean="0"/>
              <a:t>&lt;/html&gt;</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endParaRPr lang="en-IN" dirty="0"/>
          </a:p>
        </p:txBody>
      </p:sp>
      <p:sp>
        <p:nvSpPr>
          <p:cNvPr id="3" name="Content Placeholder 2"/>
          <p:cNvSpPr>
            <a:spLocks noGrp="1"/>
          </p:cNvSpPr>
          <p:nvPr>
            <p:ph idx="1"/>
          </p:nvPr>
        </p:nvSpPr>
        <p:spPr>
          <a:xfrm>
            <a:off x="457200" y="1142984"/>
            <a:ext cx="8229600" cy="5500726"/>
          </a:xfrm>
        </p:spPr>
        <p:txBody>
          <a:bodyPr/>
          <a:lstStyle/>
          <a:p>
            <a:r>
              <a:rPr lang="en-IN" dirty="0" smtClean="0">
                <a:solidFill>
                  <a:srgbClr val="FF0000"/>
                </a:solidFill>
              </a:rPr>
              <a:t>o/p:</a:t>
            </a:r>
            <a:r>
              <a:rPr lang="en-IN" dirty="0" smtClean="0"/>
              <a:t>Cookie </a:t>
            </a:r>
            <a:r>
              <a:rPr lang="en-IN" dirty="0" smtClean="0"/>
              <a:t>'user' is deleted</a:t>
            </a:r>
            <a:r>
              <a:rPr lang="en-IN" dirty="0" smtClean="0"/>
              <a:t>.</a:t>
            </a:r>
          </a:p>
          <a:p>
            <a:r>
              <a:rPr lang="en-IN" dirty="0" smtClean="0">
                <a:solidFill>
                  <a:srgbClr val="FF0000"/>
                </a:solidFill>
              </a:rPr>
              <a:t>Check if Cookies are Enabled</a:t>
            </a:r>
          </a:p>
          <a:p>
            <a:r>
              <a:rPr lang="en-IN" dirty="0" smtClean="0"/>
              <a:t>The following example creates a small script that checks whether cookies are enabled. First, try to create a test cookie with the </a:t>
            </a:r>
            <a:r>
              <a:rPr lang="en-IN" dirty="0" err="1" smtClean="0"/>
              <a:t>setcookie</a:t>
            </a:r>
            <a:r>
              <a:rPr lang="en-IN" dirty="0" smtClean="0"/>
              <a:t>() function, then count the $_COOKIE array variable:</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Example</a:t>
            </a:r>
            <a:br>
              <a:rPr lang="en-IN" dirty="0" smtClean="0"/>
            </a:br>
            <a:endParaRPr lang="en-IN" dirty="0"/>
          </a:p>
        </p:txBody>
      </p:sp>
      <p:sp>
        <p:nvSpPr>
          <p:cNvPr id="3" name="Content Placeholder 2"/>
          <p:cNvSpPr>
            <a:spLocks noGrp="1"/>
          </p:cNvSpPr>
          <p:nvPr>
            <p:ph idx="1"/>
          </p:nvPr>
        </p:nvSpPr>
        <p:spPr>
          <a:xfrm>
            <a:off x="457200" y="785794"/>
            <a:ext cx="8229600" cy="5857916"/>
          </a:xfrm>
        </p:spPr>
        <p:txBody>
          <a:bodyPr>
            <a:normAutofit fontScale="77500" lnSpcReduction="20000"/>
          </a:bodyPr>
          <a:lstStyle/>
          <a:p>
            <a:r>
              <a:rPr lang="en-IN" dirty="0" smtClean="0"/>
              <a:t>&lt;?</a:t>
            </a:r>
            <a:r>
              <a:rPr lang="en-IN" dirty="0" err="1" smtClean="0"/>
              <a:t>php</a:t>
            </a:r>
            <a:r>
              <a:rPr lang="en-IN" dirty="0" smtClean="0"/>
              <a:t/>
            </a:r>
            <a:br>
              <a:rPr lang="en-IN" dirty="0" smtClean="0"/>
            </a:br>
            <a:r>
              <a:rPr lang="en-IN" dirty="0" err="1" smtClean="0"/>
              <a:t>setcookie</a:t>
            </a:r>
            <a:r>
              <a:rPr lang="en-IN" dirty="0" smtClean="0"/>
              <a:t>("</a:t>
            </a:r>
            <a:r>
              <a:rPr lang="en-IN" dirty="0" err="1" smtClean="0"/>
              <a:t>test_cookie</a:t>
            </a:r>
            <a:r>
              <a:rPr lang="en-IN" dirty="0" smtClean="0"/>
              <a:t>", "test", time() + 3600, '/');</a:t>
            </a:r>
            <a:br>
              <a:rPr lang="en-IN" dirty="0" smtClean="0"/>
            </a:br>
            <a:r>
              <a:rPr lang="en-IN" dirty="0" smtClean="0"/>
              <a:t>?&gt;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a:t>
            </a:r>
            <a:r>
              <a:rPr lang="en-IN" dirty="0" err="1" smtClean="0"/>
              <a:t>php</a:t>
            </a:r>
            <a:r>
              <a:rPr lang="en-IN" dirty="0" smtClean="0"/>
              <a:t/>
            </a:r>
            <a:br>
              <a:rPr lang="en-IN" dirty="0" smtClean="0"/>
            </a:br>
            <a:r>
              <a:rPr lang="en-IN" dirty="0" smtClean="0"/>
              <a:t>if(count($_COOKIE) &gt; 0) {</a:t>
            </a:r>
            <a:br>
              <a:rPr lang="en-IN" dirty="0" smtClean="0"/>
            </a:br>
            <a:r>
              <a:rPr lang="en-IN" dirty="0" smtClean="0"/>
              <a:t>    echo "Cookies are enabled.";</a:t>
            </a:r>
            <a:br>
              <a:rPr lang="en-IN" dirty="0" smtClean="0"/>
            </a:br>
            <a:r>
              <a:rPr lang="en-IN" dirty="0" smtClean="0"/>
              <a:t>} else {</a:t>
            </a:r>
            <a:br>
              <a:rPr lang="en-IN" dirty="0" smtClean="0"/>
            </a:br>
            <a:r>
              <a:rPr lang="en-IN" dirty="0" smtClean="0"/>
              <a:t>    echo "Cookies are disabled.";</a:t>
            </a:r>
            <a:br>
              <a:rPr lang="en-IN" dirty="0" smtClean="0"/>
            </a:br>
            <a:r>
              <a:rPr lang="en-IN" dirty="0" smtClean="0"/>
              <a:t>}</a:t>
            </a:r>
            <a:br>
              <a:rPr lang="en-IN" dirty="0" smtClean="0"/>
            </a:br>
            <a:r>
              <a:rPr lang="en-IN" dirty="0" smtClean="0"/>
              <a:t>?&gt;</a:t>
            </a:r>
            <a:br>
              <a:rPr lang="en-IN" dirty="0" smtClean="0"/>
            </a:br>
            <a:r>
              <a:rPr lang="en-IN" dirty="0" smtClean="0"/>
              <a:t/>
            </a:r>
            <a:br>
              <a:rPr lang="en-IN" dirty="0" smtClean="0"/>
            </a:br>
            <a:r>
              <a:rPr lang="en-IN" dirty="0" smtClean="0"/>
              <a:t>&lt;/body&gt;</a:t>
            </a:r>
            <a:br>
              <a:rPr lang="en-IN" dirty="0" smtClean="0"/>
            </a:br>
            <a:r>
              <a:rPr lang="en-IN" dirty="0" smtClean="0"/>
              <a:t>&lt;/html</a:t>
            </a:r>
            <a:r>
              <a:rPr lang="en-IN" dirty="0" smtClean="0"/>
              <a:t>&gt;</a:t>
            </a:r>
          </a:p>
          <a:p>
            <a:r>
              <a:rPr lang="en-IN" dirty="0" smtClean="0">
                <a:solidFill>
                  <a:srgbClr val="FF0000"/>
                </a:solidFill>
              </a:rPr>
              <a:t>o/p:</a:t>
            </a:r>
          </a:p>
          <a:p>
            <a:r>
              <a:rPr lang="en-IN" dirty="0" smtClean="0"/>
              <a:t>Cookies are enabled.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normAutofit fontScale="90000"/>
          </a:bodyPr>
          <a:lstStyle/>
          <a:p>
            <a:r>
              <a:rPr lang="en-IN" dirty="0" smtClean="0"/>
              <a:t/>
            </a:r>
            <a:br>
              <a:rPr lang="en-IN" dirty="0" smtClean="0"/>
            </a:br>
            <a:r>
              <a:rPr lang="en-IN" dirty="0" smtClean="0"/>
              <a:t>Get </a:t>
            </a:r>
            <a:r>
              <a:rPr lang="en-IN" dirty="0"/>
              <a:t>The Length of an Array - The count() Function</a:t>
            </a:r>
            <a:br>
              <a:rPr lang="en-IN" dirty="0"/>
            </a:br>
            <a:endParaRPr lang="en-IN" dirty="0"/>
          </a:p>
        </p:txBody>
      </p:sp>
      <p:sp>
        <p:nvSpPr>
          <p:cNvPr id="3" name="Content Placeholder 2"/>
          <p:cNvSpPr>
            <a:spLocks noGrp="1"/>
          </p:cNvSpPr>
          <p:nvPr>
            <p:ph idx="1"/>
          </p:nvPr>
        </p:nvSpPr>
        <p:spPr>
          <a:xfrm>
            <a:off x="214282" y="1285860"/>
            <a:ext cx="8786874" cy="5286412"/>
          </a:xfrm>
        </p:spPr>
        <p:txBody>
          <a:bodyPr>
            <a:normAutofit fontScale="92500" lnSpcReduction="20000"/>
          </a:bodyPr>
          <a:lstStyle/>
          <a:p>
            <a:r>
              <a:rPr lang="en-IN" dirty="0"/>
              <a:t>The </a:t>
            </a:r>
            <a:r>
              <a:rPr lang="en-IN" dirty="0" smtClean="0"/>
              <a:t>count()</a:t>
            </a:r>
            <a:r>
              <a:rPr lang="en-IN" dirty="0"/>
              <a:t> function is used to return the length (the number of elements) of an array</a:t>
            </a:r>
            <a:r>
              <a:rPr lang="en-IN" dirty="0" smtClean="0"/>
              <a:t>:</a:t>
            </a:r>
          </a:p>
          <a:p>
            <a:r>
              <a:rPr lang="en-IN" dirty="0"/>
              <a:t>&lt;!DOCTYPE html&gt;</a:t>
            </a:r>
            <a:r>
              <a:rPr lang="en-IN" dirty="0" smtClean="0"/>
              <a:t/>
            </a:r>
            <a:br>
              <a:rPr lang="en-IN" dirty="0" smtClean="0"/>
            </a:br>
            <a:r>
              <a:rPr lang="en-IN" dirty="0"/>
              <a:t>&lt;html&gt;</a:t>
            </a:r>
            <a:r>
              <a:rPr lang="en-IN" dirty="0" smtClean="0"/>
              <a:t/>
            </a:r>
            <a:br>
              <a:rPr lang="en-IN" dirty="0" smtClean="0"/>
            </a:br>
            <a:r>
              <a:rPr lang="en-IN" dirty="0"/>
              <a:t>&lt;body&gt;</a:t>
            </a:r>
            <a:r>
              <a:rPr lang="en-IN" dirty="0" smtClean="0"/>
              <a:t/>
            </a:r>
            <a:br>
              <a:rPr lang="en-IN" dirty="0" smtClean="0"/>
            </a:br>
            <a:r>
              <a:rPr lang="en-IN" dirty="0" smtClean="0"/>
              <a:t/>
            </a:r>
            <a:br>
              <a:rPr lang="en-IN" dirty="0" smtClean="0"/>
            </a:br>
            <a:r>
              <a:rPr lang="en-IN" dirty="0"/>
              <a:t>&lt;?</a:t>
            </a:r>
            <a:r>
              <a:rPr lang="en-IN" dirty="0" err="1"/>
              <a:t>php</a:t>
            </a:r>
            <a:r>
              <a:rPr lang="en-IN" dirty="0"/>
              <a:t/>
            </a:r>
            <a:br>
              <a:rPr lang="en-IN" dirty="0"/>
            </a:br>
            <a:r>
              <a:rPr lang="en-IN" dirty="0"/>
              <a:t>$cars = array("Volvo", "BMW", "Toyota");</a:t>
            </a:r>
            <a:br>
              <a:rPr lang="en-IN" dirty="0"/>
            </a:br>
            <a:r>
              <a:rPr lang="en-IN" dirty="0"/>
              <a:t>echo count($cars);</a:t>
            </a:r>
            <a:br>
              <a:rPr lang="en-IN" dirty="0"/>
            </a:br>
            <a:r>
              <a:rPr lang="en-IN" dirty="0"/>
              <a:t>?&gt;</a:t>
            </a:r>
            <a:r>
              <a:rPr lang="en-IN" dirty="0" smtClean="0"/>
              <a:t/>
            </a:r>
            <a:br>
              <a:rPr lang="en-IN" dirty="0" smtClean="0"/>
            </a:br>
            <a:r>
              <a:rPr lang="en-IN" dirty="0" smtClean="0"/>
              <a:t/>
            </a:r>
            <a:br>
              <a:rPr lang="en-IN" dirty="0" smtClean="0"/>
            </a:br>
            <a:r>
              <a:rPr lang="en-IN" dirty="0"/>
              <a:t>&lt;/body&gt;</a:t>
            </a:r>
            <a:r>
              <a:rPr lang="en-IN" dirty="0" smtClean="0"/>
              <a:t/>
            </a:r>
            <a:br>
              <a:rPr lang="en-IN" dirty="0" smtClean="0"/>
            </a:br>
            <a:r>
              <a:rPr lang="en-IN" dirty="0"/>
              <a:t>&lt;/html</a:t>
            </a:r>
            <a:r>
              <a:rPr lang="en-IN" dirty="0" smtClean="0"/>
              <a:t>&gt;              </a:t>
            </a:r>
            <a:r>
              <a:rPr lang="en-IN" u="sng" dirty="0" smtClean="0">
                <a:solidFill>
                  <a:srgbClr val="FF0000"/>
                </a:solidFill>
              </a:rPr>
              <a:t>O/P:3</a:t>
            </a:r>
            <a:endParaRPr lang="en-IN" u="sng"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smtClean="0"/>
              <a:t/>
            </a:r>
            <a:br>
              <a:rPr lang="en-IN" dirty="0" smtClean="0"/>
            </a:br>
            <a:r>
              <a:rPr lang="en-IN" dirty="0" smtClean="0"/>
              <a:t>Loop </a:t>
            </a:r>
            <a:r>
              <a:rPr lang="en-IN" dirty="0"/>
              <a:t>Through an Indexed Array</a:t>
            </a:r>
            <a:br>
              <a:rPr lang="en-IN" dirty="0"/>
            </a:br>
            <a:endParaRPr lang="en-IN" dirty="0"/>
          </a:p>
        </p:txBody>
      </p:sp>
      <p:sp>
        <p:nvSpPr>
          <p:cNvPr id="3" name="Content Placeholder 2"/>
          <p:cNvSpPr>
            <a:spLocks noGrp="1"/>
          </p:cNvSpPr>
          <p:nvPr>
            <p:ph idx="1"/>
          </p:nvPr>
        </p:nvSpPr>
        <p:spPr>
          <a:xfrm>
            <a:off x="214282" y="785794"/>
            <a:ext cx="8715436" cy="5857916"/>
          </a:xfrm>
        </p:spPr>
        <p:txBody>
          <a:bodyPr>
            <a:normAutofit fontScale="92500" lnSpcReduction="20000"/>
          </a:bodyPr>
          <a:lstStyle/>
          <a:p>
            <a:r>
              <a:rPr lang="en-IN" dirty="0"/>
              <a:t>To loop through and print all the values of an indexed array, you could use a </a:t>
            </a:r>
            <a:r>
              <a:rPr lang="en-IN" dirty="0" smtClean="0"/>
              <a:t>for</a:t>
            </a:r>
            <a:r>
              <a:rPr lang="en-IN" dirty="0"/>
              <a:t> loop, like this</a:t>
            </a:r>
            <a:r>
              <a:rPr lang="en-IN" dirty="0" smtClean="0"/>
              <a:t>:</a:t>
            </a:r>
          </a:p>
          <a:p>
            <a:r>
              <a:rPr lang="en-IN" dirty="0"/>
              <a:t>&lt;?</a:t>
            </a:r>
            <a:r>
              <a:rPr lang="en-IN" dirty="0" err="1"/>
              <a:t>php</a:t>
            </a:r>
            <a:r>
              <a:rPr lang="en-IN" dirty="0" smtClean="0"/>
              <a:t/>
            </a:r>
            <a:br>
              <a:rPr lang="en-IN" dirty="0" smtClean="0"/>
            </a:br>
            <a:r>
              <a:rPr lang="en-IN" dirty="0"/>
              <a:t>$cars = array("Volvo", "BMW", "Toyota");</a:t>
            </a:r>
            <a:r>
              <a:rPr lang="en-IN" dirty="0" smtClean="0"/>
              <a:t/>
            </a:r>
            <a:br>
              <a:rPr lang="en-IN" dirty="0" smtClean="0"/>
            </a:br>
            <a:r>
              <a:rPr lang="en-IN" dirty="0"/>
              <a:t>$</a:t>
            </a:r>
            <a:r>
              <a:rPr lang="en-IN" dirty="0" err="1"/>
              <a:t>arrlength</a:t>
            </a:r>
            <a:r>
              <a:rPr lang="en-IN" dirty="0"/>
              <a:t> = count($cars);</a:t>
            </a:r>
            <a:r>
              <a:rPr lang="en-IN" dirty="0" smtClean="0"/>
              <a:t/>
            </a:r>
            <a:br>
              <a:rPr lang="en-IN" dirty="0" smtClean="0"/>
            </a:br>
            <a:r>
              <a:rPr lang="en-IN" dirty="0" smtClean="0"/>
              <a:t/>
            </a:r>
            <a:br>
              <a:rPr lang="en-IN" dirty="0" smtClean="0"/>
            </a:br>
            <a:r>
              <a:rPr lang="en-IN" dirty="0"/>
              <a:t>for($x = 0; $x &lt; $</a:t>
            </a:r>
            <a:r>
              <a:rPr lang="en-IN" dirty="0" err="1"/>
              <a:t>arrlength</a:t>
            </a:r>
            <a:r>
              <a:rPr lang="en-IN" dirty="0"/>
              <a:t>; $x++) {</a:t>
            </a:r>
            <a:r>
              <a:rPr lang="en-IN" dirty="0" smtClean="0"/>
              <a:t/>
            </a:r>
            <a:br>
              <a:rPr lang="en-IN" dirty="0" smtClean="0"/>
            </a:br>
            <a:r>
              <a:rPr lang="en-IN" dirty="0"/>
              <a:t>    echo $cars[$x];</a:t>
            </a:r>
            <a:r>
              <a:rPr lang="en-IN" dirty="0" smtClean="0"/>
              <a:t/>
            </a:r>
            <a:br>
              <a:rPr lang="en-IN" dirty="0" smtClean="0"/>
            </a:br>
            <a:r>
              <a:rPr lang="en-IN" dirty="0"/>
              <a:t>    echo "&lt;</a:t>
            </a:r>
            <a:r>
              <a:rPr lang="en-IN" dirty="0" err="1"/>
              <a:t>br</a:t>
            </a:r>
            <a:r>
              <a:rPr lang="en-IN" dirty="0"/>
              <a:t>&gt;";</a:t>
            </a:r>
            <a:r>
              <a:rPr lang="en-IN" dirty="0" smtClean="0"/>
              <a:t/>
            </a:r>
            <a:br>
              <a:rPr lang="en-IN" dirty="0" smtClean="0"/>
            </a:br>
            <a:r>
              <a:rPr lang="en-IN" dirty="0"/>
              <a:t>}</a:t>
            </a:r>
            <a:r>
              <a:rPr lang="en-IN" dirty="0" smtClean="0"/>
              <a:t/>
            </a:r>
            <a:br>
              <a:rPr lang="en-IN" dirty="0" smtClean="0"/>
            </a:br>
            <a:r>
              <a:rPr lang="en-IN" dirty="0" smtClean="0"/>
              <a:t>?&gt;</a:t>
            </a:r>
          </a:p>
          <a:p>
            <a:r>
              <a:rPr lang="en-IN" dirty="0" smtClean="0">
                <a:solidFill>
                  <a:srgbClr val="FF0000"/>
                </a:solidFill>
              </a:rPr>
              <a:t>O/P</a:t>
            </a:r>
            <a:r>
              <a:rPr lang="en-IN" dirty="0" smtClean="0"/>
              <a:t>:Volvo</a:t>
            </a:r>
            <a:br>
              <a:rPr lang="en-IN" dirty="0" smtClean="0"/>
            </a:br>
            <a:r>
              <a:rPr lang="en-IN" dirty="0" smtClean="0"/>
              <a:t>	BMW</a:t>
            </a:r>
            <a:br>
              <a:rPr lang="en-IN" dirty="0" smtClean="0"/>
            </a:br>
            <a:r>
              <a:rPr lang="en-IN" dirty="0" smtClean="0"/>
              <a:t>	Toyota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smtClean="0"/>
              <a:t/>
            </a:r>
            <a:br>
              <a:rPr lang="en-IN" dirty="0" smtClean="0"/>
            </a:br>
            <a:r>
              <a:rPr lang="en-IN" dirty="0" smtClean="0"/>
              <a:t>PHP </a:t>
            </a:r>
            <a:r>
              <a:rPr lang="en-IN" dirty="0"/>
              <a:t>Associative Arrays</a:t>
            </a:r>
            <a:br>
              <a:rPr lang="en-IN" dirty="0"/>
            </a:br>
            <a:endParaRPr lang="en-IN" dirty="0"/>
          </a:p>
        </p:txBody>
      </p:sp>
      <p:sp>
        <p:nvSpPr>
          <p:cNvPr id="3" name="Content Placeholder 2"/>
          <p:cNvSpPr>
            <a:spLocks noGrp="1"/>
          </p:cNvSpPr>
          <p:nvPr>
            <p:ph idx="1"/>
          </p:nvPr>
        </p:nvSpPr>
        <p:spPr>
          <a:xfrm>
            <a:off x="214282" y="1000108"/>
            <a:ext cx="8786874" cy="5715040"/>
          </a:xfrm>
        </p:spPr>
        <p:txBody>
          <a:bodyPr>
            <a:normAutofit fontScale="85000" lnSpcReduction="10000"/>
          </a:bodyPr>
          <a:lstStyle/>
          <a:p>
            <a:r>
              <a:rPr lang="en-IN" dirty="0"/>
              <a:t>Associative arrays are arrays that use named keys that you assign to them.</a:t>
            </a:r>
          </a:p>
          <a:p>
            <a:r>
              <a:rPr lang="en-IN" dirty="0"/>
              <a:t>There are two ways to create an associative array: </a:t>
            </a:r>
          </a:p>
          <a:p>
            <a:r>
              <a:rPr lang="en-IN" dirty="0"/>
              <a:t>$age = array("Peter"=&gt;"35", "Ben"=&gt;"37", "Joe"=&gt;"43");</a:t>
            </a:r>
          </a:p>
          <a:p>
            <a:r>
              <a:rPr lang="en-IN" dirty="0"/>
              <a:t>or:</a:t>
            </a:r>
          </a:p>
          <a:p>
            <a:r>
              <a:rPr lang="en-IN" dirty="0"/>
              <a:t>$age['Peter'] = "35";</a:t>
            </a:r>
            <a:br>
              <a:rPr lang="en-IN" dirty="0"/>
            </a:br>
            <a:r>
              <a:rPr lang="en-IN" dirty="0"/>
              <a:t>$age['Ben'] = "37";</a:t>
            </a:r>
            <a:br>
              <a:rPr lang="en-IN" dirty="0"/>
            </a:br>
            <a:r>
              <a:rPr lang="en-IN" dirty="0"/>
              <a:t>$age['Joe'] = "43";</a:t>
            </a:r>
          </a:p>
          <a:p>
            <a:r>
              <a:rPr lang="en-IN" dirty="0"/>
              <a:t>The named keys can then be used in a script:</a:t>
            </a:r>
          </a:p>
          <a:p>
            <a:pPr>
              <a:buNone/>
            </a:pPr>
            <a:r>
              <a:rPr lang="en-IN" dirty="0"/>
              <a:t>&lt;?</a:t>
            </a:r>
            <a:r>
              <a:rPr lang="en-IN" dirty="0" err="1"/>
              <a:t>php</a:t>
            </a:r>
            <a:r>
              <a:rPr lang="en-IN" dirty="0" smtClean="0"/>
              <a:t/>
            </a:r>
            <a:br>
              <a:rPr lang="en-IN" dirty="0" smtClean="0"/>
            </a:br>
            <a:r>
              <a:rPr lang="en-IN" dirty="0"/>
              <a:t>$age = array("Peter"=&gt;"35", "Ben"=&gt;"37", "Joe"=&gt;"43");</a:t>
            </a:r>
            <a:r>
              <a:rPr lang="en-IN" dirty="0" smtClean="0"/>
              <a:t/>
            </a:r>
            <a:br>
              <a:rPr lang="en-IN" dirty="0" smtClean="0"/>
            </a:br>
            <a:r>
              <a:rPr lang="en-IN" dirty="0"/>
              <a:t>echo "Peter is " . $age['Peter'] . " years old</a:t>
            </a:r>
            <a:r>
              <a:rPr lang="en-IN" dirty="0" smtClean="0"/>
              <a:t>.";</a:t>
            </a:r>
            <a:endParaRPr lang="en-IN" dirty="0"/>
          </a:p>
          <a:p>
            <a:pPr>
              <a:buNone/>
            </a:pPr>
            <a:r>
              <a:rPr lang="en-IN" dirty="0" smtClean="0"/>
              <a:t>?&gt;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smtClean="0"/>
              <a:t/>
            </a:r>
            <a:br>
              <a:rPr lang="en-IN" dirty="0" smtClean="0"/>
            </a:br>
            <a:r>
              <a:rPr lang="en-IN" dirty="0" smtClean="0"/>
              <a:t>Loop </a:t>
            </a:r>
            <a:r>
              <a:rPr lang="en-IN" dirty="0"/>
              <a:t>Through an Associative Array</a:t>
            </a:r>
            <a:br>
              <a:rPr lang="en-IN" dirty="0"/>
            </a:br>
            <a:endParaRPr lang="en-IN" dirty="0"/>
          </a:p>
        </p:txBody>
      </p:sp>
      <p:sp>
        <p:nvSpPr>
          <p:cNvPr id="3" name="Content Placeholder 2"/>
          <p:cNvSpPr>
            <a:spLocks noGrp="1"/>
          </p:cNvSpPr>
          <p:nvPr>
            <p:ph idx="1"/>
          </p:nvPr>
        </p:nvSpPr>
        <p:spPr>
          <a:xfrm>
            <a:off x="142844" y="1000108"/>
            <a:ext cx="8858312" cy="5715040"/>
          </a:xfrm>
        </p:spPr>
        <p:txBody>
          <a:bodyPr>
            <a:normAutofit fontScale="92500" lnSpcReduction="20000"/>
          </a:bodyPr>
          <a:lstStyle/>
          <a:p>
            <a:r>
              <a:rPr lang="en-IN" dirty="0"/>
              <a:t>To loop through and print all the values of an associative array, you could use a </a:t>
            </a:r>
            <a:r>
              <a:rPr lang="en-IN" dirty="0" err="1" smtClean="0"/>
              <a:t>foreach</a:t>
            </a:r>
            <a:r>
              <a:rPr lang="en-IN" dirty="0"/>
              <a:t> loop, like this</a:t>
            </a:r>
            <a:r>
              <a:rPr lang="en-IN" dirty="0" smtClean="0"/>
              <a:t>:</a:t>
            </a:r>
          </a:p>
          <a:p>
            <a:r>
              <a:rPr lang="en-IN" dirty="0"/>
              <a:t>&lt;?</a:t>
            </a:r>
            <a:r>
              <a:rPr lang="en-IN" dirty="0" err="1"/>
              <a:t>php</a:t>
            </a:r>
            <a:r>
              <a:rPr lang="en-IN" dirty="0" smtClean="0"/>
              <a:t/>
            </a:r>
            <a:br>
              <a:rPr lang="en-IN" dirty="0" smtClean="0"/>
            </a:br>
            <a:r>
              <a:rPr lang="en-IN" dirty="0"/>
              <a:t>$</a:t>
            </a:r>
            <a:r>
              <a:rPr lang="en-IN" dirty="0" smtClean="0"/>
              <a:t>age=</a:t>
            </a:r>
            <a:r>
              <a:rPr lang="en-IN" dirty="0"/>
              <a:t> array("Peter"=&gt;"35", "Ben"=&gt;"37", "Joe"=&gt;"43");</a:t>
            </a:r>
            <a:r>
              <a:rPr lang="en-IN" dirty="0" smtClean="0"/>
              <a:t/>
            </a:r>
            <a:br>
              <a:rPr lang="en-IN" dirty="0" smtClean="0"/>
            </a:br>
            <a:r>
              <a:rPr lang="en-IN" dirty="0" err="1" smtClean="0"/>
              <a:t>foreach</a:t>
            </a:r>
            <a:r>
              <a:rPr lang="en-IN" dirty="0"/>
              <a:t>($age as $x =&gt; $</a:t>
            </a:r>
            <a:r>
              <a:rPr lang="en-IN" dirty="0" err="1"/>
              <a:t>x_value</a:t>
            </a:r>
            <a:r>
              <a:rPr lang="en-IN" dirty="0"/>
              <a:t>) {</a:t>
            </a:r>
            <a:r>
              <a:rPr lang="en-IN" dirty="0" smtClean="0"/>
              <a:t/>
            </a:r>
            <a:br>
              <a:rPr lang="en-IN" dirty="0" smtClean="0"/>
            </a:br>
            <a:r>
              <a:rPr lang="en-IN" dirty="0"/>
              <a:t>    echo "Key=" . $x . ", Value=" . $</a:t>
            </a:r>
            <a:r>
              <a:rPr lang="en-IN" dirty="0" err="1"/>
              <a:t>x_value</a:t>
            </a:r>
            <a:r>
              <a:rPr lang="en-IN" dirty="0"/>
              <a:t>;</a:t>
            </a:r>
            <a:r>
              <a:rPr lang="en-IN" dirty="0" smtClean="0"/>
              <a:t/>
            </a:r>
            <a:br>
              <a:rPr lang="en-IN" dirty="0" smtClean="0"/>
            </a:br>
            <a:r>
              <a:rPr lang="en-IN" dirty="0"/>
              <a:t>    echo "&lt;</a:t>
            </a:r>
            <a:r>
              <a:rPr lang="en-IN" dirty="0" err="1"/>
              <a:t>br</a:t>
            </a:r>
            <a:r>
              <a:rPr lang="en-IN" dirty="0"/>
              <a:t>&gt;";</a:t>
            </a:r>
            <a:r>
              <a:rPr lang="en-IN" dirty="0" smtClean="0"/>
              <a:t/>
            </a:r>
            <a:br>
              <a:rPr lang="en-IN" dirty="0" smtClean="0"/>
            </a:br>
            <a:r>
              <a:rPr lang="en-IN" dirty="0"/>
              <a:t>}</a:t>
            </a:r>
            <a:r>
              <a:rPr lang="en-IN" dirty="0" smtClean="0"/>
              <a:t/>
            </a:r>
            <a:br>
              <a:rPr lang="en-IN" dirty="0" smtClean="0"/>
            </a:br>
            <a:r>
              <a:rPr lang="en-IN" dirty="0" smtClean="0"/>
              <a:t>?&gt;</a:t>
            </a:r>
          </a:p>
          <a:p>
            <a:r>
              <a:rPr lang="en-IN" dirty="0"/>
              <a:t>Key=Peter, Value=35</a:t>
            </a:r>
            <a:r>
              <a:rPr lang="en-IN" dirty="0" smtClean="0"/>
              <a:t/>
            </a:r>
            <a:br>
              <a:rPr lang="en-IN" dirty="0" smtClean="0"/>
            </a:br>
            <a:r>
              <a:rPr lang="en-IN" dirty="0"/>
              <a:t>Key=Ben, Value=37</a:t>
            </a:r>
            <a:r>
              <a:rPr lang="en-IN" dirty="0" smtClean="0"/>
              <a:t/>
            </a:r>
            <a:br>
              <a:rPr lang="en-IN" dirty="0" smtClean="0"/>
            </a:br>
            <a:r>
              <a:rPr lang="en-IN" dirty="0"/>
              <a:t>Key=Joe, Value=43</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r>
              <a:rPr lang="en-IN" dirty="0" smtClean="0"/>
              <a:t/>
            </a:r>
            <a:br>
              <a:rPr lang="en-IN" dirty="0" smtClean="0"/>
            </a:br>
            <a:r>
              <a:rPr lang="en-IN" dirty="0" smtClean="0"/>
              <a:t>Multidimensional </a:t>
            </a:r>
            <a:r>
              <a:rPr lang="en-IN" dirty="0"/>
              <a:t>Arrays</a:t>
            </a:r>
            <a:br>
              <a:rPr lang="en-IN" dirty="0"/>
            </a:br>
            <a:endParaRPr lang="en-IN" dirty="0"/>
          </a:p>
        </p:txBody>
      </p:sp>
      <p:sp>
        <p:nvSpPr>
          <p:cNvPr id="3" name="Content Placeholder 2"/>
          <p:cNvSpPr>
            <a:spLocks noGrp="1"/>
          </p:cNvSpPr>
          <p:nvPr>
            <p:ph idx="1"/>
          </p:nvPr>
        </p:nvSpPr>
        <p:spPr>
          <a:xfrm>
            <a:off x="142844" y="785794"/>
            <a:ext cx="8858312" cy="5857916"/>
          </a:xfrm>
        </p:spPr>
        <p:txBody>
          <a:bodyPr>
            <a:normAutofit fontScale="92500" lnSpcReduction="20000"/>
          </a:bodyPr>
          <a:lstStyle/>
          <a:p>
            <a:r>
              <a:rPr lang="en-IN" dirty="0"/>
              <a:t>Earlier </a:t>
            </a:r>
            <a:r>
              <a:rPr lang="en-IN" dirty="0" smtClean="0"/>
              <a:t>, </a:t>
            </a:r>
            <a:r>
              <a:rPr lang="en-IN" dirty="0"/>
              <a:t>we have described arrays that are a single list of key/value pairs.</a:t>
            </a:r>
          </a:p>
          <a:p>
            <a:r>
              <a:rPr lang="en-IN" dirty="0"/>
              <a:t>However, sometimes you want to store values with more than one key.</a:t>
            </a:r>
          </a:p>
          <a:p>
            <a:r>
              <a:rPr lang="en-IN" dirty="0"/>
              <a:t>This can be stored in multidimensional arrays.</a:t>
            </a:r>
          </a:p>
          <a:p>
            <a:r>
              <a:rPr lang="en-IN" dirty="0"/>
              <a:t>A multidimensional array is an array containing one or more arrays.</a:t>
            </a:r>
          </a:p>
          <a:p>
            <a:r>
              <a:rPr lang="en-IN" dirty="0"/>
              <a:t>PHP understands multidimensional arrays that are two, three, four, five, or more levels deep. However, arrays more than three levels deep are hard to manage for most people.</a:t>
            </a:r>
          </a:p>
          <a:p>
            <a:pPr>
              <a:buNone/>
            </a:pPr>
            <a:r>
              <a:rPr lang="en-IN" dirty="0" smtClean="0"/>
              <a:t/>
            </a:r>
            <a:br>
              <a:rPr lang="en-IN" dirty="0" smtClean="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1375</Words>
  <Application>Microsoft Office PowerPoint</Application>
  <PresentationFormat>On-screen Show (4:3)</PresentationFormat>
  <Paragraphs>249</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Arrays </vt:lpstr>
      <vt:lpstr> What is an Array? </vt:lpstr>
      <vt:lpstr> Create an Array in PHP </vt:lpstr>
      <vt:lpstr> PHP Indexed Arrays </vt:lpstr>
      <vt:lpstr> Get The Length of an Array - The count() Function </vt:lpstr>
      <vt:lpstr> Loop Through an Indexed Array </vt:lpstr>
      <vt:lpstr> PHP Associative Arrays </vt:lpstr>
      <vt:lpstr> Loop Through an Associative Array </vt:lpstr>
      <vt:lpstr> Multidimensional Arrays </vt:lpstr>
      <vt:lpstr> Two-dimensional Arrays </vt:lpstr>
      <vt:lpstr>Slide 11</vt:lpstr>
      <vt:lpstr> Sorting Arrays </vt:lpstr>
      <vt:lpstr> Strings </vt:lpstr>
      <vt:lpstr> Count The Number of Words in a String </vt:lpstr>
      <vt:lpstr> Search For a Specific Text Within a String </vt:lpstr>
      <vt:lpstr>Replace Text Within a String </vt:lpstr>
      <vt:lpstr>Functions </vt:lpstr>
      <vt:lpstr>Create a User Defined Function in PHP </vt:lpstr>
      <vt:lpstr>Example</vt:lpstr>
      <vt:lpstr> Function Arguments </vt:lpstr>
      <vt:lpstr>Example</vt:lpstr>
      <vt:lpstr>The following example has a function with two arguments ($fname and $year):</vt:lpstr>
      <vt:lpstr> Default Argument Value </vt:lpstr>
      <vt:lpstr>Functions - Returning values </vt:lpstr>
      <vt:lpstr>File Handling </vt:lpstr>
      <vt:lpstr>readfile() Function </vt:lpstr>
      <vt:lpstr>Slide 27</vt:lpstr>
      <vt:lpstr>File Open/Read/Close </vt:lpstr>
      <vt:lpstr>The following example also generates a message if the fopen() function is unable to open the specified file:</vt:lpstr>
      <vt:lpstr>  The file may be opened in one of the following modes:  </vt:lpstr>
      <vt:lpstr>Slide 31</vt:lpstr>
      <vt:lpstr>PHP Read File - fread() </vt:lpstr>
      <vt:lpstr>PHP Close File - fclose() </vt:lpstr>
      <vt:lpstr>PHP Read Single Line - fgets() </vt:lpstr>
      <vt:lpstr>PHP Check End-Of-File - feof() </vt:lpstr>
      <vt:lpstr>Slide 36</vt:lpstr>
      <vt:lpstr>PHP Read Single Character - fgetc() </vt:lpstr>
      <vt:lpstr> File Create/Write </vt:lpstr>
      <vt:lpstr>PHP Write to File - fwrite() </vt:lpstr>
      <vt:lpstr>Slide 40</vt:lpstr>
      <vt:lpstr>PHP Overwriting </vt:lpstr>
      <vt:lpstr>Slide 42</vt:lpstr>
      <vt:lpstr>Cookies </vt:lpstr>
      <vt:lpstr>Syntax </vt:lpstr>
      <vt:lpstr>Example </vt:lpstr>
      <vt:lpstr>o/p</vt:lpstr>
      <vt:lpstr>Delete a Cookie </vt:lpstr>
      <vt:lpstr>Slide 48</vt:lpstr>
      <vt:lpstr>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82</cp:revision>
  <dcterms:created xsi:type="dcterms:W3CDTF">2019-03-07T08:34:46Z</dcterms:created>
  <dcterms:modified xsi:type="dcterms:W3CDTF">2019-03-22T05:26:30Z</dcterms:modified>
</cp:coreProperties>
</file>