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3" r:id="rId3"/>
    <p:sldId id="295" r:id="rId4"/>
    <p:sldId id="291" r:id="rId5"/>
    <p:sldId id="292" r:id="rId6"/>
    <p:sldId id="259" r:id="rId7"/>
    <p:sldId id="296" r:id="rId8"/>
    <p:sldId id="260" r:id="rId9"/>
    <p:sldId id="297" r:id="rId10"/>
    <p:sldId id="261" r:id="rId11"/>
    <p:sldId id="298" r:id="rId12"/>
    <p:sldId id="262" r:id="rId13"/>
    <p:sldId id="299" r:id="rId14"/>
    <p:sldId id="263" r:id="rId15"/>
    <p:sldId id="300" r:id="rId16"/>
    <p:sldId id="264" r:id="rId17"/>
    <p:sldId id="301" r:id="rId18"/>
    <p:sldId id="265" r:id="rId19"/>
    <p:sldId id="302" r:id="rId20"/>
    <p:sldId id="266" r:id="rId21"/>
    <p:sldId id="267" r:id="rId22"/>
    <p:sldId id="271" r:id="rId23"/>
    <p:sldId id="268" r:id="rId24"/>
    <p:sldId id="275" r:id="rId25"/>
    <p:sldId id="277" r:id="rId26"/>
    <p:sldId id="278" r:id="rId27"/>
    <p:sldId id="269" r:id="rId28"/>
    <p:sldId id="270" r:id="rId29"/>
    <p:sldId id="293" r:id="rId30"/>
    <p:sldId id="294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30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1A28D-2A5F-4A44-8B5D-2FA458DDA586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F950F-FECA-4480-929C-36453D9C7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2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D1F49B-52BD-4A09-825E-8F7B81AB147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215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1FC5B-7876-4143-B561-06E194EE8C8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235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14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7E3BB-EF83-4E4A-8EE4-5FA1625A7B4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038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57E6B5-B724-438E-ADF3-1D4A9138F34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256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363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C743B-1A78-40C0-BF6B-640F21FC3D2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274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38F6C-9DDB-40CF-85CD-281687D9C6A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276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249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8F9EA-05F0-4272-BC15-85149743B7F7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93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DF5A8-3605-4972-9A86-EFA2492E7D2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296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703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6CB26-4A79-497F-893F-7AB7E3B201F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0830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10B1F5-8D08-4757-AF91-DF0B1E6B542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17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892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8AA86-02A2-485C-8044-E8015C41118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48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8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A9B9F0-A16A-4BEC-84E0-4751FA9F1F2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437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6DE13-2026-4A12-B88B-2356B387AAC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68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197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4D60F-BB91-483D-ADEF-015E5BF002D0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3891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236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0971F2-C967-4DD2-840E-72E9BC5E1CA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062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8787ED-151C-4430-A019-F0126853C781}" type="slidenum">
              <a:rPr lang="en-US" altLang="en-US" b="0"/>
              <a:pPr/>
              <a:t>29</a:t>
            </a:fld>
            <a:endParaRPr lang="en-US" altLang="en-US" b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95223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37C849-22E4-4442-AA57-BD59A0E7E574}" type="slidenum">
              <a:rPr lang="en-US" altLang="en-US" b="0"/>
              <a:pPr/>
              <a:t>30</a:t>
            </a:fld>
            <a:endParaRPr lang="en-US" altLang="en-US" b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790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89DF9-13D4-4ACE-8BD1-12384CAD4E6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671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51FA1-222E-44B3-9384-D49DF63C3D5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92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119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88E2B-A567-4356-9711-D4C3A6C7631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21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1A3F6-B97B-4D6E-88FA-E08F95E90C3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1945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33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D0A81-CFB3-43A8-89D4-55CAF49C9FE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11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321BE-725F-4E23-85BB-2349FF1C4A0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</p:spPr>
      </p:sp>
      <p:sp>
        <p:nvSpPr>
          <p:cNvPr id="21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ln/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508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4AFE1-77D3-46B6-A442-96839626301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77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0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2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F589816-62CD-4459-B7BC-43C145834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63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0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4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1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02EE-A0E2-45D3-8D72-7E140BA2F86E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3DE8B-1A23-4F18-814E-983A6E7F9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Unit – III</a:t>
            </a:r>
            <a:br>
              <a:rPr lang="en-US" b="1" dirty="0" smtClean="0">
                <a:solidFill>
                  <a:srgbClr val="7030A0"/>
                </a:solidFill>
              </a:rPr>
            </a:br>
            <a:r>
              <a:rPr lang="en-US" b="1" dirty="0" smtClean="0">
                <a:solidFill>
                  <a:srgbClr val="7030A0"/>
                </a:solidFill>
              </a:rPr>
              <a:t>Network Essentials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Network Models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5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Data Link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Data link layer attempts to provide reliable communication over the physical layer interface. 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endParaRPr lang="en-US" altLang="en-US" sz="2400" b="1" dirty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Breaks the outgoing data into frames and reassemble the received frames.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Create and detect frame boundaries.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Handle errors by implementing an acknowledgement and retransmission scheme.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Implement flow control.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Supports points-to-point as well as broadcast communication.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Supports simplex, half-duplex or full-duplex communication.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2159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AutoShape 7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55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solidFill>
                <a:schemeClr val="bg1"/>
              </a:solidFill>
            </a:endParaRP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71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3D7DD1DE-B85E-4DA6-A2DE-5FFA5F4A8C4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59458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59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0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9465" name="Line 9"/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466" name="Line 10"/>
          <p:cNvSpPr>
            <a:spLocks noChangeShapeType="1"/>
          </p:cNvSpPr>
          <p:nvPr/>
        </p:nvSpPr>
        <p:spPr bwMode="auto">
          <a:xfrm>
            <a:off x="1982788" y="4343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9467" name="Rectangle 11"/>
          <p:cNvSpPr>
            <a:spLocks noChangeArrowheads="1"/>
          </p:cNvSpPr>
          <p:nvPr/>
        </p:nvSpPr>
        <p:spPr bwMode="auto">
          <a:xfrm>
            <a:off x="2019300" y="3063876"/>
            <a:ext cx="8077200" cy="1200329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The network layer is responsible for the </a:t>
            </a:r>
            <a:br>
              <a:rPr lang="en-US" altLang="en-US" sz="2400"/>
            </a:br>
            <a:r>
              <a:rPr lang="en-US" altLang="en-US" sz="2400"/>
              <a:t>delivery of individual packets from </a:t>
            </a:r>
          </a:p>
          <a:p>
            <a:pPr algn="ctr"/>
            <a:r>
              <a:rPr lang="en-US" altLang="en-US" sz="2400"/>
              <a:t>the source host to the destination host.</a:t>
            </a:r>
          </a:p>
        </p:txBody>
      </p:sp>
      <p:grpSp>
        <p:nvGrpSpPr>
          <p:cNvPr id="659471" name="Group 15"/>
          <p:cNvGrpSpPr>
            <a:grpSpLocks/>
          </p:cNvGrpSpPr>
          <p:nvPr/>
        </p:nvGrpSpPr>
        <p:grpSpPr bwMode="auto">
          <a:xfrm>
            <a:off x="2057400" y="2286000"/>
            <a:ext cx="1143000" cy="566738"/>
            <a:chOff x="1200" y="1248"/>
            <a:chExt cx="720" cy="357"/>
          </a:xfrm>
        </p:grpSpPr>
        <p:pic>
          <p:nvPicPr>
            <p:cNvPr id="659472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9473" name="Text Box 17"/>
            <p:cNvSpPr txBox="1">
              <a:spLocks noChangeArrowheads="1"/>
            </p:cNvSpPr>
            <p:nvPr/>
          </p:nvSpPr>
          <p:spPr bwMode="auto">
            <a:xfrm>
              <a:off x="1284" y="1248"/>
              <a:ext cx="5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588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Network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 lnSpcReduction="10000"/>
          </a:bodyPr>
          <a:lstStyle/>
          <a:p>
            <a:pPr marL="392113" indent="-293688" algn="just" defTabSz="414338"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Implements routing of frames (packets) through the network</a:t>
            </a:r>
            <a:r>
              <a:rPr lang="en-US" altLang="en-US" sz="2400" b="1" dirty="0" smtClean="0">
                <a:solidFill>
                  <a:srgbClr val="000066"/>
                </a:solidFill>
              </a:rPr>
              <a:t>.</a:t>
            </a:r>
            <a:endParaRPr lang="en-GB" altLang="en-US" sz="2400" dirty="0"/>
          </a:p>
          <a:p>
            <a:pPr marL="392113" indent="-293688" algn="just" defTabSz="414338"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Defines the most optimum path the packet should take from the source to the destination</a:t>
            </a:r>
          </a:p>
          <a:p>
            <a:pPr marL="392113" indent="-293688" algn="just" defTabSz="414338">
              <a:buClr>
                <a:srgbClr val="CC0000"/>
              </a:buClr>
              <a:buBlip>
                <a:blip r:embed="rId3"/>
              </a:buBlip>
            </a:pPr>
            <a:r>
              <a:rPr lang="en-GB" altLang="en-US" sz="2400" b="1" dirty="0">
                <a:solidFill>
                  <a:srgbClr val="000066"/>
                </a:solidFill>
              </a:rPr>
              <a:t>Defines logical addressing so that any endpoint can be identified. </a:t>
            </a:r>
            <a:endParaRPr lang="en-US" altLang="en-US" sz="2400" b="1" dirty="0" smtClean="0">
              <a:solidFill>
                <a:srgbClr val="000066"/>
              </a:solidFill>
            </a:endParaRPr>
          </a:p>
          <a:p>
            <a:pPr marL="392113" indent="-293688" algn="just" defTabSz="414338">
              <a:buClr>
                <a:srgbClr val="CC0000"/>
              </a:buClr>
              <a:buBlip>
                <a:blip r:embed="rId3"/>
              </a:buBlip>
            </a:pPr>
            <a:r>
              <a:rPr lang="en-US" sz="2400" b="1" dirty="0" smtClean="0">
                <a:solidFill>
                  <a:srgbClr val="002060"/>
                </a:solidFill>
              </a:rPr>
              <a:t>This </a:t>
            </a:r>
            <a:r>
              <a:rPr lang="en-US" sz="2400" b="1" dirty="0">
                <a:solidFill>
                  <a:srgbClr val="002060"/>
                </a:solidFill>
              </a:rPr>
              <a:t>layer also handles packet switching and network congestion control</a:t>
            </a:r>
          </a:p>
          <a:p>
            <a:pPr marL="392113" indent="-293688" algn="just" defTabSz="414338"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 smtClean="0">
                <a:solidFill>
                  <a:srgbClr val="000066"/>
                </a:solidFill>
              </a:rPr>
              <a:t>Facilitates </a:t>
            </a:r>
            <a:r>
              <a:rPr lang="en-US" altLang="en-US" sz="2400" b="1" dirty="0">
                <a:solidFill>
                  <a:srgbClr val="000066"/>
                </a:solidFill>
              </a:rPr>
              <a:t>interconnection between heterogeneous networks (Internetworking).</a:t>
            </a:r>
          </a:p>
          <a:p>
            <a:pPr marL="392113" indent="-293688" algn="just" defTabSz="414338">
              <a:buClr>
                <a:srgbClr val="CC0000"/>
              </a:buClr>
              <a:buBlip>
                <a:blip r:embed="rId3"/>
              </a:buBlip>
            </a:pPr>
            <a:r>
              <a:rPr lang="en-GB" altLang="en-US" sz="2400" b="1" dirty="0">
                <a:solidFill>
                  <a:srgbClr val="000066"/>
                </a:solidFill>
              </a:rPr>
              <a:t>The network layer also defines how to fragment a packet into smaller packets to accommodate different media.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22532" name="AutoShape 4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2159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22537" name="AutoShape 9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298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EBA0BE11-617E-4AA7-8D50-DC2E800490E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0482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0483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0486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0487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0488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0489" name="Line 9"/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0490" name="Line 10"/>
          <p:cNvSpPr>
            <a:spLocks noChangeShapeType="1"/>
          </p:cNvSpPr>
          <p:nvPr/>
        </p:nvSpPr>
        <p:spPr bwMode="auto">
          <a:xfrm>
            <a:off x="1982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0491" name="Rectangle 11"/>
          <p:cNvSpPr>
            <a:spLocks noChangeArrowheads="1"/>
          </p:cNvSpPr>
          <p:nvPr/>
        </p:nvSpPr>
        <p:spPr bwMode="auto"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The transport layer is responsible for the delivery </a:t>
            </a:r>
            <a:br>
              <a:rPr lang="en-US" altLang="en-US" sz="2400"/>
            </a:br>
            <a:r>
              <a:rPr lang="en-US" altLang="en-US" sz="2400"/>
              <a:t>of a message from one process to another.</a:t>
            </a:r>
          </a:p>
        </p:txBody>
      </p:sp>
      <p:grpSp>
        <p:nvGrpSpPr>
          <p:cNvPr id="660495" name="Group 15"/>
          <p:cNvGrpSpPr>
            <a:grpSpLocks/>
          </p:cNvGrpSpPr>
          <p:nvPr/>
        </p:nvGrpSpPr>
        <p:grpSpPr bwMode="auto">
          <a:xfrm>
            <a:off x="2057400" y="2286000"/>
            <a:ext cx="1143000" cy="566738"/>
            <a:chOff x="1200" y="1248"/>
            <a:chExt cx="720" cy="357"/>
          </a:xfrm>
        </p:grpSpPr>
        <p:pic>
          <p:nvPicPr>
            <p:cNvPr id="660496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0497" name="Text Box 17"/>
            <p:cNvSpPr txBox="1">
              <a:spLocks noChangeArrowheads="1"/>
            </p:cNvSpPr>
            <p:nvPr/>
          </p:nvSpPr>
          <p:spPr bwMode="auto">
            <a:xfrm>
              <a:off x="1284" y="1248"/>
              <a:ext cx="5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4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Transport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Purpose of this layer is to provide a reliable mechanism for the exchange of data between two processes in different computers.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Manages the flow of data between parties by segmenting long data streams into smaller data chunks (based on allowed </a:t>
            </a:r>
            <a:r>
              <a:rPr lang="ja-JP" altLang="en-US" sz="2400" b="1" dirty="0">
                <a:solidFill>
                  <a:srgbClr val="002060"/>
                </a:solidFill>
              </a:rPr>
              <a:t>“</a:t>
            </a:r>
            <a:r>
              <a:rPr lang="en-US" altLang="ja-JP" sz="2400" b="1" dirty="0">
                <a:solidFill>
                  <a:srgbClr val="002060"/>
                </a:solidFill>
              </a:rPr>
              <a:t>packet</a:t>
            </a:r>
            <a:r>
              <a:rPr lang="ja-JP" altLang="en-US" sz="2400" b="1" dirty="0">
                <a:solidFill>
                  <a:srgbClr val="002060"/>
                </a:solidFill>
              </a:rPr>
              <a:t>”</a:t>
            </a:r>
            <a:r>
              <a:rPr lang="en-US" altLang="ja-JP" sz="2400" b="1" dirty="0">
                <a:solidFill>
                  <a:srgbClr val="002060"/>
                </a:solidFill>
              </a:rPr>
              <a:t> size for a given transmission medium</a:t>
            </a:r>
            <a:r>
              <a:rPr lang="en-US" altLang="ja-JP" sz="2400" b="1" dirty="0" smtClean="0">
                <a:solidFill>
                  <a:srgbClr val="002060"/>
                </a:solidFill>
              </a:rPr>
              <a:t>).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Ensures that the data units are delivered error free.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Ensures that data units are delivered in sequence.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Ensures that there is no loss or duplication of data units.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Provides connectionless or connection oriented service.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Provides for the connection management.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Multiplex  multiple connection over a single channel.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2159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24585" name="AutoShape 9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26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86636CC7-70CE-4139-BE95-B00AEED7654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71753" name="Line 9"/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1754" name="Line 10"/>
          <p:cNvSpPr>
            <a:spLocks noChangeShapeType="1"/>
          </p:cNvSpPr>
          <p:nvPr/>
        </p:nvSpPr>
        <p:spPr bwMode="auto">
          <a:xfrm>
            <a:off x="1982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1755" name="Rectangle 11"/>
          <p:cNvSpPr>
            <a:spLocks noChangeArrowheads="1"/>
          </p:cNvSpPr>
          <p:nvPr/>
        </p:nvSpPr>
        <p:spPr bwMode="auto"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The session layer is responsible for dialog </a:t>
            </a:r>
            <a:br>
              <a:rPr lang="en-US" altLang="en-US" sz="2400"/>
            </a:br>
            <a:r>
              <a:rPr lang="en-US" altLang="en-US" sz="2400"/>
              <a:t>control and synchronization.</a:t>
            </a:r>
          </a:p>
        </p:txBody>
      </p:sp>
      <p:grpSp>
        <p:nvGrpSpPr>
          <p:cNvPr id="671768" name="Group 24"/>
          <p:cNvGrpSpPr>
            <a:grpSpLocks/>
          </p:cNvGrpSpPr>
          <p:nvPr/>
        </p:nvGrpSpPr>
        <p:grpSpPr bwMode="auto">
          <a:xfrm>
            <a:off x="2057400" y="2286000"/>
            <a:ext cx="1143000" cy="566738"/>
            <a:chOff x="1200" y="1248"/>
            <a:chExt cx="720" cy="357"/>
          </a:xfrm>
        </p:grpSpPr>
        <p:pic>
          <p:nvPicPr>
            <p:cNvPr id="671767" name="Picture 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1757" name="Text Box 13"/>
            <p:cNvSpPr txBox="1">
              <a:spLocks noChangeArrowheads="1"/>
            </p:cNvSpPr>
            <p:nvPr/>
          </p:nvSpPr>
          <p:spPr bwMode="auto">
            <a:xfrm>
              <a:off x="1284" y="1248"/>
              <a:ext cx="5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54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Session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600200"/>
            <a:ext cx="8915400" cy="5257800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Session layer provides mechanism for controlling the dialogue between the two end systems. It defines how to start, control and end conversations (called sessions) between applications.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None/>
            </a:pPr>
            <a:endParaRPr lang="en-US" altLang="en-US" sz="1400" b="1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This layer requests for a logical connection to be established on an end-user’s request.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Any necessary log-on or password validation is also handled by this layer.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Session layer is also responsible for terminating the connection.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This layer provides services like dialogue discipline which can be full duplex or half duplex.</a:t>
            </a:r>
          </a:p>
          <a:p>
            <a:pPr marL="392113" indent="-293688" algn="just" defTabSz="414338">
              <a:lnSpc>
                <a:spcPct val="80000"/>
              </a:lnSpc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Session layer can also provide check-pointing mechanism such that if a failure of some sort occurs between checkpoints, all data can be retransmitted from the last checkpoint.</a:t>
            </a:r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2159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55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solidFill>
                <a:schemeClr val="bg1"/>
              </a:solidFill>
            </a:endParaRPr>
          </a:p>
        </p:txBody>
      </p:sp>
      <p:sp>
        <p:nvSpPr>
          <p:cNvPr id="26633" name="AutoShape 9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525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D050A31D-5AD6-4E45-A51D-B8023D3DA26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61506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1507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1508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1509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1510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1511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1512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1513" name="Line 9"/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1514" name="Line 10"/>
          <p:cNvSpPr>
            <a:spLocks noChangeShapeType="1"/>
          </p:cNvSpPr>
          <p:nvPr/>
        </p:nvSpPr>
        <p:spPr bwMode="auto">
          <a:xfrm>
            <a:off x="1982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1515" name="Rectangle 11"/>
          <p:cNvSpPr>
            <a:spLocks noChangeArrowheads="1"/>
          </p:cNvSpPr>
          <p:nvPr/>
        </p:nvSpPr>
        <p:spPr bwMode="auto"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The presentation layer is responsible for translation, compression, and encryption.</a:t>
            </a:r>
          </a:p>
        </p:txBody>
      </p:sp>
      <p:grpSp>
        <p:nvGrpSpPr>
          <p:cNvPr id="661519" name="Group 15"/>
          <p:cNvGrpSpPr>
            <a:grpSpLocks/>
          </p:cNvGrpSpPr>
          <p:nvPr/>
        </p:nvGrpSpPr>
        <p:grpSpPr bwMode="auto">
          <a:xfrm>
            <a:off x="2057400" y="2286000"/>
            <a:ext cx="1143000" cy="566738"/>
            <a:chOff x="1200" y="1248"/>
            <a:chExt cx="720" cy="357"/>
          </a:xfrm>
        </p:grpSpPr>
        <p:pic>
          <p:nvPicPr>
            <p:cNvPr id="661520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1521" name="Text Box 17"/>
            <p:cNvSpPr txBox="1">
              <a:spLocks noChangeArrowheads="1"/>
            </p:cNvSpPr>
            <p:nvPr/>
          </p:nvSpPr>
          <p:spPr bwMode="auto">
            <a:xfrm>
              <a:off x="1284" y="1248"/>
              <a:ext cx="5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53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Presentation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3058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Presentation layer defines the format in which the data is to be exchanged between the two communicating entities. </a:t>
            </a:r>
            <a:endParaRPr lang="en-US" altLang="en-US" sz="2400" b="1" dirty="0" smtClean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This layer is also responsible for certain protocol conversions, data encryption/decryption, or data compression/decompression</a:t>
            </a:r>
            <a:endParaRPr lang="en-US" altLang="en-US" sz="2400" b="1" dirty="0">
              <a:solidFill>
                <a:srgbClr val="002060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Also handles data compression and data encryption (cryptography).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2159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  <a:endParaRPr lang="en-GB" altLang="en-US" sz="2000" b="1">
              <a:solidFill>
                <a:schemeClr val="bg1"/>
              </a:solidFill>
            </a:endParaRPr>
          </a:p>
        </p:txBody>
      </p:sp>
      <p:sp>
        <p:nvSpPr>
          <p:cNvPr id="28681" name="AutoShape 9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05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4572E8D7-53EE-4EA4-81FB-3274B2E9E8E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62530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2531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2532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2534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2535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2536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62537" name="Line 9"/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2538" name="Line 10"/>
          <p:cNvSpPr>
            <a:spLocks noChangeShapeType="1"/>
          </p:cNvSpPr>
          <p:nvPr/>
        </p:nvSpPr>
        <p:spPr bwMode="auto">
          <a:xfrm>
            <a:off x="1982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2539" name="Rectangle 11"/>
          <p:cNvSpPr>
            <a:spLocks noChangeArrowheads="1"/>
          </p:cNvSpPr>
          <p:nvPr/>
        </p:nvSpPr>
        <p:spPr bwMode="auto"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The application layer is responsible for </a:t>
            </a:r>
            <a:br>
              <a:rPr lang="en-US" altLang="en-US" sz="2400"/>
            </a:br>
            <a:r>
              <a:rPr lang="en-US" altLang="en-US" sz="2400"/>
              <a:t>providing services to the user.</a:t>
            </a:r>
          </a:p>
        </p:txBody>
      </p:sp>
      <p:grpSp>
        <p:nvGrpSpPr>
          <p:cNvPr id="662543" name="Group 15"/>
          <p:cNvGrpSpPr>
            <a:grpSpLocks/>
          </p:cNvGrpSpPr>
          <p:nvPr/>
        </p:nvGrpSpPr>
        <p:grpSpPr bwMode="auto">
          <a:xfrm>
            <a:off x="2057400" y="2286000"/>
            <a:ext cx="1143000" cy="566738"/>
            <a:chOff x="1200" y="1248"/>
            <a:chExt cx="720" cy="357"/>
          </a:xfrm>
        </p:grpSpPr>
        <p:pic>
          <p:nvPicPr>
            <p:cNvPr id="662544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62545" name="Text Box 17"/>
            <p:cNvSpPr txBox="1">
              <a:spLocks noChangeArrowheads="1"/>
            </p:cNvSpPr>
            <p:nvPr/>
          </p:nvSpPr>
          <p:spPr bwMode="auto">
            <a:xfrm>
              <a:off x="1284" y="1248"/>
              <a:ext cx="5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7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 idx="4294967295"/>
          </p:nvPr>
        </p:nvSpPr>
        <p:spPr>
          <a:xfrm>
            <a:off x="3962400" y="914400"/>
            <a:ext cx="4876800" cy="12192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090E16"/>
                </a:solidFill>
                <a:latin typeface="Times New Roman"/>
                <a:cs typeface="Times New Roman"/>
              </a:rPr>
              <a:t>OSI Model</a:t>
            </a:r>
            <a:br>
              <a:rPr lang="en-US" sz="2000" dirty="0">
                <a:solidFill>
                  <a:srgbClr val="090E16"/>
                </a:solidFill>
                <a:latin typeface="Times New Roman"/>
                <a:cs typeface="Times New Roman"/>
              </a:rPr>
            </a:br>
            <a:r>
              <a:rPr lang="en-US" sz="5400" dirty="0">
                <a:solidFill>
                  <a:srgbClr val="090E16"/>
                </a:solidFill>
              </a:rPr>
              <a:t/>
            </a:r>
            <a:br>
              <a:rPr lang="en-US" sz="5400" dirty="0">
                <a:solidFill>
                  <a:srgbClr val="090E16"/>
                </a:solidFill>
              </a:rPr>
            </a:br>
            <a:endParaRPr lang="en-US" sz="1600" dirty="0">
              <a:solidFill>
                <a:srgbClr val="090E16"/>
              </a:solidFill>
              <a:latin typeface="Times New Roman"/>
              <a:cs typeface="Times New Roman"/>
            </a:endParaRP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2362200" y="1600200"/>
            <a:ext cx="731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90E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Systems Interconnection (OSI) is a set of internationally recognized, non-proprietary standards for networking and for operating system involved in networking functions.</a:t>
            </a:r>
            <a:br>
              <a:rPr lang="en-US" altLang="en-US" sz="1800" dirty="0">
                <a:solidFill>
                  <a:srgbClr val="090E1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 dirty="0">
              <a:solidFill>
                <a:srgbClr val="090E1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2743201"/>
            <a:ext cx="2971800" cy="3724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90E16"/>
                </a:solidFill>
                <a:latin typeface="Arial" charset="0"/>
                <a:ea typeface="ＭＳ Ｐゴシック" charset="0"/>
              </a:rPr>
              <a:t>7 Layers</a:t>
            </a:r>
          </a:p>
          <a:p>
            <a:pPr marL="457200" indent="-45720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7.  Application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6.  Presentation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5.  Session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4.  Transport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3.  Network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2.  Data Link Layer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000" dirty="0">
                <a:solidFill>
                  <a:srgbClr val="090E16"/>
                </a:solidFill>
                <a:latin typeface="Times New Roman" pitchFamily="18" charset="0"/>
                <a:ea typeface="ＭＳ Ｐゴシック" charset="0"/>
              </a:rPr>
              <a:t>1.  Physical Layer</a:t>
            </a:r>
            <a:endParaRPr lang="en-US" sz="2000" dirty="0">
              <a:solidFill>
                <a:srgbClr val="090E16"/>
              </a:solidFill>
              <a:latin typeface="Arial" charset="0"/>
              <a:ea typeface="ＭＳ Ｐゴシック" charset="0"/>
            </a:endParaRPr>
          </a:p>
          <a:p>
            <a:pPr algn="ctr"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</p:txBody>
      </p: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8547100" y="3429000"/>
            <a:ext cx="1892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6630" name="TextBox 6"/>
          <p:cNvSpPr txBox="1">
            <a:spLocks noChangeArrowheads="1"/>
          </p:cNvSpPr>
          <p:nvPr/>
        </p:nvSpPr>
        <p:spPr bwMode="auto">
          <a:xfrm>
            <a:off x="6021388" y="3406775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601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82801" y="472283"/>
            <a:ext cx="82296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 dirty="0">
                <a:solidFill>
                  <a:srgbClr val="E4005C"/>
                </a:solidFill>
              </a:rPr>
              <a:t>Application Layer</a:t>
            </a:r>
            <a:endParaRPr lang="en-GB" altLang="en-US" sz="4000" b="1" dirty="0">
              <a:solidFill>
                <a:srgbClr val="E4005C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Application layer interacts with application programs and is the highest level of OSI model.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Application layer contains management functions to support distributed applications</a:t>
            </a:r>
            <a:r>
              <a:rPr lang="en-US" altLang="en-US" sz="2400" b="1" dirty="0" smtClean="0">
                <a:solidFill>
                  <a:srgbClr val="000066"/>
                </a:solidFill>
              </a:rPr>
              <a:t>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sz="2400" b="1" dirty="0" smtClean="0">
                <a:solidFill>
                  <a:srgbClr val="002060"/>
                </a:solidFill>
              </a:rPr>
              <a:t>Provides a set of interfaces for sending and receiving applications and to use network services, such as: message handling and database query processing</a:t>
            </a:r>
            <a:endParaRPr lang="en-US" altLang="en-US" sz="2400" b="1" dirty="0" smtClean="0">
              <a:solidFill>
                <a:srgbClr val="002060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 smtClean="0">
                <a:solidFill>
                  <a:srgbClr val="000066"/>
                </a:solidFill>
              </a:rPr>
              <a:t>Responsibility: It provides the  services to the user.</a:t>
            </a:r>
            <a:endParaRPr lang="en-US" altLang="en-US" sz="2400" b="1" dirty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Examples of application layer are applications such as file transfer, electronic mail, remote login etc.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2282825" y="1465264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30729" name="AutoShape 9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9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OSI in Action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8006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000" b="1" dirty="0">
                <a:solidFill>
                  <a:srgbClr val="000066"/>
                </a:solidFill>
                <a:cs typeface="Arial" panose="020B0604020202020204" pitchFamily="34" charset="0"/>
              </a:rPr>
              <a:t>A message begins at the top application layer and moves down the OSI layers to the bottom physical layer.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000" b="1" dirty="0">
                <a:solidFill>
                  <a:srgbClr val="000066"/>
                </a:solidFill>
                <a:cs typeface="Arial" panose="020B0604020202020204" pitchFamily="34" charset="0"/>
              </a:rPr>
              <a:t>As the message descends, each successive OSI model layer adds a header to it.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000" b="1" dirty="0">
                <a:solidFill>
                  <a:srgbClr val="000066"/>
                </a:solidFill>
                <a:cs typeface="Arial" panose="020B0604020202020204" pitchFamily="34" charset="0"/>
              </a:rPr>
              <a:t>A header is layer-specific information that basically explains what functions the layer carried out. 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000" b="1" dirty="0">
                <a:solidFill>
                  <a:srgbClr val="000066"/>
                </a:solidFill>
                <a:cs typeface="Arial" panose="020B0604020202020204" pitchFamily="34" charset="0"/>
              </a:rPr>
              <a:t>Conversely, at the receiving end, headers are striped from the message as it travels up the corresponding layers.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endParaRPr lang="en-US" altLang="en-US" sz="2000" b="1" dirty="0">
              <a:solidFill>
                <a:srgbClr val="000066"/>
              </a:solidFill>
            </a:endParaRP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2159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55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GB" altLang="en-US" sz="2000" b="1">
              <a:solidFill>
                <a:schemeClr val="bg1"/>
              </a:solidFill>
            </a:endParaRPr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380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6" y="89694"/>
            <a:ext cx="3635374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3" y="3422652"/>
            <a:ext cx="3925887" cy="343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8739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r="-8"/>
          <a:stretch>
            <a:fillRect/>
          </a:stretch>
        </p:blipFill>
        <p:spPr>
          <a:xfrm>
            <a:off x="1981200" y="1971676"/>
            <a:ext cx="8229600" cy="3783013"/>
          </a:xfrm>
        </p:spPr>
      </p:pic>
      <p:sp>
        <p:nvSpPr>
          <p:cNvPr id="34818" name="TextBox 1"/>
          <p:cNvSpPr txBox="1">
            <a:spLocks noChangeArrowheads="1"/>
          </p:cNvSpPr>
          <p:nvPr/>
        </p:nvSpPr>
        <p:spPr bwMode="auto">
          <a:xfrm>
            <a:off x="2514600" y="855664"/>
            <a:ext cx="7315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1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4685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7788" y="674688"/>
            <a:ext cx="7808912" cy="11477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2159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TCP/IP Model</a:t>
            </a:r>
          </a:p>
        </p:txBody>
      </p:sp>
      <p:sp>
        <p:nvSpPr>
          <p:cNvPr id="35848" name="AutoShape 8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257800"/>
          </a:xfrm>
        </p:spPr>
        <p:txBody>
          <a:bodyPr/>
          <a:lstStyle/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endParaRPr lang="en-US" altLang="en-US" sz="2000" b="1">
              <a:solidFill>
                <a:srgbClr val="66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endParaRPr lang="en-US" altLang="en-US" sz="2000" b="1">
              <a:solidFill>
                <a:srgbClr val="660066"/>
              </a:solidFill>
            </a:endParaRP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endParaRPr lang="en-US" altLang="en-US" sz="2000" b="1">
              <a:solidFill>
                <a:srgbClr val="660066"/>
              </a:solidFill>
            </a:endParaRPr>
          </a:p>
          <a:p>
            <a:pPr marL="392113" indent="-293688" algn="ctr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None/>
            </a:pPr>
            <a:r>
              <a:rPr lang="en-US" altLang="en-US" sz="4000" b="1">
                <a:solidFill>
                  <a:srgbClr val="E4005C"/>
                </a:solidFill>
              </a:rPr>
              <a:t>TCP/IP MODEL</a:t>
            </a:r>
          </a:p>
        </p:txBody>
      </p:sp>
    </p:spTree>
    <p:extLst>
      <p:ext uri="{BB962C8B-B14F-4D97-AF65-F5344CB8AC3E}">
        <p14:creationId xmlns:p14="http://schemas.microsoft.com/office/powerpoint/2010/main" val="3618898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D08C9E-D62F-46B5-A5A4-3A1566F9CC0F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631950" y="404814"/>
            <a:ext cx="819785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4000" b="1" dirty="0">
                <a:solidFill>
                  <a:srgbClr val="090E16"/>
                </a:solidFill>
                <a:latin typeface="Arial" charset="0"/>
                <a:ea typeface="ＭＳ Ｐゴシック" charset="0"/>
              </a:rPr>
              <a:t> What is TCP/IP?</a:t>
            </a:r>
            <a:r>
              <a:rPr lang="en-US" dirty="0">
                <a:solidFill>
                  <a:srgbClr val="090E16"/>
                </a:solidFill>
                <a:latin typeface="Arial" charset="0"/>
                <a:ea typeface="ＭＳ Ｐゴシック" charset="0"/>
              </a:rPr>
              <a:t>	</a:t>
            </a:r>
            <a:endParaRPr lang="en-US" sz="3600" b="1" dirty="0">
              <a:solidFill>
                <a:srgbClr val="090E16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1774826" y="2111375"/>
            <a:ext cx="858837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3838" indent="-2238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>
                <a:solidFill>
                  <a:srgbClr val="090E16"/>
                </a:solidFill>
                <a:latin typeface="Times New Roman" panose="02020603050405020304" pitchFamily="18" charset="0"/>
              </a:rPr>
              <a:t>TCP/IP is a set of protocols developed to allow cooperating computers to share resources across a network</a:t>
            </a:r>
          </a:p>
          <a:p>
            <a:pPr>
              <a:buFontTx/>
              <a:buChar char="•"/>
            </a:pPr>
            <a:r>
              <a:rPr lang="en-US" altLang="en-US">
                <a:solidFill>
                  <a:srgbClr val="090E16"/>
                </a:solidFill>
                <a:latin typeface="Times New Roman" panose="02020603050405020304" pitchFamily="18" charset="0"/>
              </a:rPr>
              <a:t>TCP stands for </a:t>
            </a:r>
            <a:r>
              <a:rPr lang="ja-JP" altLang="en-US">
                <a:solidFill>
                  <a:srgbClr val="090E16"/>
                </a:solidFill>
              </a:rPr>
              <a:t>“</a:t>
            </a:r>
            <a:r>
              <a:rPr lang="en-US" altLang="ja-JP">
                <a:solidFill>
                  <a:srgbClr val="090E16"/>
                </a:solidFill>
                <a:latin typeface="Times New Roman" panose="02020603050405020304" pitchFamily="18" charset="0"/>
              </a:rPr>
              <a:t>Transmission Control Protocol</a:t>
            </a:r>
            <a:r>
              <a:rPr lang="ja-JP" altLang="en-US">
                <a:solidFill>
                  <a:srgbClr val="090E16"/>
                </a:solidFill>
              </a:rPr>
              <a:t>”</a:t>
            </a:r>
            <a:endParaRPr lang="en-US" altLang="ja-JP">
              <a:solidFill>
                <a:srgbClr val="090E16"/>
              </a:solidFill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rgbClr val="090E16"/>
                </a:solidFill>
                <a:latin typeface="Times New Roman" panose="02020603050405020304" pitchFamily="18" charset="0"/>
              </a:rPr>
              <a:t>IP stands for </a:t>
            </a:r>
            <a:r>
              <a:rPr lang="ja-JP" altLang="en-US">
                <a:solidFill>
                  <a:srgbClr val="090E16"/>
                </a:solidFill>
              </a:rPr>
              <a:t>“</a:t>
            </a:r>
            <a:r>
              <a:rPr lang="en-US" altLang="ja-JP">
                <a:solidFill>
                  <a:srgbClr val="090E16"/>
                </a:solidFill>
                <a:latin typeface="Times New Roman" panose="02020603050405020304" pitchFamily="18" charset="0"/>
              </a:rPr>
              <a:t>Internet Protocol</a:t>
            </a:r>
            <a:r>
              <a:rPr lang="ja-JP" altLang="en-US">
                <a:solidFill>
                  <a:srgbClr val="090E16"/>
                </a:solidFill>
              </a:rPr>
              <a:t>”</a:t>
            </a:r>
            <a:endParaRPr lang="en-US" altLang="ja-JP">
              <a:solidFill>
                <a:srgbClr val="090E16"/>
              </a:solidFill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>
                <a:solidFill>
                  <a:srgbClr val="090E16"/>
                </a:solidFill>
                <a:latin typeface="Times New Roman" panose="02020603050405020304" pitchFamily="18" charset="0"/>
              </a:rPr>
              <a:t>They are Transport layer and Network layer protocols respectively of the protocol suite</a:t>
            </a:r>
          </a:p>
          <a:p>
            <a:pPr>
              <a:buFontTx/>
              <a:buChar char="•"/>
            </a:pPr>
            <a:r>
              <a:rPr lang="en-US" altLang="en-US">
                <a:solidFill>
                  <a:srgbClr val="090E16"/>
                </a:solidFill>
                <a:latin typeface="Times New Roman" panose="02020603050405020304" pitchFamily="18" charset="0"/>
              </a:rPr>
              <a:t>The most well known network that adopted TCP/IP is Internet – the biggest WAN in the world</a:t>
            </a:r>
          </a:p>
          <a:p>
            <a:endParaRPr lang="en-US" altLang="en-US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9C57AE-6DE3-4248-B7E5-6325E15BBB76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828800" y="1701800"/>
            <a:ext cx="8534400" cy="240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buFontTx/>
              <a:buChar char="•"/>
              <a:defRPr/>
            </a:pPr>
            <a:r>
              <a:rPr lang="en-US" sz="2800" dirty="0">
                <a:solidFill>
                  <a:srgbClr val="090E16"/>
                </a:solidFill>
              </a:rPr>
              <a:t>A protocol is a collection of rules and procedures for two computers to exchange information</a:t>
            </a:r>
          </a:p>
          <a:p>
            <a:pPr eaLnBrk="0" hangingPunct="0">
              <a:buFontTx/>
              <a:buChar char="•"/>
              <a:defRPr/>
            </a:pPr>
            <a:endParaRPr lang="en-US" sz="1000" dirty="0">
              <a:solidFill>
                <a:srgbClr val="090E16"/>
              </a:solidFill>
            </a:endParaRPr>
          </a:p>
          <a:p>
            <a:pPr eaLnBrk="0" hangingPunct="0">
              <a:buFontTx/>
              <a:buChar char="•"/>
              <a:defRPr/>
            </a:pPr>
            <a:r>
              <a:rPr lang="en-US" sz="2800" dirty="0">
                <a:solidFill>
                  <a:srgbClr val="090E16"/>
                </a:solidFill>
              </a:rPr>
              <a:t>Protocol also defines the format of data that is being exchanged</a:t>
            </a:r>
          </a:p>
          <a:p>
            <a:pPr eaLnBrk="0" hangingPunct="0">
              <a:defRPr/>
            </a:pP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992314" y="549276"/>
            <a:ext cx="783748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3200" b="1" dirty="0">
                <a:solidFill>
                  <a:srgbClr val="090E16"/>
                </a:solidFill>
                <a:latin typeface="Arial" charset="0"/>
                <a:ea typeface="ＭＳ Ｐゴシック" charset="0"/>
              </a:rPr>
              <a:t>What is a protocol?</a:t>
            </a:r>
            <a:r>
              <a:rPr lang="en-US" sz="3200" dirty="0">
                <a:solidFill>
                  <a:srgbClr val="090E16"/>
                </a:solidFill>
                <a:latin typeface="Arial" charset="0"/>
                <a:ea typeface="ＭＳ Ｐゴシック" charset="0"/>
              </a:rPr>
              <a:t>	</a:t>
            </a:r>
            <a:endParaRPr lang="en-US" sz="3200" b="1" dirty="0">
              <a:solidFill>
                <a:srgbClr val="090E16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8B175D7-3876-412B-B824-59FB94739C7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905000" y="304800"/>
            <a:ext cx="7924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3200" b="1" dirty="0">
                <a:latin typeface="Arial" charset="0"/>
                <a:ea typeface="ＭＳ Ｐゴシック" charset="0"/>
              </a:rPr>
              <a:t>Why TCP/IP is so popular?</a:t>
            </a:r>
            <a:r>
              <a:rPr lang="en-US" sz="3200" dirty="0">
                <a:latin typeface="Arial" charset="0"/>
                <a:ea typeface="ＭＳ Ｐゴシック" charset="0"/>
              </a:rPr>
              <a:t>	</a:t>
            </a:r>
            <a:endParaRPr lang="en-US" sz="3200" b="1" dirty="0">
              <a:latin typeface="Arial" charset="0"/>
              <a:ea typeface="ＭＳ Ｐゴシック" charset="0"/>
            </a:endParaRP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905000" y="1570039"/>
            <a:ext cx="8458200" cy="298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3838" indent="-2238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TCP/IP was developed very early</a:t>
            </a:r>
          </a:p>
          <a:p>
            <a:pPr>
              <a:buFontTx/>
              <a:buChar char="•"/>
            </a:pP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Technologies were widely discussed and circulated in documents called </a:t>
            </a:r>
            <a:r>
              <a:rPr lang="ja-JP" altLang="en-US" sz="2800">
                <a:solidFill>
                  <a:srgbClr val="000000"/>
                </a:solidFill>
              </a:rPr>
              <a:t>“</a:t>
            </a:r>
            <a:r>
              <a:rPr lang="en-US" altLang="ja-JP" sz="2800">
                <a:solidFill>
                  <a:srgbClr val="000000"/>
                </a:solidFill>
                <a:latin typeface="Times New Roman" panose="02020603050405020304" pitchFamily="18" charset="0"/>
              </a:rPr>
              <a:t>Request for Comments</a:t>
            </a:r>
            <a:r>
              <a:rPr lang="ja-JP" altLang="en-US" sz="2800">
                <a:solidFill>
                  <a:srgbClr val="000000"/>
                </a:solidFill>
              </a:rPr>
              <a:t>”</a:t>
            </a:r>
            <a:r>
              <a:rPr lang="en-US" altLang="ja-JP" sz="2800">
                <a:solidFill>
                  <a:srgbClr val="000000"/>
                </a:solidFill>
                <a:latin typeface="Times New Roman" panose="02020603050405020304" pitchFamily="18" charset="0"/>
              </a:rPr>
              <a:t> (RFC) – free of charge</a:t>
            </a:r>
          </a:p>
          <a:p>
            <a:pPr>
              <a:buFontTx/>
              <a:buChar char="•"/>
            </a:pP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Supported by UNIX operating system</a:t>
            </a:r>
          </a:p>
          <a:p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OSI &amp; TCP/IP Models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AutoShape 4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2159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TCP/IP Model</a:t>
            </a:r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1905000" y="2027238"/>
          <a:ext cx="3733800" cy="391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Bitmap Image" r:id="rId4" imgW="3952381" imgH="2142857" progId="Paint.Picture">
                  <p:embed/>
                </p:oleObj>
              </mc:Choice>
              <mc:Fallback>
                <p:oleObj name="Bitmap Image" r:id="rId4" imgW="3952381" imgH="2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8334"/>
                      <a:stretch>
                        <a:fillRect/>
                      </a:stretch>
                    </p:blipFill>
                    <p:spPr bwMode="auto">
                      <a:xfrm>
                        <a:off x="1905000" y="2027238"/>
                        <a:ext cx="3733800" cy="391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474914"/>
            <a:ext cx="46482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234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TCP/IP Model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AutoShape 4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2159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TCP/IP Model</a:t>
            </a:r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2590800" y="1676400"/>
            <a:ext cx="7086600" cy="7620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AU" altLang="en-US" sz="2800" b="1">
                <a:solidFill>
                  <a:srgbClr val="660066"/>
                </a:solidFill>
              </a:rPr>
              <a:t>Application Layer</a:t>
            </a:r>
            <a:endParaRPr lang="en-AU" altLang="en-US" sz="2800">
              <a:solidFill>
                <a:srgbClr val="660066"/>
              </a:solidFill>
            </a:endParaRPr>
          </a:p>
          <a:p>
            <a:pPr algn="ctr" eaLnBrk="0" hangingPunct="0"/>
            <a:r>
              <a:rPr lang="tr-TR" altLang="en-US" sz="2400">
                <a:solidFill>
                  <a:srgbClr val="660066"/>
                </a:solidFill>
              </a:rPr>
              <a:t>Application programs using the network</a:t>
            </a:r>
            <a:endParaRPr lang="en-AU" altLang="en-US" sz="2400" b="1">
              <a:solidFill>
                <a:srgbClr val="660066"/>
              </a:solidFill>
            </a:endParaRP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2590800" y="2514600"/>
            <a:ext cx="7086600" cy="1143000"/>
          </a:xfrm>
          <a:prstGeom prst="rect">
            <a:avLst/>
          </a:prstGeom>
          <a:solidFill>
            <a:srgbClr val="FF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tr-TR" altLang="en-US" sz="2400" b="1">
                <a:solidFill>
                  <a:srgbClr val="660066"/>
                </a:solidFill>
              </a:rPr>
              <a:t>Transport Layer</a:t>
            </a:r>
            <a:r>
              <a:rPr lang="en-US" altLang="en-US" sz="2400" b="1">
                <a:solidFill>
                  <a:srgbClr val="660066"/>
                </a:solidFill>
              </a:rPr>
              <a:t> (TCP/UDP)</a:t>
            </a:r>
            <a:endParaRPr lang="tr-TR" altLang="en-US" sz="2400" b="1">
              <a:solidFill>
                <a:srgbClr val="660066"/>
              </a:solidFill>
            </a:endParaRPr>
          </a:p>
          <a:p>
            <a:pPr algn="ctr" eaLnBrk="0" hangingPunct="0"/>
            <a:r>
              <a:rPr lang="tr-TR" altLang="en-US" sz="2400">
                <a:solidFill>
                  <a:srgbClr val="660066"/>
                </a:solidFill>
              </a:rPr>
              <a:t>Management of end-to-end message transmission,</a:t>
            </a:r>
          </a:p>
          <a:p>
            <a:pPr algn="ctr" eaLnBrk="0" hangingPunct="0"/>
            <a:r>
              <a:rPr lang="tr-TR" altLang="en-US" sz="2400">
                <a:solidFill>
                  <a:srgbClr val="660066"/>
                </a:solidFill>
              </a:rPr>
              <a:t>error detection and error correction</a:t>
            </a:r>
            <a:endParaRPr lang="en-AU" altLang="en-US" sz="2400" b="1">
              <a:solidFill>
                <a:srgbClr val="660066"/>
              </a:solidFill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2590800" y="3733800"/>
            <a:ext cx="7086600" cy="8382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660066"/>
                </a:solidFill>
              </a:rPr>
              <a:t>Network </a:t>
            </a:r>
            <a:r>
              <a:rPr lang="tr-TR" altLang="en-US" sz="2400" b="1">
                <a:solidFill>
                  <a:srgbClr val="660066"/>
                </a:solidFill>
              </a:rPr>
              <a:t>Layer</a:t>
            </a:r>
            <a:r>
              <a:rPr lang="en-US" altLang="en-US" sz="2400" b="1">
                <a:solidFill>
                  <a:srgbClr val="660066"/>
                </a:solidFill>
              </a:rPr>
              <a:t> (IP)</a:t>
            </a:r>
            <a:endParaRPr lang="tr-TR" altLang="en-US" sz="2400" b="1">
              <a:solidFill>
                <a:srgbClr val="660066"/>
              </a:solidFill>
            </a:endParaRPr>
          </a:p>
          <a:p>
            <a:pPr algn="ctr" eaLnBrk="0" hangingPunct="0"/>
            <a:r>
              <a:rPr lang="tr-TR" altLang="en-US" sz="2400">
                <a:solidFill>
                  <a:srgbClr val="660066"/>
                </a:solidFill>
              </a:rPr>
              <a:t>Handling of datagrams : routing and congestion</a:t>
            </a:r>
            <a:endParaRPr lang="en-AU" altLang="en-US" sz="2400" b="1">
              <a:solidFill>
                <a:srgbClr val="660066"/>
              </a:solidFill>
            </a:endParaRP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2590800" y="4648200"/>
            <a:ext cx="7086600" cy="10668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660066"/>
                </a:solidFill>
              </a:rPr>
              <a:t>Data Link </a:t>
            </a:r>
            <a:r>
              <a:rPr lang="tr-TR" altLang="en-US" sz="2400" b="1">
                <a:solidFill>
                  <a:srgbClr val="660066"/>
                </a:solidFill>
              </a:rPr>
              <a:t>Layer</a:t>
            </a:r>
          </a:p>
          <a:p>
            <a:pPr algn="ctr" eaLnBrk="0" hangingPunct="0"/>
            <a:r>
              <a:rPr lang="tr-TR" altLang="en-US" sz="2200">
                <a:solidFill>
                  <a:srgbClr val="660066"/>
                </a:solidFill>
              </a:rPr>
              <a:t>Management of cost effective and reliable data delivery,</a:t>
            </a:r>
          </a:p>
          <a:p>
            <a:pPr algn="ctr" eaLnBrk="0" hangingPunct="0"/>
            <a:r>
              <a:rPr lang="tr-TR" altLang="en-US" sz="2200">
                <a:solidFill>
                  <a:srgbClr val="660066"/>
                </a:solidFill>
              </a:rPr>
              <a:t>access to physical networks</a:t>
            </a:r>
            <a:endParaRPr lang="en-AU" altLang="en-US" sz="2200" b="1">
              <a:solidFill>
                <a:srgbClr val="660066"/>
              </a:solidFill>
            </a:endParaRP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590800" y="5791200"/>
            <a:ext cx="7086600" cy="914400"/>
          </a:xfrm>
          <a:prstGeom prst="rect">
            <a:avLst/>
          </a:prstGeom>
          <a:solidFill>
            <a:srgbClr val="FFCC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2400" b="1">
                <a:solidFill>
                  <a:srgbClr val="660066"/>
                </a:solidFill>
              </a:rPr>
              <a:t>Physical Layer</a:t>
            </a:r>
            <a:endParaRPr lang="tr-TR" altLang="en-US" sz="2400" b="1">
              <a:solidFill>
                <a:srgbClr val="660066"/>
              </a:solidFill>
            </a:endParaRPr>
          </a:p>
          <a:p>
            <a:pPr algn="ctr" eaLnBrk="0" hangingPunct="0"/>
            <a:r>
              <a:rPr lang="en-US" altLang="en-US" sz="2400">
                <a:solidFill>
                  <a:srgbClr val="660066"/>
                </a:solidFill>
              </a:rPr>
              <a:t>Physical Media</a:t>
            </a:r>
            <a:endParaRPr lang="en-AU" altLang="en-US" sz="2400" b="1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289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5275" y="222250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0000"/>
                </a:solidFill>
              </a:rPr>
              <a:t>TCP/IP and OSI model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B5A788"/>
                </a:solidFill>
              </a:rPr>
              <a:t>2.</a:t>
            </a:r>
            <a:fld id="{2A4993DA-B68D-4222-8BE9-29814A4D9C81}" type="slidenum">
              <a:rPr lang="en-US" altLang="en-US">
                <a:solidFill>
                  <a:srgbClr val="B5A788"/>
                </a:solidFill>
              </a:rPr>
              <a:pPr/>
              <a:t>29</a:t>
            </a:fld>
            <a:endParaRPr lang="en-US" altLang="en-US">
              <a:solidFill>
                <a:srgbClr val="B5A788"/>
              </a:solidFill>
            </a:endParaRPr>
          </a:p>
        </p:txBody>
      </p:sp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219201"/>
            <a:ext cx="8785225" cy="550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37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BBE6C458-371E-431E-9C3E-2A070595B01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56386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6387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6391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6392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6393" name="Line 9"/>
          <p:cNvSpPr>
            <a:spLocks noChangeShapeType="1"/>
          </p:cNvSpPr>
          <p:nvPr/>
        </p:nvSpPr>
        <p:spPr bwMode="auto">
          <a:xfrm>
            <a:off x="1981200" y="2819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94" name="Line 10"/>
          <p:cNvSpPr>
            <a:spLocks noChangeShapeType="1"/>
          </p:cNvSpPr>
          <p:nvPr/>
        </p:nvSpPr>
        <p:spPr bwMode="auto">
          <a:xfrm>
            <a:off x="1982788" y="3810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6395" name="Rectangle 11"/>
          <p:cNvSpPr>
            <a:spLocks noChangeArrowheads="1"/>
          </p:cNvSpPr>
          <p:nvPr/>
        </p:nvSpPr>
        <p:spPr bwMode="auto">
          <a:xfrm>
            <a:off x="2019300" y="29114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ISO is the organization.</a:t>
            </a:r>
            <a:br>
              <a:rPr lang="en-US" altLang="en-US" sz="2400"/>
            </a:br>
            <a:r>
              <a:rPr lang="en-US" altLang="en-US" sz="2400"/>
              <a:t>OSI is the model.</a:t>
            </a:r>
          </a:p>
        </p:txBody>
      </p:sp>
      <p:grpSp>
        <p:nvGrpSpPr>
          <p:cNvPr id="656401" name="Group 17"/>
          <p:cNvGrpSpPr>
            <a:grpSpLocks/>
          </p:cNvGrpSpPr>
          <p:nvPr/>
        </p:nvGrpSpPr>
        <p:grpSpPr bwMode="auto">
          <a:xfrm>
            <a:off x="1981200" y="2133600"/>
            <a:ext cx="1143000" cy="566738"/>
            <a:chOff x="1200" y="1248"/>
            <a:chExt cx="720" cy="357"/>
          </a:xfrm>
        </p:grpSpPr>
        <p:pic>
          <p:nvPicPr>
            <p:cNvPr id="656402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6403" name="Text Box 19"/>
            <p:cNvSpPr txBox="1">
              <a:spLocks noChangeArrowheads="1"/>
            </p:cNvSpPr>
            <p:nvPr/>
          </p:nvSpPr>
          <p:spPr bwMode="auto">
            <a:xfrm>
              <a:off x="1284" y="1248"/>
              <a:ext cx="5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867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Relationship of layers and addresses in TCP/IP</a:t>
            </a:r>
          </a:p>
        </p:txBody>
      </p:sp>
      <p:sp>
        <p:nvSpPr>
          <p:cNvPr id="38915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B5A788"/>
                </a:solidFill>
              </a:rPr>
              <a:t>2.</a:t>
            </a:r>
            <a:fld id="{AE292E2B-6721-4AB7-8304-A928E09F2AE6}" type="slidenum">
              <a:rPr lang="en-US" altLang="en-US">
                <a:solidFill>
                  <a:srgbClr val="B5A788"/>
                </a:solidFill>
              </a:rPr>
              <a:pPr/>
              <a:t>30</a:t>
            </a:fld>
            <a:endParaRPr lang="en-US" altLang="en-US">
              <a:solidFill>
                <a:srgbClr val="B5A788"/>
              </a:solidFill>
            </a:endParaRP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24026"/>
            <a:ext cx="7467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5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2974C0-2792-4D87-B3A6-D9DF51097E01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31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1905000" y="965200"/>
            <a:ext cx="8534400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3838" indent="-2238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4213" indent="-227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6175" indent="-23177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Application layer protocols define the rules when implementing specific network applications </a:t>
            </a:r>
          </a:p>
          <a:p>
            <a:pPr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Rely on the underlying layers to provide accurate and efficient data delivery</a:t>
            </a:r>
          </a:p>
          <a:p>
            <a:pPr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Typical protocols: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FTP – File Transfer Protocol</a:t>
            </a:r>
          </a:p>
          <a:p>
            <a:pPr lvl="2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For file transfer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Telnet – Remote terminal protocol</a:t>
            </a:r>
          </a:p>
          <a:p>
            <a:pPr lvl="2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For remote login on any other computer on the network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SMTP – Simple Mail Transfer Protocol</a:t>
            </a:r>
          </a:p>
          <a:p>
            <a:pPr lvl="2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For mail transfer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HTTP – Hypertext Transfer Protocol</a:t>
            </a:r>
          </a:p>
          <a:p>
            <a:pPr lvl="2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For Web browsing</a:t>
            </a:r>
          </a:p>
        </p:txBody>
      </p:sp>
      <p:sp>
        <p:nvSpPr>
          <p:cNvPr id="40963" name="TextBox 1"/>
          <p:cNvSpPr txBox="1">
            <a:spLocks noChangeArrowheads="1"/>
          </p:cNvSpPr>
          <p:nvPr/>
        </p:nvSpPr>
        <p:spPr bwMode="auto">
          <a:xfrm>
            <a:off x="2408239" y="381001"/>
            <a:ext cx="4784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800" b="1"/>
              <a:t>Layer-1  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107993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0053BE6-B343-4B57-ADAD-398F3231D2CA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057400" y="838200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4000" b="1" dirty="0">
                <a:latin typeface="Arial" charset="0"/>
                <a:ea typeface="ＭＳ Ｐゴシック" charset="0"/>
              </a:rPr>
              <a:t>Layer-2 Transport Layer</a:t>
            </a:r>
            <a:r>
              <a:rPr lang="en-US" dirty="0">
                <a:latin typeface="Arial" charset="0"/>
                <a:ea typeface="ＭＳ Ｐゴシック" charset="0"/>
              </a:rPr>
              <a:t>	</a:t>
            </a:r>
            <a:endParaRPr lang="en-US" sz="3600" b="1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1397" name="Group 21"/>
          <p:cNvGraphicFramePr>
            <a:graphicFrameLocks noGrp="1"/>
          </p:cNvGraphicFramePr>
          <p:nvPr/>
        </p:nvGraphicFramePr>
        <p:xfrm>
          <a:off x="3505200" y="3276601"/>
          <a:ext cx="2590800" cy="2779713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1279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 Interface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1999" name="Group 23"/>
          <p:cNvGrpSpPr>
            <a:grpSpLocks/>
          </p:cNvGrpSpPr>
          <p:nvPr/>
        </p:nvGrpSpPr>
        <p:grpSpPr bwMode="auto">
          <a:xfrm>
            <a:off x="7712075" y="3540125"/>
            <a:ext cx="685800" cy="457200"/>
            <a:chOff x="1296" y="2016"/>
            <a:chExt cx="528" cy="384"/>
          </a:xfrm>
        </p:grpSpPr>
        <p:sp>
          <p:nvSpPr>
            <p:cNvPr id="101400" name="AutoShape 24"/>
            <p:cNvSpPr>
              <a:spLocks noChangeArrowheads="1"/>
            </p:cNvSpPr>
            <p:nvPr/>
          </p:nvSpPr>
          <p:spPr bwMode="auto">
            <a:xfrm>
              <a:off x="1296" y="2016"/>
              <a:ext cx="528" cy="384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>
              <a:off x="1393" y="2112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auto">
            <a:xfrm>
              <a:off x="1393" y="2208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1403" name="Line 27"/>
            <p:cNvSpPr>
              <a:spLocks noChangeShapeType="1"/>
            </p:cNvSpPr>
            <p:nvPr/>
          </p:nvSpPr>
          <p:spPr bwMode="auto">
            <a:xfrm>
              <a:off x="1393" y="2304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8610600" y="35052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Message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9164638" y="4114800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Segments</a:t>
            </a:r>
          </a:p>
        </p:txBody>
      </p:sp>
      <p:sp>
        <p:nvSpPr>
          <p:cNvPr id="101409" name="AutoShape 33"/>
          <p:cNvSpPr>
            <a:spLocks noChangeArrowheads="1"/>
          </p:cNvSpPr>
          <p:nvPr/>
        </p:nvSpPr>
        <p:spPr bwMode="auto">
          <a:xfrm rot="2568234">
            <a:off x="7315200" y="40386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2003" name="Group 38"/>
          <p:cNvGrpSpPr>
            <a:grpSpLocks/>
          </p:cNvGrpSpPr>
          <p:nvPr/>
        </p:nvGrpSpPr>
        <p:grpSpPr bwMode="auto">
          <a:xfrm>
            <a:off x="6553200" y="4572000"/>
            <a:ext cx="1143000" cy="376238"/>
            <a:chOff x="3312" y="2928"/>
            <a:chExt cx="720" cy="237"/>
          </a:xfrm>
        </p:grpSpPr>
        <p:sp>
          <p:nvSpPr>
            <p:cNvPr id="101412" name="Text Box 36"/>
            <p:cNvSpPr txBox="1">
              <a:spLocks noChangeArrowheads="1"/>
            </p:cNvSpPr>
            <p:nvPr/>
          </p:nvSpPr>
          <p:spPr bwMode="auto">
            <a:xfrm>
              <a:off x="3312" y="2928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1413" name="Text Box 37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2004" name="Group 39"/>
          <p:cNvGrpSpPr>
            <a:grpSpLocks/>
          </p:cNvGrpSpPr>
          <p:nvPr/>
        </p:nvGrpSpPr>
        <p:grpSpPr bwMode="auto">
          <a:xfrm>
            <a:off x="7924800" y="4572000"/>
            <a:ext cx="1143000" cy="376238"/>
            <a:chOff x="3312" y="2928"/>
            <a:chExt cx="720" cy="237"/>
          </a:xfrm>
        </p:grpSpPr>
        <p:sp>
          <p:nvSpPr>
            <p:cNvPr id="101416" name="Text Box 40"/>
            <p:cNvSpPr txBox="1">
              <a:spLocks noChangeArrowheads="1"/>
            </p:cNvSpPr>
            <p:nvPr/>
          </p:nvSpPr>
          <p:spPr bwMode="auto">
            <a:xfrm>
              <a:off x="3312" y="2928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1417" name="Text Box 41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2005" name="Group 42"/>
          <p:cNvGrpSpPr>
            <a:grpSpLocks/>
          </p:cNvGrpSpPr>
          <p:nvPr/>
        </p:nvGrpSpPr>
        <p:grpSpPr bwMode="auto">
          <a:xfrm>
            <a:off x="9296400" y="4572000"/>
            <a:ext cx="1143000" cy="376238"/>
            <a:chOff x="3312" y="2928"/>
            <a:chExt cx="720" cy="237"/>
          </a:xfrm>
        </p:grpSpPr>
        <p:sp>
          <p:nvSpPr>
            <p:cNvPr id="101419" name="Text Box 43"/>
            <p:cNvSpPr txBox="1">
              <a:spLocks noChangeArrowheads="1"/>
            </p:cNvSpPr>
            <p:nvPr/>
          </p:nvSpPr>
          <p:spPr bwMode="auto">
            <a:xfrm>
              <a:off x="3312" y="2928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1420" name="Text Box 44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sp>
        <p:nvSpPr>
          <p:cNvPr id="101421" name="AutoShape 45"/>
          <p:cNvSpPr>
            <a:spLocks noChangeArrowheads="1"/>
          </p:cNvSpPr>
          <p:nvPr/>
        </p:nvSpPr>
        <p:spPr bwMode="auto">
          <a:xfrm>
            <a:off x="8077200" y="4114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1422" name="AutoShape 46"/>
          <p:cNvSpPr>
            <a:spLocks noChangeArrowheads="1"/>
          </p:cNvSpPr>
          <p:nvPr/>
        </p:nvSpPr>
        <p:spPr bwMode="auto">
          <a:xfrm rot="-2537388">
            <a:off x="8686800" y="39624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80FEFC-7853-4F1D-944F-2E2CCDF7909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828800" y="304800"/>
            <a:ext cx="8001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4000" b="1" dirty="0">
                <a:latin typeface="Arial" charset="0"/>
                <a:ea typeface="ＭＳ Ｐゴシック" charset="0"/>
              </a:rPr>
              <a:t>TCP and UDP</a:t>
            </a:r>
            <a:r>
              <a:rPr lang="en-US" dirty="0">
                <a:latin typeface="Arial" charset="0"/>
                <a:ea typeface="ＭＳ Ｐゴシック" charset="0"/>
              </a:rPr>
              <a:t>	</a:t>
            </a:r>
            <a:endParaRPr lang="en-US" sz="3600" b="1" dirty="0">
              <a:latin typeface="Arial" charset="0"/>
              <a:ea typeface="ＭＳ Ｐゴシック" charset="0"/>
            </a:endParaRP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2514600" y="2263775"/>
            <a:ext cx="8153400" cy="433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3838" indent="-2238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4213" indent="-227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TCP is a connection-oriented protocol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Does not mean it has a physical connection between sender and receiver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TCP provides the function to allow a connection virtually exists – also called virtual circuit</a:t>
            </a:r>
          </a:p>
          <a:p>
            <a:pPr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TCP provides the functions: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Dividing a chunk of data into segments</a:t>
            </a:r>
          </a:p>
          <a:p>
            <a:pPr lvl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Reassembly segments into the original chunk</a:t>
            </a: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Provide further the functions such as reordering and data resend</a:t>
            </a:r>
          </a:p>
          <a:p>
            <a:pPr>
              <a:buFontTx/>
              <a:buChar char="•"/>
            </a:pP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Offering a reliable byte-stream delivery service 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1828800" y="1420813"/>
            <a:ext cx="86106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3838" indent="-2238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/>
              <a:t>TCP – Transmission Control Protocol</a:t>
            </a:r>
          </a:p>
          <a:p>
            <a:endParaRPr lang="en-US" altLang="en-US" sz="3200" b="1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73397C-9532-49E2-9D88-55BEAB30104D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34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971800" y="762000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4000" b="1" dirty="0">
                <a:latin typeface="Arial" charset="0"/>
                <a:ea typeface="ＭＳ Ｐゴシック" charset="0"/>
              </a:rPr>
              <a:t>Layer-3 Network Layer</a:t>
            </a:r>
            <a:r>
              <a:rPr lang="en-US" dirty="0">
                <a:latin typeface="Arial" charset="0"/>
                <a:ea typeface="ＭＳ Ｐゴシック" charset="0"/>
              </a:rPr>
              <a:t>	</a:t>
            </a:r>
            <a:endParaRPr lang="en-US" sz="3600" b="1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2457" name="Group 57"/>
          <p:cNvGraphicFramePr>
            <a:graphicFrameLocks noGrp="1"/>
          </p:cNvGraphicFramePr>
          <p:nvPr/>
        </p:nvGraphicFramePr>
        <p:xfrm>
          <a:off x="2743200" y="3276600"/>
          <a:ext cx="2590800" cy="32766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 Interface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4047" name="Group 31"/>
          <p:cNvGrpSpPr>
            <a:grpSpLocks/>
          </p:cNvGrpSpPr>
          <p:nvPr/>
        </p:nvGrpSpPr>
        <p:grpSpPr bwMode="auto">
          <a:xfrm>
            <a:off x="7178675" y="3540125"/>
            <a:ext cx="685800" cy="457200"/>
            <a:chOff x="1296" y="2016"/>
            <a:chExt cx="528" cy="384"/>
          </a:xfrm>
        </p:grpSpPr>
        <p:sp>
          <p:nvSpPr>
            <p:cNvPr id="102432" name="AutoShape 32"/>
            <p:cNvSpPr>
              <a:spLocks noChangeArrowheads="1"/>
            </p:cNvSpPr>
            <p:nvPr/>
          </p:nvSpPr>
          <p:spPr bwMode="auto">
            <a:xfrm>
              <a:off x="1296" y="2016"/>
              <a:ext cx="528" cy="384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33" name="Line 33"/>
            <p:cNvSpPr>
              <a:spLocks noChangeShapeType="1"/>
            </p:cNvSpPr>
            <p:nvPr/>
          </p:nvSpPr>
          <p:spPr bwMode="auto">
            <a:xfrm>
              <a:off x="1393" y="2112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34" name="Line 34"/>
            <p:cNvSpPr>
              <a:spLocks noChangeShapeType="1"/>
            </p:cNvSpPr>
            <p:nvPr/>
          </p:nvSpPr>
          <p:spPr bwMode="auto">
            <a:xfrm>
              <a:off x="1393" y="2208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2435" name="Line 35"/>
            <p:cNvSpPr>
              <a:spLocks noChangeShapeType="1"/>
            </p:cNvSpPr>
            <p:nvPr/>
          </p:nvSpPr>
          <p:spPr bwMode="auto">
            <a:xfrm>
              <a:off x="1393" y="2304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2436" name="Text Box 36"/>
          <p:cNvSpPr txBox="1">
            <a:spLocks noChangeArrowheads="1"/>
          </p:cNvSpPr>
          <p:nvPr/>
        </p:nvSpPr>
        <p:spPr bwMode="auto">
          <a:xfrm>
            <a:off x="8077200" y="35052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Message</a:t>
            </a:r>
          </a:p>
        </p:txBody>
      </p:sp>
      <p:sp>
        <p:nvSpPr>
          <p:cNvPr id="102437" name="Text Box 37"/>
          <p:cNvSpPr txBox="1">
            <a:spLocks noChangeArrowheads="1"/>
          </p:cNvSpPr>
          <p:nvPr/>
        </p:nvSpPr>
        <p:spPr bwMode="auto">
          <a:xfrm>
            <a:off x="8750300" y="4114800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Segments</a:t>
            </a:r>
          </a:p>
        </p:txBody>
      </p:sp>
      <p:sp>
        <p:nvSpPr>
          <p:cNvPr id="102438" name="AutoShape 38"/>
          <p:cNvSpPr>
            <a:spLocks noChangeArrowheads="1"/>
          </p:cNvSpPr>
          <p:nvPr/>
        </p:nvSpPr>
        <p:spPr bwMode="auto">
          <a:xfrm rot="2568234">
            <a:off x="6781800" y="40386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4051" name="Group 39"/>
          <p:cNvGrpSpPr>
            <a:grpSpLocks/>
          </p:cNvGrpSpPr>
          <p:nvPr/>
        </p:nvGrpSpPr>
        <p:grpSpPr bwMode="auto">
          <a:xfrm>
            <a:off x="6019800" y="4572000"/>
            <a:ext cx="1143000" cy="376238"/>
            <a:chOff x="3312" y="2928"/>
            <a:chExt cx="720" cy="237"/>
          </a:xfrm>
        </p:grpSpPr>
        <p:sp>
          <p:nvSpPr>
            <p:cNvPr id="102440" name="Text Box 40"/>
            <p:cNvSpPr txBox="1">
              <a:spLocks noChangeArrowheads="1"/>
            </p:cNvSpPr>
            <p:nvPr/>
          </p:nvSpPr>
          <p:spPr bwMode="auto">
            <a:xfrm>
              <a:off x="3312" y="2928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41" name="Text Box 41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4052" name="Group 42"/>
          <p:cNvGrpSpPr>
            <a:grpSpLocks/>
          </p:cNvGrpSpPr>
          <p:nvPr/>
        </p:nvGrpSpPr>
        <p:grpSpPr bwMode="auto">
          <a:xfrm>
            <a:off x="7391400" y="4572000"/>
            <a:ext cx="1143000" cy="376238"/>
            <a:chOff x="3312" y="2928"/>
            <a:chExt cx="720" cy="237"/>
          </a:xfrm>
        </p:grpSpPr>
        <p:sp>
          <p:nvSpPr>
            <p:cNvPr id="102443" name="Text Box 43"/>
            <p:cNvSpPr txBox="1">
              <a:spLocks noChangeArrowheads="1"/>
            </p:cNvSpPr>
            <p:nvPr/>
          </p:nvSpPr>
          <p:spPr bwMode="auto">
            <a:xfrm>
              <a:off x="3312" y="2928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44" name="Text Box 44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4053" name="Group 45"/>
          <p:cNvGrpSpPr>
            <a:grpSpLocks/>
          </p:cNvGrpSpPr>
          <p:nvPr/>
        </p:nvGrpSpPr>
        <p:grpSpPr bwMode="auto">
          <a:xfrm>
            <a:off x="8763000" y="4572000"/>
            <a:ext cx="1143000" cy="376238"/>
            <a:chOff x="3312" y="2928"/>
            <a:chExt cx="720" cy="237"/>
          </a:xfrm>
        </p:grpSpPr>
        <p:sp>
          <p:nvSpPr>
            <p:cNvPr id="102446" name="Text Box 46"/>
            <p:cNvSpPr txBox="1">
              <a:spLocks noChangeArrowheads="1"/>
            </p:cNvSpPr>
            <p:nvPr/>
          </p:nvSpPr>
          <p:spPr bwMode="auto">
            <a:xfrm>
              <a:off x="3312" y="2928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47" name="Text Box 47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sp>
        <p:nvSpPr>
          <p:cNvPr id="102448" name="AutoShape 48"/>
          <p:cNvSpPr>
            <a:spLocks noChangeArrowheads="1"/>
          </p:cNvSpPr>
          <p:nvPr/>
        </p:nvSpPr>
        <p:spPr bwMode="auto">
          <a:xfrm>
            <a:off x="7543800" y="4114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49" name="AutoShape 49"/>
          <p:cNvSpPr>
            <a:spLocks noChangeArrowheads="1"/>
          </p:cNvSpPr>
          <p:nvPr/>
        </p:nvSpPr>
        <p:spPr bwMode="auto">
          <a:xfrm rot="-2537388">
            <a:off x="8153400" y="39624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4056" name="Group 59"/>
          <p:cNvGrpSpPr>
            <a:grpSpLocks/>
          </p:cNvGrpSpPr>
          <p:nvPr/>
        </p:nvGrpSpPr>
        <p:grpSpPr bwMode="auto">
          <a:xfrm>
            <a:off x="5638800" y="5334000"/>
            <a:ext cx="1447800" cy="376238"/>
            <a:chOff x="2736" y="3360"/>
            <a:chExt cx="912" cy="237"/>
          </a:xfrm>
        </p:grpSpPr>
        <p:sp>
          <p:nvSpPr>
            <p:cNvPr id="102451" name="Text Box 51"/>
            <p:cNvSpPr txBox="1">
              <a:spLocks noChangeArrowheads="1"/>
            </p:cNvSpPr>
            <p:nvPr/>
          </p:nvSpPr>
          <p:spPr bwMode="auto">
            <a:xfrm>
              <a:off x="2928" y="3360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52" name="Text Box 52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2458" name="Text Box 58"/>
            <p:cNvSpPr txBox="1">
              <a:spLocks noChangeArrowheads="1"/>
            </p:cNvSpPr>
            <p:nvPr/>
          </p:nvSpPr>
          <p:spPr bwMode="auto">
            <a:xfrm>
              <a:off x="2736" y="3360"/>
              <a:ext cx="205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grpSp>
        <p:nvGrpSpPr>
          <p:cNvPr id="44057" name="Group 60"/>
          <p:cNvGrpSpPr>
            <a:grpSpLocks/>
          </p:cNvGrpSpPr>
          <p:nvPr/>
        </p:nvGrpSpPr>
        <p:grpSpPr bwMode="auto">
          <a:xfrm>
            <a:off x="7315200" y="5334000"/>
            <a:ext cx="1447800" cy="376238"/>
            <a:chOff x="2736" y="3360"/>
            <a:chExt cx="912" cy="237"/>
          </a:xfrm>
        </p:grpSpPr>
        <p:sp>
          <p:nvSpPr>
            <p:cNvPr id="102461" name="Text Box 61"/>
            <p:cNvSpPr txBox="1">
              <a:spLocks noChangeArrowheads="1"/>
            </p:cNvSpPr>
            <p:nvPr/>
          </p:nvSpPr>
          <p:spPr bwMode="auto">
            <a:xfrm>
              <a:off x="2928" y="3360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62" name="Text Box 62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2463" name="Text Box 63"/>
            <p:cNvSpPr txBox="1">
              <a:spLocks noChangeArrowheads="1"/>
            </p:cNvSpPr>
            <p:nvPr/>
          </p:nvSpPr>
          <p:spPr bwMode="auto">
            <a:xfrm>
              <a:off x="2736" y="3360"/>
              <a:ext cx="205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grpSp>
        <p:nvGrpSpPr>
          <p:cNvPr id="44058" name="Group 64"/>
          <p:cNvGrpSpPr>
            <a:grpSpLocks/>
          </p:cNvGrpSpPr>
          <p:nvPr/>
        </p:nvGrpSpPr>
        <p:grpSpPr bwMode="auto">
          <a:xfrm>
            <a:off x="8991600" y="5334000"/>
            <a:ext cx="1447800" cy="376238"/>
            <a:chOff x="2736" y="3360"/>
            <a:chExt cx="912" cy="237"/>
          </a:xfrm>
        </p:grpSpPr>
        <p:sp>
          <p:nvSpPr>
            <p:cNvPr id="102465" name="Text Box 65"/>
            <p:cNvSpPr txBox="1">
              <a:spLocks noChangeArrowheads="1"/>
            </p:cNvSpPr>
            <p:nvPr/>
          </p:nvSpPr>
          <p:spPr bwMode="auto">
            <a:xfrm>
              <a:off x="2928" y="3360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2466" name="Text Box 66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2467" name="Text Box 67"/>
            <p:cNvSpPr txBox="1">
              <a:spLocks noChangeArrowheads="1"/>
            </p:cNvSpPr>
            <p:nvPr/>
          </p:nvSpPr>
          <p:spPr bwMode="auto">
            <a:xfrm>
              <a:off x="2736" y="3360"/>
              <a:ext cx="205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sp>
        <p:nvSpPr>
          <p:cNvPr id="102468" name="AutoShape 68"/>
          <p:cNvSpPr>
            <a:spLocks noChangeArrowheads="1"/>
          </p:cNvSpPr>
          <p:nvPr/>
        </p:nvSpPr>
        <p:spPr bwMode="auto">
          <a:xfrm>
            <a:off x="6553200" y="4953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69" name="AutoShape 69"/>
          <p:cNvSpPr>
            <a:spLocks noChangeArrowheads="1"/>
          </p:cNvSpPr>
          <p:nvPr/>
        </p:nvSpPr>
        <p:spPr bwMode="auto">
          <a:xfrm>
            <a:off x="7924800" y="4953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70" name="AutoShape 70"/>
          <p:cNvSpPr>
            <a:spLocks noChangeArrowheads="1"/>
          </p:cNvSpPr>
          <p:nvPr/>
        </p:nvSpPr>
        <p:spPr bwMode="auto">
          <a:xfrm>
            <a:off x="9448800" y="4953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2471" name="Text Box 71"/>
          <p:cNvSpPr txBox="1">
            <a:spLocks noChangeArrowheads="1"/>
          </p:cNvSpPr>
          <p:nvPr/>
        </p:nvSpPr>
        <p:spPr bwMode="auto">
          <a:xfrm>
            <a:off x="7772400" y="5791200"/>
            <a:ext cx="2326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Datagrams / Packets</a:t>
            </a:r>
          </a:p>
        </p:txBody>
      </p:sp>
    </p:spTree>
    <p:extLst>
      <p:ext uri="{BB962C8B-B14F-4D97-AF65-F5344CB8AC3E}">
        <p14:creationId xmlns:p14="http://schemas.microsoft.com/office/powerpoint/2010/main" val="6141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F3FD1A6-FF7F-48FE-B296-BCF472FB63A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35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1828800" y="457200"/>
            <a:ext cx="8382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625475" indent="-625475"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4000" b="1" dirty="0">
                <a:latin typeface="Arial" charset="0"/>
                <a:ea typeface="ＭＳ Ｐゴシック" charset="0"/>
              </a:rPr>
              <a:t>Network Addresses and Subnets</a:t>
            </a:r>
            <a:r>
              <a:rPr lang="en-US" dirty="0">
                <a:latin typeface="Arial" charset="0"/>
                <a:ea typeface="ＭＳ Ｐゴシック" charset="0"/>
              </a:rPr>
              <a:t>	</a:t>
            </a:r>
            <a:endParaRPr lang="en-US" sz="3600" b="1" dirty="0">
              <a:latin typeface="Arial" charset="0"/>
              <a:ea typeface="ＭＳ Ｐゴシック" charset="0"/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1828800" y="1630363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223838" indent="-2238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4213" indent="-2270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6175" indent="-231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0" hangingPunct="0">
              <a:buFontTx/>
              <a:buChar char="•"/>
              <a:defRPr/>
            </a:pPr>
            <a:r>
              <a:rPr lang="en-US" sz="2800" dirty="0"/>
              <a:t>A header is added to each segment in the Network layer</a:t>
            </a:r>
          </a:p>
          <a:p>
            <a:pPr eaLnBrk="0" hangingPunct="0">
              <a:buFontTx/>
              <a:buChar char="•"/>
              <a:defRPr/>
            </a:pPr>
            <a:endParaRPr lang="en-US" sz="2800" b="1" dirty="0"/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4191000" y="4191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latin typeface="Arial" charset="0"/>
                <a:ea typeface="ＭＳ Ｐゴシック" charset="0"/>
              </a:rPr>
              <a:t>IP</a:t>
            </a:r>
          </a:p>
        </p:txBody>
      </p:sp>
      <p:sp>
        <p:nvSpPr>
          <p:cNvPr id="69670" name="AutoShape 38"/>
          <p:cNvSpPr>
            <a:spLocks noChangeArrowheads="1"/>
          </p:cNvSpPr>
          <p:nvPr/>
        </p:nvSpPr>
        <p:spPr bwMode="auto">
          <a:xfrm>
            <a:off x="3657600" y="42672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9671" name="AutoShape 39"/>
          <p:cNvSpPr>
            <a:spLocks noChangeArrowheads="1"/>
          </p:cNvSpPr>
          <p:nvPr/>
        </p:nvSpPr>
        <p:spPr bwMode="auto">
          <a:xfrm>
            <a:off x="5029200" y="4267200"/>
            <a:ext cx="4572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5063" name="Group 42"/>
          <p:cNvGrpSpPr>
            <a:grpSpLocks/>
          </p:cNvGrpSpPr>
          <p:nvPr/>
        </p:nvGrpSpPr>
        <p:grpSpPr bwMode="auto">
          <a:xfrm>
            <a:off x="2057400" y="4267200"/>
            <a:ext cx="1347788" cy="515938"/>
            <a:chOff x="3382" y="1776"/>
            <a:chExt cx="849" cy="325"/>
          </a:xfrm>
        </p:grpSpPr>
        <p:pic>
          <p:nvPicPr>
            <p:cNvPr id="45089" name="Picture 43" descr="fig3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20" b="22815"/>
            <a:stretch>
              <a:fillRect/>
            </a:stretch>
          </p:blipFill>
          <p:spPr bwMode="auto">
            <a:xfrm>
              <a:off x="3382" y="1824"/>
              <a:ext cx="849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676" name="Text Box 44"/>
            <p:cNvSpPr txBox="1">
              <a:spLocks noChangeArrowheads="1"/>
            </p:cNvSpPr>
            <p:nvPr/>
          </p:nvSpPr>
          <p:spPr bwMode="auto">
            <a:xfrm>
              <a:off x="3471" y="177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b="1">
                  <a:solidFill>
                    <a:srgbClr val="FF3300"/>
                  </a:solidFill>
                  <a:latin typeface="Arial" charset="0"/>
                  <a:ea typeface="ＭＳ Ｐゴシック" charset="0"/>
                </a:rPr>
                <a:t>3</a:t>
              </a: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aphicFrame>
        <p:nvGraphicFramePr>
          <p:cNvPr id="69741" name="Group 109"/>
          <p:cNvGraphicFramePr>
            <a:graphicFrameLocks noGrp="1"/>
          </p:cNvGraphicFramePr>
          <p:nvPr/>
        </p:nvGraphicFramePr>
        <p:xfrm>
          <a:off x="5943600" y="2819400"/>
          <a:ext cx="4267200" cy="3394074"/>
        </p:xfrm>
        <a:graphic>
          <a:graphicData uri="http://schemas.openxmlformats.org/drawingml/2006/table">
            <a:tbl>
              <a:tblPr/>
              <a:tblGrid>
                <a:gridCol w="1443038"/>
                <a:gridCol w="1444625"/>
                <a:gridCol w="1379537"/>
              </a:tblGrid>
              <a:tr h="64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Total Length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Time to Live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Protocol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Header CheckSum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82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Source Address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82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Destination Address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1619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Segment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9742" name="Text Box 110"/>
          <p:cNvSpPr txBox="1">
            <a:spLocks noChangeArrowheads="1"/>
          </p:cNvSpPr>
          <p:nvPr/>
        </p:nvSpPr>
        <p:spPr bwMode="auto">
          <a:xfrm>
            <a:off x="2193925" y="4841875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10979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CC913B-473C-4EF0-8226-70672095A0FB}" type="slidenum">
              <a:rPr lang="en-US" altLang="en-US" sz="1200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36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1981200" y="685800"/>
            <a:ext cx="8458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lnSpc>
                <a:spcPct val="90000"/>
              </a:lnSpc>
              <a:tabLst>
                <a:tab pos="457200" algn="l"/>
              </a:tabLst>
              <a:defRPr/>
            </a:pPr>
            <a:r>
              <a:rPr lang="en-US" sz="3200" b="1" dirty="0">
                <a:latin typeface="Arial" charset="0"/>
                <a:ea typeface="ＭＳ Ｐゴシック" charset="0"/>
              </a:rPr>
              <a:t>Layer-4 Data Link and Physical Layers</a:t>
            </a:r>
            <a:r>
              <a:rPr lang="en-US" dirty="0">
                <a:latin typeface="Arial" charset="0"/>
                <a:ea typeface="ＭＳ Ｐゴシック" charset="0"/>
              </a:rPr>
              <a:t>	</a:t>
            </a:r>
            <a:endParaRPr lang="en-US" sz="3600" b="1" dirty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3494" name="Group 70"/>
          <p:cNvGraphicFramePr>
            <a:graphicFrameLocks noGrp="1"/>
          </p:cNvGraphicFramePr>
          <p:nvPr/>
        </p:nvGraphicFramePr>
        <p:xfrm>
          <a:off x="2743200" y="3276600"/>
          <a:ext cx="2590800" cy="3276600"/>
        </p:xfrm>
        <a:graphic>
          <a:graphicData uri="http://schemas.openxmlformats.org/drawingml/2006/table">
            <a:tbl>
              <a:tblPr/>
              <a:tblGrid>
                <a:gridCol w="25908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Application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Transport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Network Interface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pSp>
        <p:nvGrpSpPr>
          <p:cNvPr id="46095" name="Group 34"/>
          <p:cNvGrpSpPr>
            <a:grpSpLocks/>
          </p:cNvGrpSpPr>
          <p:nvPr/>
        </p:nvGrpSpPr>
        <p:grpSpPr bwMode="auto">
          <a:xfrm>
            <a:off x="7178675" y="3540125"/>
            <a:ext cx="685800" cy="457200"/>
            <a:chOff x="1296" y="2016"/>
            <a:chExt cx="528" cy="384"/>
          </a:xfrm>
        </p:grpSpPr>
        <p:sp>
          <p:nvSpPr>
            <p:cNvPr id="103459" name="AutoShape 35"/>
            <p:cNvSpPr>
              <a:spLocks noChangeArrowheads="1"/>
            </p:cNvSpPr>
            <p:nvPr/>
          </p:nvSpPr>
          <p:spPr bwMode="auto">
            <a:xfrm>
              <a:off x="1296" y="2016"/>
              <a:ext cx="528" cy="384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0" name="Line 36"/>
            <p:cNvSpPr>
              <a:spLocks noChangeShapeType="1"/>
            </p:cNvSpPr>
            <p:nvPr/>
          </p:nvSpPr>
          <p:spPr bwMode="auto">
            <a:xfrm>
              <a:off x="1393" y="2112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1" name="Line 37"/>
            <p:cNvSpPr>
              <a:spLocks noChangeShapeType="1"/>
            </p:cNvSpPr>
            <p:nvPr/>
          </p:nvSpPr>
          <p:spPr bwMode="auto">
            <a:xfrm>
              <a:off x="1393" y="2208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3462" name="Line 38"/>
            <p:cNvSpPr>
              <a:spLocks noChangeShapeType="1"/>
            </p:cNvSpPr>
            <p:nvPr/>
          </p:nvSpPr>
          <p:spPr bwMode="auto">
            <a:xfrm>
              <a:off x="1393" y="2304"/>
              <a:ext cx="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3463" name="Text Box 39"/>
          <p:cNvSpPr txBox="1">
            <a:spLocks noChangeArrowheads="1"/>
          </p:cNvSpPr>
          <p:nvPr/>
        </p:nvSpPr>
        <p:spPr bwMode="auto">
          <a:xfrm>
            <a:off x="8077200" y="3505200"/>
            <a:ext cx="11208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Message</a:t>
            </a:r>
          </a:p>
        </p:txBody>
      </p:sp>
      <p:sp>
        <p:nvSpPr>
          <p:cNvPr id="103464" name="Text Box 40"/>
          <p:cNvSpPr txBox="1">
            <a:spLocks noChangeArrowheads="1"/>
          </p:cNvSpPr>
          <p:nvPr/>
        </p:nvSpPr>
        <p:spPr bwMode="auto">
          <a:xfrm>
            <a:off x="8750300" y="4114800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Segments</a:t>
            </a:r>
          </a:p>
        </p:txBody>
      </p:sp>
      <p:sp>
        <p:nvSpPr>
          <p:cNvPr id="103465" name="AutoShape 41"/>
          <p:cNvSpPr>
            <a:spLocks noChangeArrowheads="1"/>
          </p:cNvSpPr>
          <p:nvPr/>
        </p:nvSpPr>
        <p:spPr bwMode="auto">
          <a:xfrm rot="2568234">
            <a:off x="6781800" y="40386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6099" name="Group 42"/>
          <p:cNvGrpSpPr>
            <a:grpSpLocks/>
          </p:cNvGrpSpPr>
          <p:nvPr/>
        </p:nvGrpSpPr>
        <p:grpSpPr bwMode="auto">
          <a:xfrm>
            <a:off x="6019800" y="4572000"/>
            <a:ext cx="1143000" cy="376238"/>
            <a:chOff x="3312" y="2928"/>
            <a:chExt cx="720" cy="237"/>
          </a:xfrm>
        </p:grpSpPr>
        <p:sp>
          <p:nvSpPr>
            <p:cNvPr id="103467" name="Text Box 43"/>
            <p:cNvSpPr txBox="1">
              <a:spLocks noChangeArrowheads="1"/>
            </p:cNvSpPr>
            <p:nvPr/>
          </p:nvSpPr>
          <p:spPr bwMode="auto">
            <a:xfrm>
              <a:off x="3312" y="2928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68" name="Text Box 44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6100" name="Group 45"/>
          <p:cNvGrpSpPr>
            <a:grpSpLocks/>
          </p:cNvGrpSpPr>
          <p:nvPr/>
        </p:nvGrpSpPr>
        <p:grpSpPr bwMode="auto">
          <a:xfrm>
            <a:off x="7391400" y="4572000"/>
            <a:ext cx="1143000" cy="376238"/>
            <a:chOff x="3312" y="2928"/>
            <a:chExt cx="720" cy="237"/>
          </a:xfrm>
        </p:grpSpPr>
        <p:sp>
          <p:nvSpPr>
            <p:cNvPr id="103470" name="Text Box 46"/>
            <p:cNvSpPr txBox="1">
              <a:spLocks noChangeArrowheads="1"/>
            </p:cNvSpPr>
            <p:nvPr/>
          </p:nvSpPr>
          <p:spPr bwMode="auto">
            <a:xfrm>
              <a:off x="3312" y="2928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71" name="Text Box 47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grpSp>
        <p:nvGrpSpPr>
          <p:cNvPr id="46101" name="Group 48"/>
          <p:cNvGrpSpPr>
            <a:grpSpLocks/>
          </p:cNvGrpSpPr>
          <p:nvPr/>
        </p:nvGrpSpPr>
        <p:grpSpPr bwMode="auto">
          <a:xfrm>
            <a:off x="8763000" y="4572000"/>
            <a:ext cx="1143000" cy="376238"/>
            <a:chOff x="3312" y="2928"/>
            <a:chExt cx="720" cy="237"/>
          </a:xfrm>
        </p:grpSpPr>
        <p:sp>
          <p:nvSpPr>
            <p:cNvPr id="103473" name="Text Box 49"/>
            <p:cNvSpPr txBox="1">
              <a:spLocks noChangeArrowheads="1"/>
            </p:cNvSpPr>
            <p:nvPr/>
          </p:nvSpPr>
          <p:spPr bwMode="auto">
            <a:xfrm>
              <a:off x="3312" y="2928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74" name="Text Box 50"/>
            <p:cNvSpPr txBox="1">
              <a:spLocks noChangeArrowheads="1"/>
            </p:cNvSpPr>
            <p:nvPr/>
          </p:nvSpPr>
          <p:spPr bwMode="auto">
            <a:xfrm>
              <a:off x="3504" y="2928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</p:grpSp>
      <p:sp>
        <p:nvSpPr>
          <p:cNvPr id="103475" name="AutoShape 51"/>
          <p:cNvSpPr>
            <a:spLocks noChangeArrowheads="1"/>
          </p:cNvSpPr>
          <p:nvPr/>
        </p:nvSpPr>
        <p:spPr bwMode="auto">
          <a:xfrm>
            <a:off x="7543800" y="4114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76" name="AutoShape 52"/>
          <p:cNvSpPr>
            <a:spLocks noChangeArrowheads="1"/>
          </p:cNvSpPr>
          <p:nvPr/>
        </p:nvSpPr>
        <p:spPr bwMode="auto">
          <a:xfrm rot="-2537388">
            <a:off x="8153400" y="39624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46104" name="Group 53"/>
          <p:cNvGrpSpPr>
            <a:grpSpLocks/>
          </p:cNvGrpSpPr>
          <p:nvPr/>
        </p:nvGrpSpPr>
        <p:grpSpPr bwMode="auto">
          <a:xfrm>
            <a:off x="5638800" y="5257800"/>
            <a:ext cx="1447800" cy="376238"/>
            <a:chOff x="2736" y="3360"/>
            <a:chExt cx="912" cy="237"/>
          </a:xfrm>
        </p:grpSpPr>
        <p:sp>
          <p:nvSpPr>
            <p:cNvPr id="103478" name="Text Box 54"/>
            <p:cNvSpPr txBox="1">
              <a:spLocks noChangeArrowheads="1"/>
            </p:cNvSpPr>
            <p:nvPr/>
          </p:nvSpPr>
          <p:spPr bwMode="auto">
            <a:xfrm>
              <a:off x="2928" y="3360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79" name="Text Box 55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3480" name="Text Box 56"/>
            <p:cNvSpPr txBox="1">
              <a:spLocks noChangeArrowheads="1"/>
            </p:cNvSpPr>
            <p:nvPr/>
          </p:nvSpPr>
          <p:spPr bwMode="auto">
            <a:xfrm>
              <a:off x="2736" y="3360"/>
              <a:ext cx="205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grpSp>
        <p:nvGrpSpPr>
          <p:cNvPr id="46105" name="Group 57"/>
          <p:cNvGrpSpPr>
            <a:grpSpLocks/>
          </p:cNvGrpSpPr>
          <p:nvPr/>
        </p:nvGrpSpPr>
        <p:grpSpPr bwMode="auto">
          <a:xfrm>
            <a:off x="7315200" y="5257800"/>
            <a:ext cx="1447800" cy="376238"/>
            <a:chOff x="2736" y="3360"/>
            <a:chExt cx="912" cy="237"/>
          </a:xfrm>
        </p:grpSpPr>
        <p:sp>
          <p:nvSpPr>
            <p:cNvPr id="103482" name="Text Box 58"/>
            <p:cNvSpPr txBox="1">
              <a:spLocks noChangeArrowheads="1"/>
            </p:cNvSpPr>
            <p:nvPr/>
          </p:nvSpPr>
          <p:spPr bwMode="auto">
            <a:xfrm>
              <a:off x="2928" y="3360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83" name="Text Box 59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3484" name="Text Box 60"/>
            <p:cNvSpPr txBox="1">
              <a:spLocks noChangeArrowheads="1"/>
            </p:cNvSpPr>
            <p:nvPr/>
          </p:nvSpPr>
          <p:spPr bwMode="auto">
            <a:xfrm>
              <a:off x="2736" y="3360"/>
              <a:ext cx="205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grpSp>
        <p:nvGrpSpPr>
          <p:cNvPr id="46106" name="Group 61"/>
          <p:cNvGrpSpPr>
            <a:grpSpLocks/>
          </p:cNvGrpSpPr>
          <p:nvPr/>
        </p:nvGrpSpPr>
        <p:grpSpPr bwMode="auto">
          <a:xfrm>
            <a:off x="8991600" y="5257800"/>
            <a:ext cx="1447800" cy="376238"/>
            <a:chOff x="2736" y="3360"/>
            <a:chExt cx="912" cy="237"/>
          </a:xfrm>
        </p:grpSpPr>
        <p:sp>
          <p:nvSpPr>
            <p:cNvPr id="103486" name="Text Box 62"/>
            <p:cNvSpPr txBox="1">
              <a:spLocks noChangeArrowheads="1"/>
            </p:cNvSpPr>
            <p:nvPr/>
          </p:nvSpPr>
          <p:spPr bwMode="auto">
            <a:xfrm>
              <a:off x="2928" y="3360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487" name="Text Box 63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3488" name="Text Box 64"/>
            <p:cNvSpPr txBox="1">
              <a:spLocks noChangeArrowheads="1"/>
            </p:cNvSpPr>
            <p:nvPr/>
          </p:nvSpPr>
          <p:spPr bwMode="auto">
            <a:xfrm>
              <a:off x="2736" y="3360"/>
              <a:ext cx="205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sp>
        <p:nvSpPr>
          <p:cNvPr id="103489" name="AutoShape 65"/>
          <p:cNvSpPr>
            <a:spLocks noChangeArrowheads="1"/>
          </p:cNvSpPr>
          <p:nvPr/>
        </p:nvSpPr>
        <p:spPr bwMode="auto">
          <a:xfrm>
            <a:off x="6553200" y="4953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90" name="AutoShape 66"/>
          <p:cNvSpPr>
            <a:spLocks noChangeArrowheads="1"/>
          </p:cNvSpPr>
          <p:nvPr/>
        </p:nvSpPr>
        <p:spPr bwMode="auto">
          <a:xfrm>
            <a:off x="7924800" y="4953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91" name="AutoShape 67"/>
          <p:cNvSpPr>
            <a:spLocks noChangeArrowheads="1"/>
          </p:cNvSpPr>
          <p:nvPr/>
        </p:nvSpPr>
        <p:spPr bwMode="auto">
          <a:xfrm>
            <a:off x="9448800" y="4953000"/>
            <a:ext cx="152400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492" name="Text Box 68"/>
          <p:cNvSpPr txBox="1">
            <a:spLocks noChangeArrowheads="1"/>
          </p:cNvSpPr>
          <p:nvPr/>
        </p:nvSpPr>
        <p:spPr bwMode="auto">
          <a:xfrm>
            <a:off x="9372601" y="5562600"/>
            <a:ext cx="10054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Packets</a:t>
            </a:r>
          </a:p>
        </p:txBody>
      </p:sp>
      <p:sp>
        <p:nvSpPr>
          <p:cNvPr id="103496" name="Text Box 72"/>
          <p:cNvSpPr txBox="1">
            <a:spLocks noChangeArrowheads="1"/>
          </p:cNvSpPr>
          <p:nvPr/>
        </p:nvSpPr>
        <p:spPr bwMode="auto">
          <a:xfrm>
            <a:off x="6096000" y="6019800"/>
            <a:ext cx="325730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h</a:t>
            </a:r>
          </a:p>
        </p:txBody>
      </p:sp>
      <p:sp>
        <p:nvSpPr>
          <p:cNvPr id="103497" name="Text Box 73"/>
          <p:cNvSpPr txBox="1">
            <a:spLocks noChangeArrowheads="1"/>
          </p:cNvSpPr>
          <p:nvPr/>
        </p:nvSpPr>
        <p:spPr bwMode="auto">
          <a:xfrm>
            <a:off x="6400800" y="6019800"/>
            <a:ext cx="8382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M</a:t>
            </a:r>
          </a:p>
        </p:txBody>
      </p:sp>
      <p:sp>
        <p:nvSpPr>
          <p:cNvPr id="103498" name="Text Box 74"/>
          <p:cNvSpPr txBox="1">
            <a:spLocks noChangeArrowheads="1"/>
          </p:cNvSpPr>
          <p:nvPr/>
        </p:nvSpPr>
        <p:spPr bwMode="auto">
          <a:xfrm>
            <a:off x="5791200" y="6019800"/>
            <a:ext cx="325730" cy="36933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h</a:t>
            </a:r>
          </a:p>
        </p:txBody>
      </p:sp>
      <p:grpSp>
        <p:nvGrpSpPr>
          <p:cNvPr id="46114" name="Group 75"/>
          <p:cNvGrpSpPr>
            <a:grpSpLocks/>
          </p:cNvGrpSpPr>
          <p:nvPr/>
        </p:nvGrpSpPr>
        <p:grpSpPr bwMode="auto">
          <a:xfrm>
            <a:off x="7848600" y="6019800"/>
            <a:ext cx="1447800" cy="376238"/>
            <a:chOff x="2736" y="3360"/>
            <a:chExt cx="912" cy="237"/>
          </a:xfrm>
        </p:grpSpPr>
        <p:sp>
          <p:nvSpPr>
            <p:cNvPr id="103500" name="Text Box 76"/>
            <p:cNvSpPr txBox="1">
              <a:spLocks noChangeArrowheads="1"/>
            </p:cNvSpPr>
            <p:nvPr/>
          </p:nvSpPr>
          <p:spPr bwMode="auto">
            <a:xfrm>
              <a:off x="2928" y="3360"/>
              <a:ext cx="205" cy="2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  <p:sp>
          <p:nvSpPr>
            <p:cNvPr id="103501" name="Text Box 77"/>
            <p:cNvSpPr txBox="1">
              <a:spLocks noChangeArrowheads="1"/>
            </p:cNvSpPr>
            <p:nvPr/>
          </p:nvSpPr>
          <p:spPr bwMode="auto">
            <a:xfrm>
              <a:off x="3120" y="3360"/>
              <a:ext cx="52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103502" name="Text Box 78"/>
            <p:cNvSpPr txBox="1">
              <a:spLocks noChangeArrowheads="1"/>
            </p:cNvSpPr>
            <p:nvPr/>
          </p:nvSpPr>
          <p:spPr bwMode="auto">
            <a:xfrm>
              <a:off x="2736" y="3360"/>
              <a:ext cx="205" cy="23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>
                  <a:latin typeface="Arial" charset="0"/>
                  <a:ea typeface="ＭＳ Ｐゴシック" charset="0"/>
                </a:rPr>
                <a:t>h</a:t>
              </a:r>
            </a:p>
          </p:txBody>
        </p:sp>
      </p:grpSp>
      <p:sp>
        <p:nvSpPr>
          <p:cNvPr id="103503" name="Text Box 79"/>
          <p:cNvSpPr txBox="1">
            <a:spLocks noChangeArrowheads="1"/>
          </p:cNvSpPr>
          <p:nvPr/>
        </p:nvSpPr>
        <p:spPr bwMode="auto">
          <a:xfrm>
            <a:off x="5486400" y="6019800"/>
            <a:ext cx="325730" cy="36933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h</a:t>
            </a:r>
          </a:p>
        </p:txBody>
      </p:sp>
      <p:sp>
        <p:nvSpPr>
          <p:cNvPr id="103504" name="Text Box 80"/>
          <p:cNvSpPr txBox="1">
            <a:spLocks noChangeArrowheads="1"/>
          </p:cNvSpPr>
          <p:nvPr/>
        </p:nvSpPr>
        <p:spPr bwMode="auto">
          <a:xfrm>
            <a:off x="7543800" y="6019800"/>
            <a:ext cx="325730" cy="369332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h</a:t>
            </a:r>
          </a:p>
        </p:txBody>
      </p:sp>
      <p:sp>
        <p:nvSpPr>
          <p:cNvPr id="103505" name="Text Box 81"/>
          <p:cNvSpPr txBox="1">
            <a:spLocks noChangeArrowheads="1"/>
          </p:cNvSpPr>
          <p:nvPr/>
        </p:nvSpPr>
        <p:spPr bwMode="auto">
          <a:xfrm>
            <a:off x="8458201" y="6400800"/>
            <a:ext cx="966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Frames</a:t>
            </a:r>
          </a:p>
        </p:txBody>
      </p:sp>
      <p:sp>
        <p:nvSpPr>
          <p:cNvPr id="103506" name="AutoShape 82"/>
          <p:cNvSpPr>
            <a:spLocks noChangeArrowheads="1"/>
          </p:cNvSpPr>
          <p:nvPr/>
        </p:nvSpPr>
        <p:spPr bwMode="auto">
          <a:xfrm>
            <a:off x="6553200" y="5638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3507" name="AutoShape 83"/>
          <p:cNvSpPr>
            <a:spLocks noChangeArrowheads="1"/>
          </p:cNvSpPr>
          <p:nvPr/>
        </p:nvSpPr>
        <p:spPr bwMode="auto">
          <a:xfrm>
            <a:off x="7924800" y="5638800"/>
            <a:ext cx="152400" cy="381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98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400050"/>
            <a:ext cx="9772649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833437"/>
            <a:ext cx="8772525" cy="54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7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31F5A-DD8F-4914-9278-D9AF7170B0D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2.4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OSI layers</a:t>
            </a:r>
          </a:p>
        </p:txBody>
      </p:sp>
      <p:sp>
        <p:nvSpPr>
          <p:cNvPr id="475139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7514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4" y="1530350"/>
            <a:ext cx="7056437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515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2489200"/>
            <a:ext cx="8520112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4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TCP/IP Protocol Suite</a:t>
            </a: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58679C-4E3D-40E7-85C4-7DC8C26701C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2514600" y="90488"/>
            <a:ext cx="571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</a:rPr>
              <a:t>Figure 2.5</a:t>
            </a:r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en-US" i="1">
                <a:latin typeface="Times New Roman" panose="02020603050405020304" pitchFamily="18" charset="0"/>
              </a:rPr>
              <a:t>An exchange using the OSI model</a:t>
            </a:r>
          </a:p>
        </p:txBody>
      </p:sp>
      <p:sp>
        <p:nvSpPr>
          <p:cNvPr id="476163" name="Rectangle 3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6166" name="Rectangle 6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6167" name="Rectangle 7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6168" name="Rectangle 8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sp>
        <p:nvSpPr>
          <p:cNvPr id="476169" name="Rectangle 9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/>
          </a:p>
        </p:txBody>
      </p:sp>
      <p:pic>
        <p:nvPicPr>
          <p:cNvPr id="4761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524001"/>
            <a:ext cx="565785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617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3684588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6174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014" y="2209800"/>
            <a:ext cx="3684587" cy="25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6175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414" y="4908550"/>
            <a:ext cx="5538787" cy="65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41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0"/>
                                        <p:tgtEl>
                                          <p:spTgt spid="4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0"/>
                                        <p:tgtEl>
                                          <p:spTgt spid="47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0"/>
                                        <p:tgtEl>
                                          <p:spTgt spid="47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Layer Architecture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Layer architecture simplifies the network design.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It is easy to debug network applications in a layered architecture network.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The network management is easier due to the layered architecture.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Network layers follow a set of rules, called protocol.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>
                <a:solidFill>
                  <a:srgbClr val="000066"/>
                </a:solidFill>
              </a:rPr>
              <a:t>The protocol defines the format of the data being exchanged, and the control and timing for the handshake between layers.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endParaRPr lang="en-US" altLang="en-US" sz="2400" b="1">
              <a:solidFill>
                <a:srgbClr val="000066"/>
              </a:solidFill>
            </a:endParaRP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159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91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C391AB9F-3037-473A-8834-7C5504FD5E0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57410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1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3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4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6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7417" name="Line 9"/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418" name="Line 10"/>
          <p:cNvSpPr>
            <a:spLocks noChangeShapeType="1"/>
          </p:cNvSpPr>
          <p:nvPr/>
        </p:nvSpPr>
        <p:spPr bwMode="auto">
          <a:xfrm>
            <a:off x="1982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7419" name="Rectangle 11"/>
          <p:cNvSpPr>
            <a:spLocks noChangeArrowheads="1"/>
          </p:cNvSpPr>
          <p:nvPr/>
        </p:nvSpPr>
        <p:spPr bwMode="auto"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The physical layer is responsible for movements of</a:t>
            </a:r>
          </a:p>
          <a:p>
            <a:pPr algn="ctr"/>
            <a:r>
              <a:rPr lang="en-US" altLang="en-US" sz="2400"/>
              <a:t>individual bits from one hop (node) to the next.</a:t>
            </a:r>
          </a:p>
        </p:txBody>
      </p:sp>
      <p:grpSp>
        <p:nvGrpSpPr>
          <p:cNvPr id="657423" name="Group 15"/>
          <p:cNvGrpSpPr>
            <a:grpSpLocks/>
          </p:cNvGrpSpPr>
          <p:nvPr/>
        </p:nvGrpSpPr>
        <p:grpSpPr bwMode="auto">
          <a:xfrm>
            <a:off x="1981200" y="2286000"/>
            <a:ext cx="1143000" cy="566738"/>
            <a:chOff x="1200" y="1248"/>
            <a:chExt cx="720" cy="357"/>
          </a:xfrm>
        </p:grpSpPr>
        <p:pic>
          <p:nvPicPr>
            <p:cNvPr id="657424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7425" name="Text Box 17"/>
            <p:cNvSpPr txBox="1">
              <a:spLocks noChangeArrowheads="1"/>
            </p:cNvSpPr>
            <p:nvPr/>
          </p:nvSpPr>
          <p:spPr bwMode="auto">
            <a:xfrm>
              <a:off x="1284" y="1248"/>
              <a:ext cx="5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46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85800"/>
            <a:ext cx="8229600" cy="1066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rtlCol="0" anchor="ctr"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altLang="en-US" sz="4000" b="1">
                <a:solidFill>
                  <a:srgbClr val="E4005C"/>
                </a:solidFill>
              </a:rPr>
              <a:t>Physical Layer</a:t>
            </a:r>
            <a:endParaRPr lang="en-GB" altLang="en-US" sz="4000" b="1">
              <a:solidFill>
                <a:srgbClr val="E4005C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305800" cy="4953000"/>
          </a:xfrm>
        </p:spPr>
        <p:txBody>
          <a:bodyPr>
            <a:normAutofit fontScale="92500" lnSpcReduction="10000"/>
          </a:bodyPr>
          <a:lstStyle/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Provides physical interface for transmission of </a:t>
            </a:r>
            <a:r>
              <a:rPr lang="en-US" altLang="en-US" sz="2400" b="1" dirty="0" smtClean="0">
                <a:solidFill>
                  <a:srgbClr val="000066"/>
                </a:solidFill>
              </a:rPr>
              <a:t>information.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sz="2400" b="1" dirty="0" smtClean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physical layer is responsible for movements </a:t>
            </a:r>
            <a:r>
              <a:rPr lang="en-US" sz="2400" b="1" dirty="0" smtClean="0">
                <a:solidFill>
                  <a:srgbClr val="002060"/>
                </a:solidFill>
              </a:rPr>
              <a:t>of individual </a:t>
            </a:r>
            <a:r>
              <a:rPr lang="en-US" sz="2400" b="1" dirty="0">
                <a:solidFill>
                  <a:srgbClr val="002060"/>
                </a:solidFill>
              </a:rPr>
              <a:t>bits from one hop (node) to the next.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sz="2400" b="1" dirty="0" smtClean="0">
                <a:solidFill>
                  <a:srgbClr val="002060"/>
                </a:solidFill>
                <a:ea typeface="+mn-ea"/>
                <a:cs typeface="+mn-cs"/>
              </a:rPr>
              <a:t>This layer tells the driver software for the MAU (media attachment unit, ex. network interface cards (NICs, modems, etc.)) what needs to be sent across the medium.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sz="2400" b="1" dirty="0" smtClean="0">
                <a:solidFill>
                  <a:srgbClr val="002060"/>
                </a:solidFill>
                <a:ea typeface="+mn-ea"/>
                <a:cs typeface="+mn-cs"/>
              </a:rPr>
              <a:t>This layer manages the interface between the </a:t>
            </a:r>
            <a:r>
              <a:rPr lang="en-US" sz="2400" b="1" dirty="0" err="1" smtClean="0">
                <a:solidFill>
                  <a:srgbClr val="002060"/>
                </a:solidFill>
                <a:ea typeface="+mn-ea"/>
                <a:cs typeface="+mn-cs"/>
              </a:rPr>
              <a:t>the</a:t>
            </a:r>
            <a:r>
              <a:rPr lang="en-US" sz="2400" b="1" dirty="0" smtClean="0">
                <a:solidFill>
                  <a:srgbClr val="002060"/>
                </a:solidFill>
                <a:ea typeface="+mn-ea"/>
                <a:cs typeface="+mn-cs"/>
              </a:rPr>
              <a:t> computer and the network medium (coax, twisted pair, etc.)</a:t>
            </a:r>
            <a:endParaRPr lang="en-US" altLang="en-US" sz="2400" b="1" dirty="0">
              <a:solidFill>
                <a:srgbClr val="000066"/>
              </a:solidFill>
            </a:endParaRP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Defines rules by which bits are passed from one system to another on a physical communication medium.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Covers all - mechanical, electrical, functional and procedural - aspects for physical communication.</a:t>
            </a:r>
          </a:p>
          <a:p>
            <a:pPr marL="392113" indent="-293688" algn="just" defTabSz="414338">
              <a:lnSpc>
                <a:spcPct val="80000"/>
              </a:lnSpc>
              <a:spcBef>
                <a:spcPct val="50000"/>
              </a:spcBef>
              <a:spcAft>
                <a:spcPts val="500"/>
              </a:spcAft>
              <a:buClr>
                <a:srgbClr val="CC0000"/>
              </a:buClr>
              <a:buBlip>
                <a:blip r:embed="rId3"/>
              </a:buBlip>
            </a:pPr>
            <a:r>
              <a:rPr lang="en-US" altLang="en-US" sz="2400" b="1" dirty="0">
                <a:solidFill>
                  <a:srgbClr val="000066"/>
                </a:solidFill>
              </a:rPr>
              <a:t>Such characteristics as voltage levels, timing of voltage changes, physical data rates, maximum transmission distances, physical connectors, and other similar attributes are defined by physical layer specifications. </a:t>
            </a:r>
          </a:p>
          <a:p>
            <a:pPr marL="392113" indent="-293688" defTabSz="414338">
              <a:lnSpc>
                <a:spcPct val="80000"/>
              </a:lnSpc>
              <a:spcBef>
                <a:spcPct val="50000"/>
              </a:spcBef>
              <a:buClr>
                <a:srgbClr val="CC0000"/>
              </a:buClr>
              <a:buBlip>
                <a:blip r:embed="rId3"/>
              </a:buBlip>
            </a:pP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152400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035175" y="1270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2159000" y="139223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2493964" y="1552576"/>
            <a:ext cx="7407275" cy="36513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800080"/>
              </a:gs>
              <a:gs pos="100000">
                <a:srgbClr val="008000"/>
              </a:gs>
            </a:gsLst>
            <a:lin ang="90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647826" y="104776"/>
            <a:ext cx="5819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143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28675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44600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658938" defTabSz="828675"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1161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5733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305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87738" defTabSz="828675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hangingPunct="0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b="1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1524001" y="4989514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539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2.</a:t>
            </a:r>
            <a:fld id="{56A26A51-C325-4B62-896B-8ACD6488C0C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58434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35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36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37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38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39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40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sp>
        <p:nvSpPr>
          <p:cNvPr id="658441" name="Line 9"/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8442" name="Line 10"/>
          <p:cNvSpPr>
            <a:spLocks noChangeShapeType="1"/>
          </p:cNvSpPr>
          <p:nvPr/>
        </p:nvSpPr>
        <p:spPr bwMode="auto">
          <a:xfrm>
            <a:off x="1982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8443" name="Rectangle 11"/>
          <p:cNvSpPr>
            <a:spLocks noChangeArrowheads="1"/>
          </p:cNvSpPr>
          <p:nvPr/>
        </p:nvSpPr>
        <p:spPr bwMode="auto">
          <a:xfrm>
            <a:off x="2019300" y="3063876"/>
            <a:ext cx="8077200" cy="83099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400"/>
              <a:t>The data link layer is responsible for moving </a:t>
            </a:r>
            <a:br>
              <a:rPr lang="en-US" altLang="en-US" sz="2400"/>
            </a:br>
            <a:r>
              <a:rPr lang="en-US" altLang="en-US" sz="2400"/>
              <a:t>frames from one hop (node) to the next.</a:t>
            </a:r>
          </a:p>
        </p:txBody>
      </p:sp>
      <p:grpSp>
        <p:nvGrpSpPr>
          <p:cNvPr id="658447" name="Group 15"/>
          <p:cNvGrpSpPr>
            <a:grpSpLocks/>
          </p:cNvGrpSpPr>
          <p:nvPr/>
        </p:nvGrpSpPr>
        <p:grpSpPr bwMode="auto">
          <a:xfrm>
            <a:off x="1981200" y="2286000"/>
            <a:ext cx="1143000" cy="566738"/>
            <a:chOff x="1200" y="1248"/>
            <a:chExt cx="720" cy="357"/>
          </a:xfrm>
        </p:grpSpPr>
        <p:pic>
          <p:nvPicPr>
            <p:cNvPr id="658448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8449" name="Text Box 17"/>
            <p:cNvSpPr txBox="1">
              <a:spLocks noChangeArrowheads="1"/>
            </p:cNvSpPr>
            <p:nvPr/>
          </p:nvSpPr>
          <p:spPr bwMode="auto">
            <a:xfrm>
              <a:off x="1284" y="1248"/>
              <a:ext cx="5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1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1482</Words>
  <Application>Microsoft Office PowerPoint</Application>
  <PresentationFormat>Widescreen</PresentationFormat>
  <Paragraphs>297</Paragraphs>
  <Slides>38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MS PGothic</vt:lpstr>
      <vt:lpstr>Arial</vt:lpstr>
      <vt:lpstr>Calibri</vt:lpstr>
      <vt:lpstr>Calibri Light</vt:lpstr>
      <vt:lpstr>StarSymbol</vt:lpstr>
      <vt:lpstr>Tahoma</vt:lpstr>
      <vt:lpstr>Times New Roman</vt:lpstr>
      <vt:lpstr>Wingdings</vt:lpstr>
      <vt:lpstr>Office Theme</vt:lpstr>
      <vt:lpstr>Bitmap Image</vt:lpstr>
      <vt:lpstr>Unit – III Network Essentials</vt:lpstr>
      <vt:lpstr>OSI Model  </vt:lpstr>
      <vt:lpstr>PowerPoint Presentation</vt:lpstr>
      <vt:lpstr>PowerPoint Presentation</vt:lpstr>
      <vt:lpstr>PowerPoint Presentation</vt:lpstr>
      <vt:lpstr>Layer Architecture</vt:lpstr>
      <vt:lpstr>PowerPoint Presentation</vt:lpstr>
      <vt:lpstr>Physical Layer</vt:lpstr>
      <vt:lpstr>PowerPoint Presentation</vt:lpstr>
      <vt:lpstr>Data Link Layer</vt:lpstr>
      <vt:lpstr>PowerPoint Presentation</vt:lpstr>
      <vt:lpstr>Network Layer</vt:lpstr>
      <vt:lpstr>PowerPoint Presentation</vt:lpstr>
      <vt:lpstr>Transport Layer</vt:lpstr>
      <vt:lpstr>PowerPoint Presentation</vt:lpstr>
      <vt:lpstr>Session Layer</vt:lpstr>
      <vt:lpstr>PowerPoint Presentation</vt:lpstr>
      <vt:lpstr>Presentation Layer</vt:lpstr>
      <vt:lpstr>PowerPoint Presentation</vt:lpstr>
      <vt:lpstr>Application Layer</vt:lpstr>
      <vt:lpstr>OSI in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OSI &amp; TCP/IP Models</vt:lpstr>
      <vt:lpstr>TCP/IP Model</vt:lpstr>
      <vt:lpstr>TCP/IP and OSI model </vt:lpstr>
      <vt:lpstr>Relationship of layers and addresses in TCP/IP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III Network Essentials</dc:title>
  <dc:creator>SureshVikki</dc:creator>
  <cp:lastModifiedBy>SureshVikki</cp:lastModifiedBy>
  <cp:revision>7</cp:revision>
  <dcterms:created xsi:type="dcterms:W3CDTF">2019-02-12T22:30:53Z</dcterms:created>
  <dcterms:modified xsi:type="dcterms:W3CDTF">2019-02-18T22:28:34Z</dcterms:modified>
</cp:coreProperties>
</file>