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g"/>
  <Override PartName="/ppt/media/image3.jpg" ContentType="image/jpg"/>
  <Override PartName="/ppt/media/image6.jpg" ContentType="image/jpg"/>
  <Override PartName="/ppt/media/image7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4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1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1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7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6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0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94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7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2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0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55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0180" y="2626563"/>
            <a:ext cx="47301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Introduction </a:t>
            </a:r>
            <a:r>
              <a:rPr spc="-195" dirty="0"/>
              <a:t>to</a:t>
            </a:r>
            <a:r>
              <a:rPr spc="-515" dirty="0"/>
              <a:t> </a:t>
            </a:r>
            <a:r>
              <a:rPr spc="-140" dirty="0"/>
              <a:t>WIFI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461899"/>
            <a:ext cx="6035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Elements </a:t>
            </a:r>
            <a:r>
              <a:rPr spc="-180" dirty="0"/>
              <a:t>of </a:t>
            </a:r>
            <a:r>
              <a:rPr spc="-140" dirty="0"/>
              <a:t>WIFI</a:t>
            </a:r>
            <a:r>
              <a:rPr spc="-655" dirty="0"/>
              <a:t> </a:t>
            </a:r>
            <a:r>
              <a:rPr spc="-25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926412"/>
            <a:ext cx="2353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  <a:tab pos="1568450" algn="l"/>
              </a:tabLst>
            </a:pPr>
            <a:r>
              <a:rPr sz="2800" b="1" spc="-210" dirty="0">
                <a:latin typeface="Trebuchet MS"/>
                <a:cs typeface="Trebuchet MS"/>
              </a:rPr>
              <a:t>Ac</a:t>
            </a:r>
            <a:r>
              <a:rPr sz="2800" b="1" spc="-185" dirty="0">
                <a:latin typeface="Trebuchet MS"/>
                <a:cs typeface="Trebuchet MS"/>
              </a:rPr>
              <a:t>c</a:t>
            </a:r>
            <a:r>
              <a:rPr sz="2800" b="1" spc="-140" dirty="0">
                <a:latin typeface="Trebuchet MS"/>
                <a:cs typeface="Trebuchet MS"/>
              </a:rPr>
              <a:t>es</a:t>
            </a:r>
            <a:r>
              <a:rPr sz="2800" b="1" spc="-114" dirty="0">
                <a:latin typeface="Trebuchet MS"/>
                <a:cs typeface="Trebuchet MS"/>
              </a:rPr>
              <a:t>s</a:t>
            </a:r>
            <a:r>
              <a:rPr sz="2800" b="1" dirty="0">
                <a:latin typeface="Trebuchet MS"/>
                <a:cs typeface="Trebuchet MS"/>
              </a:rPr>
              <a:t>	</a:t>
            </a:r>
            <a:r>
              <a:rPr sz="2800" b="1" spc="-195" dirty="0">
                <a:latin typeface="Trebuchet MS"/>
                <a:cs typeface="Trebuchet MS"/>
              </a:rPr>
              <a:t>P</a:t>
            </a:r>
            <a:r>
              <a:rPr sz="2800" b="1" spc="-150" dirty="0">
                <a:latin typeface="Trebuchet MS"/>
                <a:cs typeface="Trebuchet MS"/>
              </a:rPr>
              <a:t>o</a:t>
            </a:r>
            <a:r>
              <a:rPr sz="2800" b="1" spc="-95" dirty="0">
                <a:latin typeface="Trebuchet MS"/>
                <a:cs typeface="Trebuchet MS"/>
              </a:rPr>
              <a:t>i</a:t>
            </a:r>
            <a:r>
              <a:rPr sz="2800" b="1" spc="-185" dirty="0">
                <a:latin typeface="Trebuchet MS"/>
                <a:cs typeface="Trebuchet MS"/>
              </a:rPr>
              <a:t>n</a:t>
            </a:r>
            <a:r>
              <a:rPr sz="2800" b="1" spc="-140" dirty="0"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1142" y="1926412"/>
            <a:ext cx="3273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8205" algn="l"/>
                <a:tab pos="1225550" algn="l"/>
                <a:tab pos="2002789" algn="l"/>
                <a:tab pos="2630805" algn="l"/>
                <a:tab pos="3089275" algn="l"/>
              </a:tabLst>
            </a:pPr>
            <a:r>
              <a:rPr sz="2800" b="1" spc="-150" dirty="0">
                <a:latin typeface="Trebuchet MS"/>
                <a:cs typeface="Trebuchet MS"/>
              </a:rPr>
              <a:t>(</a:t>
            </a:r>
            <a:r>
              <a:rPr sz="2800" b="1" spc="-130" dirty="0">
                <a:latin typeface="Trebuchet MS"/>
                <a:cs typeface="Trebuchet MS"/>
              </a:rPr>
              <a:t>AP)</a:t>
            </a:r>
            <a:r>
              <a:rPr sz="2800" b="1" dirty="0">
                <a:latin typeface="Trebuchet MS"/>
                <a:cs typeface="Trebuchet MS"/>
              </a:rPr>
              <a:t>	</a:t>
            </a:r>
            <a:r>
              <a:rPr sz="2800" spc="-80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10" dirty="0">
                <a:latin typeface="Arial"/>
                <a:cs typeface="Arial"/>
              </a:rPr>
              <a:t>Th</a:t>
            </a:r>
            <a:r>
              <a:rPr sz="2800" spc="-195" dirty="0">
                <a:latin typeface="Arial"/>
                <a:cs typeface="Arial"/>
              </a:rPr>
              <a:t>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40" dirty="0">
                <a:latin typeface="Arial"/>
                <a:cs typeface="Arial"/>
              </a:rPr>
              <a:t>AP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85" dirty="0">
                <a:latin typeface="Arial"/>
                <a:cs typeface="Arial"/>
              </a:rPr>
              <a:t>i</a:t>
            </a:r>
            <a:r>
              <a:rPr sz="2800" spc="-20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0" dirty="0"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8561" y="1926412"/>
            <a:ext cx="20154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16050" algn="l"/>
              </a:tabLst>
            </a:pPr>
            <a:r>
              <a:rPr sz="2800" spc="15" dirty="0">
                <a:latin typeface="Arial"/>
                <a:cs typeface="Arial"/>
              </a:rPr>
              <a:t>wi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-105" dirty="0">
                <a:latin typeface="Arial"/>
                <a:cs typeface="Arial"/>
              </a:rPr>
              <a:t>e</a:t>
            </a:r>
            <a:r>
              <a:rPr sz="2800" spc="-55" dirty="0">
                <a:latin typeface="Arial"/>
                <a:cs typeface="Arial"/>
              </a:rPr>
              <a:t>l</a:t>
            </a:r>
            <a:r>
              <a:rPr sz="2800" spc="-260" dirty="0">
                <a:latin typeface="Arial"/>
                <a:cs typeface="Arial"/>
              </a:rPr>
              <a:t>ess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75" dirty="0">
                <a:latin typeface="Arial"/>
                <a:cs typeface="Arial"/>
              </a:rPr>
              <a:t>L</a:t>
            </a:r>
            <a:r>
              <a:rPr sz="2800" spc="-235" dirty="0">
                <a:latin typeface="Arial"/>
                <a:cs typeface="Arial"/>
              </a:rPr>
              <a:t>AN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965" y="2353817"/>
            <a:ext cx="77285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latin typeface="Arial"/>
                <a:cs typeface="Arial"/>
              </a:rPr>
              <a:t>transceiver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114" dirty="0">
                <a:latin typeface="Arial"/>
                <a:cs typeface="Arial"/>
              </a:rPr>
              <a:t>“base </a:t>
            </a:r>
            <a:r>
              <a:rPr sz="2800" spc="-30" dirty="0">
                <a:latin typeface="Arial"/>
                <a:cs typeface="Arial"/>
              </a:rPr>
              <a:t>station”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10" dirty="0">
                <a:latin typeface="Arial"/>
                <a:cs typeface="Arial"/>
              </a:rPr>
              <a:t>connect </a:t>
            </a:r>
            <a:r>
              <a:rPr sz="2800" spc="-120" dirty="0">
                <a:latin typeface="Arial"/>
                <a:cs typeface="Arial"/>
              </a:rPr>
              <a:t>one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73244" y="2780537"/>
            <a:ext cx="36722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31745" algn="l"/>
                <a:tab pos="3176270" algn="l"/>
              </a:tabLst>
            </a:pPr>
            <a:r>
              <a:rPr sz="2800" spc="-30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imul</a:t>
            </a:r>
            <a:r>
              <a:rPr sz="2800" spc="-45" dirty="0">
                <a:latin typeface="Arial"/>
                <a:cs typeface="Arial"/>
              </a:rPr>
              <a:t>t</a:t>
            </a:r>
            <a:r>
              <a:rPr sz="2800" spc="-210" dirty="0">
                <a:latin typeface="Arial"/>
                <a:cs typeface="Arial"/>
              </a:rPr>
              <a:t>a</a:t>
            </a:r>
            <a:r>
              <a:rPr sz="2800" spc="-140" dirty="0">
                <a:latin typeface="Arial"/>
                <a:cs typeface="Arial"/>
              </a:rPr>
              <a:t>neous</a:t>
            </a:r>
            <a:r>
              <a:rPr sz="2800" spc="-50" dirty="0">
                <a:latin typeface="Arial"/>
                <a:cs typeface="Arial"/>
              </a:rPr>
              <a:t>l</a:t>
            </a:r>
            <a:r>
              <a:rPr sz="2800" spc="-13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t</a:t>
            </a:r>
            <a:r>
              <a:rPr sz="2800" spc="50" dirty="0">
                <a:latin typeface="Arial"/>
                <a:cs typeface="Arial"/>
              </a:rPr>
              <a:t>o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965" y="2780537"/>
            <a:ext cx="373951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1148080" algn="l"/>
                <a:tab pos="2658745" algn="l"/>
              </a:tabLst>
            </a:pPr>
            <a:r>
              <a:rPr sz="2800" spc="-145" dirty="0">
                <a:latin typeface="Arial"/>
                <a:cs typeface="Arial"/>
              </a:rPr>
              <a:t>ma</a:t>
            </a:r>
            <a:r>
              <a:rPr sz="2800" spc="-170" dirty="0">
                <a:latin typeface="Arial"/>
                <a:cs typeface="Arial"/>
              </a:rPr>
              <a:t>n</a:t>
            </a:r>
            <a:r>
              <a:rPr sz="2800" spc="-13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w</a:t>
            </a:r>
            <a:r>
              <a:rPr sz="2800" dirty="0">
                <a:latin typeface="Arial"/>
                <a:cs typeface="Arial"/>
              </a:rPr>
              <a:t>ir</a:t>
            </a:r>
            <a:r>
              <a:rPr sz="2800" spc="-155" dirty="0">
                <a:latin typeface="Arial"/>
                <a:cs typeface="Arial"/>
              </a:rPr>
              <a:t>ele</a:t>
            </a:r>
            <a:r>
              <a:rPr sz="2800" spc="-180" dirty="0">
                <a:latin typeface="Arial"/>
                <a:cs typeface="Arial"/>
              </a:rPr>
              <a:t>s</a:t>
            </a:r>
            <a:r>
              <a:rPr sz="2800" spc="-3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35" dirty="0">
                <a:latin typeface="Arial"/>
                <a:cs typeface="Arial"/>
              </a:rPr>
              <a:t>d</a:t>
            </a:r>
            <a:r>
              <a:rPr sz="2800" spc="-150" dirty="0">
                <a:latin typeface="Arial"/>
                <a:cs typeface="Arial"/>
              </a:rPr>
              <a:t>e</a:t>
            </a:r>
            <a:r>
              <a:rPr sz="2800" spc="-85" dirty="0">
                <a:latin typeface="Arial"/>
                <a:cs typeface="Arial"/>
              </a:rPr>
              <a:t>v</a:t>
            </a:r>
            <a:r>
              <a:rPr sz="2800" spc="-55" dirty="0">
                <a:latin typeface="Arial"/>
                <a:cs typeface="Arial"/>
              </a:rPr>
              <a:t>i</a:t>
            </a:r>
            <a:r>
              <a:rPr sz="2800" spc="-190" dirty="0">
                <a:latin typeface="Arial"/>
                <a:cs typeface="Arial"/>
              </a:rPr>
              <a:t>ces  </a:t>
            </a:r>
            <a:r>
              <a:rPr sz="2800" spc="-45" dirty="0">
                <a:latin typeface="Arial"/>
                <a:cs typeface="Arial"/>
              </a:rPr>
              <a:t>Internet.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4065" y="4231640"/>
            <a:ext cx="80714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  <a:tab pos="1296035" algn="l"/>
                <a:tab pos="2248535" algn="l"/>
                <a:tab pos="2529205" algn="l"/>
                <a:tab pos="3397885" algn="l"/>
                <a:tab pos="4522470" algn="l"/>
                <a:tab pos="5176520" algn="l"/>
                <a:tab pos="6516370" algn="l"/>
                <a:tab pos="7514590" algn="l"/>
              </a:tabLst>
            </a:pPr>
            <a:r>
              <a:rPr sz="2800" b="1" spc="-75" dirty="0">
                <a:latin typeface="Trebuchet MS"/>
                <a:cs typeface="Trebuchet MS"/>
              </a:rPr>
              <a:t>W</a:t>
            </a:r>
            <a:r>
              <a:rPr sz="2800" b="1" spc="-15" dirty="0">
                <a:latin typeface="Trebuchet MS"/>
                <a:cs typeface="Trebuchet MS"/>
              </a:rPr>
              <a:t>i</a:t>
            </a:r>
            <a:r>
              <a:rPr sz="2800" b="1" spc="-180" dirty="0">
                <a:latin typeface="Trebuchet MS"/>
                <a:cs typeface="Trebuchet MS"/>
              </a:rPr>
              <a:t>-</a:t>
            </a:r>
            <a:r>
              <a:rPr sz="2800" b="1" spc="-250" dirty="0">
                <a:latin typeface="Trebuchet MS"/>
                <a:cs typeface="Trebuchet MS"/>
              </a:rPr>
              <a:t>Fi</a:t>
            </a:r>
            <a:r>
              <a:rPr sz="2800" b="1" dirty="0">
                <a:latin typeface="Trebuchet MS"/>
                <a:cs typeface="Trebuchet MS"/>
              </a:rPr>
              <a:t>	</a:t>
            </a:r>
            <a:r>
              <a:rPr sz="2800" b="1" spc="-210" dirty="0">
                <a:latin typeface="Trebuchet MS"/>
                <a:cs typeface="Trebuchet MS"/>
              </a:rPr>
              <a:t>ca</a:t>
            </a:r>
            <a:r>
              <a:rPr sz="2800" b="1" spc="-190" dirty="0">
                <a:latin typeface="Trebuchet MS"/>
                <a:cs typeface="Trebuchet MS"/>
              </a:rPr>
              <a:t>r</a:t>
            </a:r>
            <a:r>
              <a:rPr sz="2800" b="1" spc="-110" dirty="0">
                <a:latin typeface="Trebuchet MS"/>
                <a:cs typeface="Trebuchet MS"/>
              </a:rPr>
              <a:t>ds</a:t>
            </a:r>
            <a:r>
              <a:rPr sz="2800" b="1" dirty="0">
                <a:latin typeface="Trebuchet MS"/>
                <a:cs typeface="Trebuchet MS"/>
              </a:rPr>
              <a:t>	</a:t>
            </a:r>
            <a:r>
              <a:rPr sz="2800" spc="-80" dirty="0">
                <a:latin typeface="Arial"/>
                <a:cs typeface="Arial"/>
              </a:rPr>
              <a:t>-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10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9" dirty="0">
                <a:latin typeface="Arial"/>
                <a:cs typeface="Arial"/>
              </a:rPr>
              <a:t>a</a:t>
            </a:r>
            <a:r>
              <a:rPr sz="2800" spc="-204" dirty="0">
                <a:latin typeface="Arial"/>
                <a:cs typeface="Arial"/>
              </a:rPr>
              <a:t>c</a:t>
            </a:r>
            <a:r>
              <a:rPr sz="2800" spc="-155" dirty="0">
                <a:latin typeface="Arial"/>
                <a:cs typeface="Arial"/>
              </a:rPr>
              <a:t>ce</a:t>
            </a:r>
            <a:r>
              <a:rPr sz="2800" spc="-180" dirty="0">
                <a:latin typeface="Arial"/>
                <a:cs typeface="Arial"/>
              </a:rPr>
              <a:t>p</a:t>
            </a:r>
            <a:r>
              <a:rPr sz="2800" spc="155" dirty="0">
                <a:latin typeface="Arial"/>
                <a:cs typeface="Arial"/>
              </a:rPr>
              <a:t>t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0" dirty="0">
                <a:latin typeface="Arial"/>
                <a:cs typeface="Arial"/>
              </a:rPr>
              <a:t>wi</a:t>
            </a:r>
            <a:r>
              <a:rPr sz="2800" spc="-35" dirty="0">
                <a:latin typeface="Arial"/>
                <a:cs typeface="Arial"/>
              </a:rPr>
              <a:t>r</a:t>
            </a:r>
            <a:r>
              <a:rPr sz="2800" spc="-155" dirty="0">
                <a:latin typeface="Arial"/>
                <a:cs typeface="Arial"/>
              </a:rPr>
              <a:t>ele</a:t>
            </a:r>
            <a:r>
              <a:rPr sz="2800" spc="-180" dirty="0">
                <a:latin typeface="Arial"/>
                <a:cs typeface="Arial"/>
              </a:rPr>
              <a:t>s</a:t>
            </a:r>
            <a:r>
              <a:rPr sz="2800" spc="-31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50" dirty="0">
                <a:latin typeface="Arial"/>
                <a:cs typeface="Arial"/>
              </a:rPr>
              <a:t>sig</a:t>
            </a:r>
            <a:r>
              <a:rPr sz="2800" spc="-200" dirty="0">
                <a:latin typeface="Arial"/>
                <a:cs typeface="Arial"/>
              </a:rPr>
              <a:t>n</a:t>
            </a:r>
            <a:r>
              <a:rPr sz="2800" spc="-100" dirty="0">
                <a:latin typeface="Arial"/>
                <a:cs typeface="Arial"/>
              </a:rPr>
              <a:t>al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10" dirty="0">
                <a:latin typeface="Arial"/>
                <a:cs typeface="Arial"/>
              </a:rPr>
              <a:t>and  relay </a:t>
            </a:r>
            <a:r>
              <a:rPr sz="2800" spc="-50" dirty="0">
                <a:latin typeface="Arial"/>
                <a:cs typeface="Arial"/>
              </a:rPr>
              <a:t>information. </a:t>
            </a:r>
            <a:r>
              <a:rPr sz="2800" spc="-195" dirty="0">
                <a:latin typeface="Arial"/>
                <a:cs typeface="Arial"/>
              </a:rPr>
              <a:t>They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50" dirty="0">
                <a:latin typeface="Arial"/>
                <a:cs typeface="Arial"/>
              </a:rPr>
              <a:t>internal 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external.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385" y="461899"/>
            <a:ext cx="6035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4" dirty="0"/>
              <a:t>Elements </a:t>
            </a:r>
            <a:r>
              <a:rPr spc="-180" dirty="0"/>
              <a:t>of </a:t>
            </a:r>
            <a:r>
              <a:rPr spc="-140" dirty="0"/>
              <a:t>WIFI</a:t>
            </a:r>
            <a:r>
              <a:rPr spc="-655" dirty="0"/>
              <a:t> </a:t>
            </a:r>
            <a:r>
              <a:rPr spc="-25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502865"/>
            <a:ext cx="80727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5600" algn="l"/>
              </a:tabLst>
            </a:pPr>
            <a:r>
              <a:rPr sz="2800" b="1" spc="-145" dirty="0">
                <a:latin typeface="Trebuchet MS"/>
                <a:cs typeface="Trebuchet MS"/>
              </a:rPr>
              <a:t>Safeguards </a:t>
            </a:r>
            <a:r>
              <a:rPr sz="2800" spc="-80" dirty="0">
                <a:latin typeface="Arial"/>
                <a:cs typeface="Arial"/>
              </a:rPr>
              <a:t>- </a:t>
            </a:r>
            <a:r>
              <a:rPr sz="2800" spc="-130" dirty="0">
                <a:latin typeface="Arial"/>
                <a:cs typeface="Arial"/>
              </a:rPr>
              <a:t>Firewalls and </a:t>
            </a:r>
            <a:r>
              <a:rPr sz="2800" spc="-75" dirty="0">
                <a:latin typeface="Arial"/>
                <a:cs typeface="Arial"/>
              </a:rPr>
              <a:t>anti-virus </a:t>
            </a:r>
            <a:r>
              <a:rPr sz="2800" spc="-80" dirty="0">
                <a:latin typeface="Arial"/>
                <a:cs typeface="Arial"/>
              </a:rPr>
              <a:t>software</a:t>
            </a:r>
            <a:r>
              <a:rPr sz="2800" spc="-229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protect  </a:t>
            </a:r>
            <a:r>
              <a:rPr sz="2800" spc="-85" dirty="0">
                <a:latin typeface="Arial"/>
                <a:cs typeface="Arial"/>
              </a:rPr>
              <a:t>networks </a:t>
            </a:r>
            <a:r>
              <a:rPr sz="2800" spc="-30" dirty="0">
                <a:latin typeface="Arial"/>
                <a:cs typeface="Arial"/>
              </a:rPr>
              <a:t>from </a:t>
            </a:r>
            <a:r>
              <a:rPr sz="2800" spc="-60" dirty="0">
                <a:latin typeface="Arial"/>
                <a:cs typeface="Arial"/>
              </a:rPr>
              <a:t>uninvited </a:t>
            </a:r>
            <a:r>
              <a:rPr sz="2800" spc="-180" dirty="0">
                <a:latin typeface="Arial"/>
                <a:cs typeface="Arial"/>
              </a:rPr>
              <a:t>users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60" dirty="0">
                <a:latin typeface="Arial"/>
                <a:cs typeface="Arial"/>
              </a:rPr>
              <a:t>keep </a:t>
            </a:r>
            <a:r>
              <a:rPr sz="2800" spc="-45" dirty="0">
                <a:latin typeface="Arial"/>
                <a:cs typeface="Arial"/>
              </a:rPr>
              <a:t>information  </a:t>
            </a:r>
            <a:r>
              <a:rPr sz="2800" spc="-150" dirty="0">
                <a:latin typeface="Arial"/>
                <a:cs typeface="Arial"/>
              </a:rPr>
              <a:t>secure.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722" y="461899"/>
            <a:ext cx="3688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0" dirty="0"/>
              <a:t>WIFI</a:t>
            </a:r>
            <a:r>
              <a:rPr spc="-415" dirty="0"/>
              <a:t> </a:t>
            </a:r>
            <a:r>
              <a:rPr spc="-250" dirty="0"/>
              <a:t>Topologies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3269" y="2070938"/>
            <a:ext cx="6297930" cy="147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2800" spc="-110" dirty="0">
                <a:latin typeface="Arial"/>
                <a:cs typeface="Arial"/>
              </a:rPr>
              <a:t>Peer-to-peer </a:t>
            </a:r>
            <a:r>
              <a:rPr sz="2800" spc="-75" dirty="0">
                <a:latin typeface="Arial"/>
                <a:cs typeface="Arial"/>
              </a:rPr>
              <a:t>topology </a:t>
            </a:r>
            <a:r>
              <a:rPr sz="2800" spc="-130" dirty="0">
                <a:latin typeface="Arial"/>
                <a:cs typeface="Arial"/>
              </a:rPr>
              <a:t>(Ad-hoc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Mode)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58928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2800" spc="-210" dirty="0">
                <a:latin typeface="Arial"/>
                <a:cs typeface="Arial"/>
              </a:rPr>
              <a:t>AP-based </a:t>
            </a:r>
            <a:r>
              <a:rPr sz="2800" spc="-75" dirty="0">
                <a:latin typeface="Arial"/>
                <a:cs typeface="Arial"/>
              </a:rPr>
              <a:t>topology </a:t>
            </a:r>
            <a:r>
              <a:rPr sz="2800" spc="-70" dirty="0">
                <a:latin typeface="Arial"/>
                <a:cs typeface="Arial"/>
              </a:rPr>
              <a:t>(Infrastructure</a:t>
            </a:r>
            <a:r>
              <a:rPr sz="2800" spc="-75" dirty="0">
                <a:latin typeface="Arial"/>
                <a:cs typeface="Arial"/>
              </a:rPr>
              <a:t> Mode)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008" y="461899"/>
            <a:ext cx="5192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Peer-to-peer</a:t>
            </a:r>
            <a:r>
              <a:rPr spc="-375" dirty="0"/>
              <a:t> </a:t>
            </a:r>
            <a:r>
              <a:rPr spc="-265" dirty="0"/>
              <a:t>Topology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168" y="2070938"/>
            <a:ext cx="7692390" cy="3354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340" dirty="0">
                <a:latin typeface="Arial"/>
                <a:cs typeface="Arial"/>
              </a:rPr>
              <a:t>AP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not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required.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0" dirty="0">
                <a:latin typeface="Arial"/>
                <a:cs typeface="Arial"/>
              </a:rPr>
              <a:t>Client </a:t>
            </a:r>
            <a:r>
              <a:rPr sz="2800" spc="-160" dirty="0">
                <a:latin typeface="Arial"/>
                <a:cs typeface="Arial"/>
              </a:rPr>
              <a:t>devices </a:t>
            </a:r>
            <a:r>
              <a:rPr sz="2800" spc="-5" dirty="0">
                <a:latin typeface="Arial"/>
                <a:cs typeface="Arial"/>
              </a:rPr>
              <a:t>within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90" dirty="0">
                <a:latin typeface="Arial"/>
                <a:cs typeface="Arial"/>
              </a:rPr>
              <a:t>cell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10" dirty="0">
                <a:latin typeface="Arial"/>
                <a:cs typeface="Arial"/>
              </a:rPr>
              <a:t>communicate </a:t>
            </a:r>
            <a:r>
              <a:rPr sz="2800" spc="15" dirty="0">
                <a:latin typeface="Arial"/>
                <a:cs typeface="Arial"/>
              </a:rPr>
              <a:t>with 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35" dirty="0">
                <a:latin typeface="Arial"/>
                <a:cs typeface="Arial"/>
              </a:rPr>
              <a:t>other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directly.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405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00000"/>
              </a:lnSpc>
              <a:buSzPct val="58928"/>
              <a:buFont typeface="Wingdings"/>
              <a:buChar char=""/>
              <a:tabLst>
                <a:tab pos="354965" algn="l"/>
                <a:tab pos="355600" algn="l"/>
                <a:tab pos="777240" algn="l"/>
                <a:tab pos="1210310" algn="l"/>
                <a:tab pos="1527175" algn="l"/>
                <a:tab pos="2298700" algn="l"/>
                <a:tab pos="2924810" algn="l"/>
                <a:tab pos="4119879" algn="l"/>
                <a:tab pos="4706620" algn="l"/>
                <a:tab pos="5092700" algn="l"/>
                <a:tab pos="6473825" algn="l"/>
              </a:tabLst>
            </a:pPr>
            <a:r>
              <a:rPr sz="2800" spc="40" dirty="0">
                <a:latin typeface="Arial"/>
                <a:cs typeface="Arial"/>
              </a:rPr>
              <a:t>It	</a:t>
            </a:r>
            <a:r>
              <a:rPr sz="2800" spc="-100" dirty="0">
                <a:latin typeface="Arial"/>
                <a:cs typeface="Arial"/>
              </a:rPr>
              <a:t>i</a:t>
            </a:r>
            <a:r>
              <a:rPr sz="2800" spc="-200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90" dirty="0">
                <a:latin typeface="Arial"/>
                <a:cs typeface="Arial"/>
              </a:rPr>
              <a:t>us</a:t>
            </a:r>
            <a:r>
              <a:rPr sz="2800" spc="-220" dirty="0">
                <a:latin typeface="Arial"/>
                <a:cs typeface="Arial"/>
              </a:rPr>
              <a:t>e</a:t>
            </a:r>
            <a:r>
              <a:rPr sz="2800" spc="-5" dirty="0">
                <a:latin typeface="Arial"/>
                <a:cs typeface="Arial"/>
              </a:rPr>
              <a:t>fu</a:t>
            </a:r>
            <a:r>
              <a:rPr sz="2800" dirty="0">
                <a:latin typeface="Arial"/>
                <a:cs typeface="Arial"/>
              </a:rPr>
              <a:t>l	</a:t>
            </a:r>
            <a:r>
              <a:rPr sz="2800" spc="10" dirty="0">
                <a:latin typeface="Arial"/>
                <a:cs typeface="Arial"/>
              </a:rPr>
              <a:t>f</a:t>
            </a:r>
            <a:r>
              <a:rPr sz="2800" spc="-30" dirty="0">
                <a:latin typeface="Arial"/>
                <a:cs typeface="Arial"/>
              </a:rPr>
              <a:t>o</a:t>
            </a:r>
            <a:r>
              <a:rPr sz="2800" spc="-1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9" dirty="0">
                <a:latin typeface="Arial"/>
                <a:cs typeface="Arial"/>
              </a:rPr>
              <a:t>s</a:t>
            </a:r>
            <a:r>
              <a:rPr sz="2800" spc="-270" dirty="0">
                <a:latin typeface="Arial"/>
                <a:cs typeface="Arial"/>
              </a:rPr>
              <a:t>e</a:t>
            </a:r>
            <a:r>
              <a:rPr sz="2800" spc="114" dirty="0">
                <a:latin typeface="Arial"/>
                <a:cs typeface="Arial"/>
              </a:rPr>
              <a:t>t</a:t>
            </a:r>
            <a:r>
              <a:rPr sz="2800" spc="95" dirty="0">
                <a:latin typeface="Arial"/>
                <a:cs typeface="Arial"/>
              </a:rPr>
              <a:t>t</a:t>
            </a:r>
            <a:r>
              <a:rPr sz="2800" spc="65" dirty="0">
                <a:latin typeface="Arial"/>
                <a:cs typeface="Arial"/>
              </a:rPr>
              <a:t>i</a:t>
            </a:r>
            <a:r>
              <a:rPr sz="2800" spc="-170" dirty="0">
                <a:latin typeface="Arial"/>
                <a:cs typeface="Arial"/>
              </a:rPr>
              <a:t>n</a:t>
            </a:r>
            <a:r>
              <a:rPr sz="2800" spc="-165" dirty="0">
                <a:latin typeface="Arial"/>
                <a:cs typeface="Arial"/>
              </a:rPr>
              <a:t>g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85" dirty="0">
                <a:latin typeface="Arial"/>
                <a:cs typeface="Arial"/>
              </a:rPr>
              <a:t>u</a:t>
            </a:r>
            <a:r>
              <a:rPr sz="2800" spc="-90" dirty="0">
                <a:latin typeface="Arial"/>
                <a:cs typeface="Arial"/>
              </a:rPr>
              <a:t>p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220" dirty="0">
                <a:latin typeface="Arial"/>
                <a:cs typeface="Arial"/>
              </a:rPr>
              <a:t>a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15" dirty="0">
                <a:latin typeface="Arial"/>
                <a:cs typeface="Arial"/>
              </a:rPr>
              <a:t>wi</a:t>
            </a:r>
            <a:r>
              <a:rPr sz="2800" spc="-30" dirty="0">
                <a:latin typeface="Arial"/>
                <a:cs typeface="Arial"/>
              </a:rPr>
              <a:t>r</a:t>
            </a:r>
            <a:r>
              <a:rPr sz="2800" spc="-185" dirty="0">
                <a:latin typeface="Arial"/>
                <a:cs typeface="Arial"/>
              </a:rPr>
              <a:t>eless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135" dirty="0">
                <a:latin typeface="Arial"/>
                <a:cs typeface="Arial"/>
              </a:rPr>
              <a:t>n</a:t>
            </a:r>
            <a:r>
              <a:rPr sz="2800" spc="-155" dirty="0">
                <a:latin typeface="Arial"/>
                <a:cs typeface="Arial"/>
              </a:rPr>
              <a:t>e</a:t>
            </a:r>
            <a:r>
              <a:rPr sz="2800" spc="35" dirty="0">
                <a:latin typeface="Arial"/>
                <a:cs typeface="Arial"/>
              </a:rPr>
              <a:t>t</a:t>
            </a:r>
            <a:r>
              <a:rPr sz="2800" spc="70" dirty="0">
                <a:latin typeface="Arial"/>
                <a:cs typeface="Arial"/>
              </a:rPr>
              <a:t>w</a:t>
            </a:r>
            <a:r>
              <a:rPr sz="2800" spc="-55" dirty="0">
                <a:latin typeface="Arial"/>
                <a:cs typeface="Arial"/>
              </a:rPr>
              <a:t>ork  </a:t>
            </a:r>
            <a:r>
              <a:rPr sz="2800" spc="-95" dirty="0">
                <a:latin typeface="Arial"/>
                <a:cs typeface="Arial"/>
              </a:rPr>
              <a:t>quickly	</a:t>
            </a:r>
            <a:r>
              <a:rPr sz="2800" spc="-135" dirty="0">
                <a:latin typeface="Arial"/>
                <a:cs typeface="Arial"/>
              </a:rPr>
              <a:t>and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easily.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7008" y="461899"/>
            <a:ext cx="51923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Peer-to-peer</a:t>
            </a:r>
            <a:r>
              <a:rPr spc="-375" dirty="0"/>
              <a:t> </a:t>
            </a:r>
            <a:r>
              <a:rPr spc="-265" dirty="0"/>
              <a:t>Topology</a:t>
            </a:r>
          </a:p>
        </p:txBody>
      </p:sp>
      <p:sp>
        <p:nvSpPr>
          <p:cNvPr id="3" name="object 3"/>
          <p:cNvSpPr/>
          <p:nvPr/>
        </p:nvSpPr>
        <p:spPr>
          <a:xfrm>
            <a:off x="3995928" y="2350007"/>
            <a:ext cx="1143000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95727" y="3874008"/>
            <a:ext cx="1295400" cy="13715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910328" y="3874008"/>
            <a:ext cx="1321308" cy="1447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3489" y="3111229"/>
            <a:ext cx="851325" cy="7531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38616" y="3263072"/>
            <a:ext cx="674922" cy="6873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1128" y="4331208"/>
            <a:ext cx="1109472" cy="11094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3669" y="461899"/>
            <a:ext cx="5301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Infrastructure</a:t>
            </a:r>
            <a:r>
              <a:rPr spc="-355" dirty="0"/>
              <a:t> </a:t>
            </a:r>
            <a:r>
              <a:rPr spc="-250" dirty="0"/>
              <a:t>network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783537"/>
            <a:ext cx="7655559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55" dirty="0">
                <a:latin typeface="Arial"/>
                <a:cs typeface="Arial"/>
              </a:rPr>
              <a:t>client </a:t>
            </a:r>
            <a:r>
              <a:rPr sz="2800" spc="-114" dirty="0">
                <a:latin typeface="Arial"/>
                <a:cs typeface="Arial"/>
              </a:rPr>
              <a:t>communicate </a:t>
            </a:r>
            <a:r>
              <a:rPr sz="2800" spc="-65" dirty="0">
                <a:latin typeface="Arial"/>
                <a:cs typeface="Arial"/>
              </a:rPr>
              <a:t>through </a:t>
            </a:r>
            <a:r>
              <a:rPr sz="2800" spc="-245" dirty="0">
                <a:latin typeface="Arial"/>
                <a:cs typeface="Arial"/>
              </a:rPr>
              <a:t>Access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Point.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75" dirty="0">
                <a:latin typeface="Arial"/>
                <a:cs typeface="Arial"/>
              </a:rPr>
              <a:t>Any </a:t>
            </a:r>
            <a:r>
              <a:rPr sz="2800" spc="-95" dirty="0">
                <a:latin typeface="Arial"/>
                <a:cs typeface="Arial"/>
              </a:rPr>
              <a:t>communication </a:t>
            </a:r>
            <a:r>
              <a:rPr sz="2800" spc="-210" dirty="0">
                <a:latin typeface="Arial"/>
                <a:cs typeface="Arial"/>
              </a:rPr>
              <a:t>has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go </a:t>
            </a:r>
            <a:r>
              <a:rPr sz="2800" spc="-65" dirty="0">
                <a:latin typeface="Arial"/>
                <a:cs typeface="Arial"/>
              </a:rPr>
              <a:t>through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375" dirty="0">
                <a:latin typeface="Arial"/>
                <a:cs typeface="Arial"/>
              </a:rPr>
              <a:t>AP.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45" dirty="0">
                <a:latin typeface="Arial"/>
                <a:cs typeface="Arial"/>
              </a:rPr>
              <a:t>Mobile </a:t>
            </a:r>
            <a:r>
              <a:rPr sz="2800" spc="-100" dirty="0">
                <a:latin typeface="Arial"/>
                <a:cs typeface="Arial"/>
              </a:rPr>
              <a:t>Station </a:t>
            </a:r>
            <a:r>
              <a:rPr sz="2800" spc="-160" dirty="0">
                <a:latin typeface="Arial"/>
                <a:cs typeface="Arial"/>
              </a:rPr>
              <a:t>(MS), </a:t>
            </a:r>
            <a:r>
              <a:rPr sz="2800" spc="-90" dirty="0">
                <a:latin typeface="Arial"/>
                <a:cs typeface="Arial"/>
              </a:rPr>
              <a:t>like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computer,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75" dirty="0">
                <a:latin typeface="Arial"/>
                <a:cs typeface="Arial"/>
              </a:rPr>
              <a:t>PDA, </a:t>
            </a:r>
            <a:r>
              <a:rPr sz="2800" spc="-30" dirty="0">
                <a:latin typeface="Arial"/>
                <a:cs typeface="Arial"/>
              </a:rPr>
              <a:t>or 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phone, </a:t>
            </a:r>
            <a:r>
              <a:rPr sz="2800" spc="-110" dirty="0">
                <a:latin typeface="Arial"/>
                <a:cs typeface="Arial"/>
              </a:rPr>
              <a:t>wants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communicate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65" dirty="0">
                <a:latin typeface="Arial"/>
                <a:cs typeface="Arial"/>
              </a:rPr>
              <a:t>another </a:t>
            </a:r>
            <a:r>
              <a:rPr sz="2800" spc="-204" dirty="0">
                <a:latin typeface="Arial"/>
                <a:cs typeface="Arial"/>
              </a:rPr>
              <a:t>MS, 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-170" dirty="0">
                <a:latin typeface="Arial"/>
                <a:cs typeface="Arial"/>
              </a:rPr>
              <a:t>needs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70" dirty="0">
                <a:latin typeface="Arial"/>
                <a:cs typeface="Arial"/>
              </a:rPr>
              <a:t>send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45" dirty="0">
                <a:latin typeface="Arial"/>
                <a:cs typeface="Arial"/>
              </a:rPr>
              <a:t>information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40" dirty="0">
                <a:latin typeface="Arial"/>
                <a:cs typeface="Arial"/>
              </a:rPr>
              <a:t>AP </a:t>
            </a:r>
            <a:r>
              <a:rPr sz="2800" spc="-35" dirty="0">
                <a:latin typeface="Arial"/>
                <a:cs typeface="Arial"/>
              </a:rPr>
              <a:t>first, </a:t>
            </a:r>
            <a:r>
              <a:rPr sz="2800" spc="-50" dirty="0">
                <a:latin typeface="Arial"/>
                <a:cs typeface="Arial"/>
              </a:rPr>
              <a:t>then  </a:t>
            </a:r>
            <a:r>
              <a:rPr sz="2800" spc="-340" dirty="0">
                <a:latin typeface="Arial"/>
                <a:cs typeface="Arial"/>
              </a:rPr>
              <a:t>AP </a:t>
            </a:r>
            <a:r>
              <a:rPr sz="2800" spc="-200" dirty="0">
                <a:latin typeface="Arial"/>
                <a:cs typeface="Arial"/>
              </a:rPr>
              <a:t>sends </a:t>
            </a:r>
            <a:r>
              <a:rPr sz="2800" spc="85" dirty="0">
                <a:latin typeface="Arial"/>
                <a:cs typeface="Arial"/>
              </a:rPr>
              <a:t>it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0" dirty="0">
                <a:latin typeface="Arial"/>
                <a:cs typeface="Arial"/>
              </a:rPr>
              <a:t>destination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MS.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23669" y="461899"/>
            <a:ext cx="53016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65" dirty="0"/>
              <a:t>Infrastructure</a:t>
            </a:r>
            <a:r>
              <a:rPr spc="-355" dirty="0"/>
              <a:t> </a:t>
            </a:r>
            <a:r>
              <a:rPr spc="-250" dirty="0"/>
              <a:t>network</a:t>
            </a:r>
          </a:p>
        </p:txBody>
      </p:sp>
      <p:sp>
        <p:nvSpPr>
          <p:cNvPr id="3" name="object 3"/>
          <p:cNvSpPr/>
          <p:nvPr/>
        </p:nvSpPr>
        <p:spPr>
          <a:xfrm>
            <a:off x="3919728" y="3284220"/>
            <a:ext cx="1525524" cy="1142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0527" y="1988820"/>
            <a:ext cx="1219200" cy="1048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15128" y="1912620"/>
            <a:ext cx="888491" cy="1016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91328" y="4808220"/>
            <a:ext cx="888491" cy="1016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76727" y="4579620"/>
            <a:ext cx="888491" cy="1016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5195" y="3132165"/>
            <a:ext cx="659018" cy="6714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85451" y="4199020"/>
            <a:ext cx="689061" cy="7015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38496" y="2978708"/>
            <a:ext cx="759269" cy="7498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14496" y="4350296"/>
            <a:ext cx="759269" cy="7498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461899"/>
            <a:ext cx="2112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Hotspots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540" y="1783537"/>
            <a:ext cx="7691755" cy="2757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56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80" dirty="0">
                <a:latin typeface="Arial"/>
                <a:cs typeface="Arial"/>
              </a:rPr>
              <a:t>Hotspot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35" dirty="0">
                <a:latin typeface="Arial"/>
                <a:cs typeface="Arial"/>
              </a:rPr>
              <a:t>geographical </a:t>
            </a:r>
            <a:r>
              <a:rPr sz="2800" spc="-150" dirty="0">
                <a:latin typeface="Arial"/>
                <a:cs typeface="Arial"/>
              </a:rPr>
              <a:t>area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210" dirty="0">
                <a:latin typeface="Arial"/>
                <a:cs typeface="Arial"/>
              </a:rPr>
              <a:t>has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readily  </a:t>
            </a:r>
            <a:r>
              <a:rPr sz="2800" spc="-170" dirty="0">
                <a:latin typeface="Arial"/>
                <a:cs typeface="Arial"/>
              </a:rPr>
              <a:t>accessible </a:t>
            </a:r>
            <a:r>
              <a:rPr sz="2800" spc="-120" dirty="0">
                <a:latin typeface="Arial"/>
                <a:cs typeface="Arial"/>
              </a:rPr>
              <a:t>wireless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network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40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"/>
              </a:spcBef>
              <a:buSzPct val="58928"/>
              <a:buFont typeface="Wingdings"/>
              <a:buChar char=""/>
              <a:tabLst>
                <a:tab pos="355600" algn="l"/>
              </a:tabLst>
            </a:pPr>
            <a:r>
              <a:rPr sz="2800" spc="-110" dirty="0">
                <a:latin typeface="Arial"/>
                <a:cs typeface="Arial"/>
              </a:rPr>
              <a:t>Hotspots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95" dirty="0">
                <a:latin typeface="Arial"/>
                <a:cs typeface="Arial"/>
              </a:rPr>
              <a:t>equipped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155" dirty="0">
                <a:latin typeface="Arial"/>
                <a:cs typeface="Arial"/>
              </a:rPr>
              <a:t>Broad </a:t>
            </a:r>
            <a:r>
              <a:rPr sz="2800" spc="-125" dirty="0">
                <a:latin typeface="Arial"/>
                <a:cs typeface="Arial"/>
              </a:rPr>
              <a:t>band </a:t>
            </a:r>
            <a:r>
              <a:rPr sz="2800" spc="-40" dirty="0">
                <a:latin typeface="Arial"/>
                <a:cs typeface="Arial"/>
              </a:rPr>
              <a:t>Internet  </a:t>
            </a:r>
            <a:r>
              <a:rPr sz="2800" spc="-95" dirty="0">
                <a:latin typeface="Arial"/>
                <a:cs typeface="Arial"/>
              </a:rPr>
              <a:t>connection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14" dirty="0">
                <a:latin typeface="Arial"/>
                <a:cs typeface="Arial"/>
              </a:rPr>
              <a:t>one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85" dirty="0">
                <a:latin typeface="Arial"/>
                <a:cs typeface="Arial"/>
              </a:rPr>
              <a:t>more </a:t>
            </a:r>
            <a:r>
              <a:rPr sz="2800" spc="-245" dirty="0">
                <a:latin typeface="Arial"/>
                <a:cs typeface="Arial"/>
              </a:rPr>
              <a:t>Access </a:t>
            </a:r>
            <a:r>
              <a:rPr sz="2800" spc="-75" dirty="0">
                <a:latin typeface="Arial"/>
                <a:cs typeface="Arial"/>
              </a:rPr>
              <a:t>points </a:t>
            </a:r>
            <a:r>
              <a:rPr sz="2800" spc="-5" dirty="0">
                <a:latin typeface="Arial"/>
                <a:cs typeface="Arial"/>
              </a:rPr>
              <a:t>that  </a:t>
            </a:r>
            <a:r>
              <a:rPr sz="2800" spc="-65" dirty="0">
                <a:latin typeface="Arial"/>
                <a:cs typeface="Arial"/>
              </a:rPr>
              <a:t>allow </a:t>
            </a:r>
            <a:r>
              <a:rPr sz="2800" spc="-180" dirty="0">
                <a:latin typeface="Arial"/>
                <a:cs typeface="Arial"/>
              </a:rPr>
              <a:t>users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30" dirty="0">
                <a:latin typeface="Arial"/>
                <a:cs typeface="Arial"/>
              </a:rPr>
              <a:t>internet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wirelessly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461899"/>
            <a:ext cx="2112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Hotspots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783537"/>
            <a:ext cx="768985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5600" algn="l"/>
              </a:tabLst>
            </a:pPr>
            <a:r>
              <a:rPr sz="2800" spc="-110" dirty="0">
                <a:latin typeface="Arial"/>
                <a:cs typeface="Arial"/>
              </a:rPr>
              <a:t>Hotspots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5" dirty="0">
                <a:latin typeface="Arial"/>
                <a:cs typeface="Arial"/>
              </a:rPr>
              <a:t>be </a:t>
            </a:r>
            <a:r>
              <a:rPr sz="2800" spc="-105" dirty="0">
                <a:latin typeface="Arial"/>
                <a:cs typeface="Arial"/>
              </a:rPr>
              <a:t>setup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65" dirty="0">
                <a:latin typeface="Arial"/>
                <a:cs typeface="Arial"/>
              </a:rPr>
              <a:t>any </a:t>
            </a:r>
            <a:r>
              <a:rPr sz="2800" spc="-80" dirty="0">
                <a:latin typeface="Arial"/>
                <a:cs typeface="Arial"/>
              </a:rPr>
              <a:t>public </a:t>
            </a:r>
            <a:r>
              <a:rPr sz="2800" spc="-70" dirty="0">
                <a:latin typeface="Arial"/>
                <a:cs typeface="Arial"/>
              </a:rPr>
              <a:t>location </a:t>
            </a:r>
            <a:r>
              <a:rPr sz="2800" spc="-5" dirty="0">
                <a:latin typeface="Arial"/>
                <a:cs typeface="Arial"/>
              </a:rPr>
              <a:t>that 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70" dirty="0">
                <a:latin typeface="Arial"/>
                <a:cs typeface="Arial"/>
              </a:rPr>
              <a:t>support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40" dirty="0">
                <a:latin typeface="Arial"/>
                <a:cs typeface="Arial"/>
              </a:rPr>
              <a:t>Internet  </a:t>
            </a:r>
            <a:r>
              <a:rPr sz="2800" spc="-85" dirty="0">
                <a:latin typeface="Arial"/>
                <a:cs typeface="Arial"/>
              </a:rPr>
              <a:t>connection. </a:t>
            </a:r>
            <a:r>
              <a:rPr sz="2800" spc="-75" dirty="0">
                <a:latin typeface="Arial"/>
                <a:cs typeface="Arial"/>
              </a:rPr>
              <a:t>All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95" dirty="0">
                <a:latin typeface="Arial"/>
                <a:cs typeface="Arial"/>
              </a:rPr>
              <a:t>locations </a:t>
            </a:r>
            <a:r>
              <a:rPr sz="2800" spc="-175" dirty="0">
                <a:latin typeface="Arial"/>
                <a:cs typeface="Arial"/>
              </a:rPr>
              <a:t>discussed </a:t>
            </a:r>
            <a:r>
              <a:rPr sz="2800" spc="-100" dirty="0">
                <a:latin typeface="Arial"/>
                <a:cs typeface="Arial"/>
              </a:rPr>
              <a:t>previously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65" dirty="0">
                <a:latin typeface="Arial"/>
                <a:cs typeface="Arial"/>
              </a:rPr>
              <a:t>examples</a:t>
            </a:r>
            <a:r>
              <a:rPr sz="2800" spc="4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spc="-105" dirty="0">
                <a:latin typeface="Arial"/>
                <a:cs typeface="Arial"/>
              </a:rPr>
              <a:t>Hotspots.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6629" y="461899"/>
            <a:ext cx="2112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Hotspots</a:t>
            </a:r>
          </a:p>
        </p:txBody>
      </p:sp>
      <p:sp>
        <p:nvSpPr>
          <p:cNvPr id="3" name="object 3"/>
          <p:cNvSpPr/>
          <p:nvPr/>
        </p:nvSpPr>
        <p:spPr>
          <a:xfrm>
            <a:off x="1691639" y="1773935"/>
            <a:ext cx="5762244" cy="3168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2726" y="461899"/>
            <a:ext cx="2098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45" dirty="0"/>
              <a:t>Co</a:t>
            </a:r>
            <a:r>
              <a:rPr spc="-290" dirty="0"/>
              <a:t>n</a:t>
            </a:r>
            <a:r>
              <a:rPr spc="-275" dirty="0"/>
              <a:t>te</a:t>
            </a:r>
            <a:r>
              <a:rPr spc="-315" dirty="0"/>
              <a:t>n</a:t>
            </a:r>
            <a:r>
              <a:rPr spc="-180"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337967"/>
            <a:ext cx="4431665" cy="463486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50" dirty="0">
                <a:latin typeface="Arial"/>
                <a:cs typeface="Arial"/>
              </a:rPr>
              <a:t>Introduction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30" dirty="0">
                <a:latin typeface="Arial"/>
                <a:cs typeface="Arial"/>
              </a:rPr>
              <a:t>Wi-Fi </a:t>
            </a:r>
            <a:r>
              <a:rPr sz="2800" spc="-170" dirty="0">
                <a:latin typeface="Arial"/>
                <a:cs typeface="Arial"/>
              </a:rPr>
              <a:t>Technology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30" dirty="0">
                <a:latin typeface="Arial"/>
                <a:cs typeface="Arial"/>
              </a:rPr>
              <a:t>Wi-Fi </a:t>
            </a:r>
            <a:r>
              <a:rPr sz="2800" spc="-70" dirty="0">
                <a:latin typeface="Arial"/>
                <a:cs typeface="Arial"/>
              </a:rPr>
              <a:t>Network</a:t>
            </a:r>
            <a:r>
              <a:rPr sz="2800" spc="-155" dirty="0">
                <a:latin typeface="Arial"/>
                <a:cs typeface="Arial"/>
              </a:rPr>
              <a:t> Elements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30" dirty="0">
                <a:latin typeface="Arial"/>
                <a:cs typeface="Arial"/>
              </a:rPr>
              <a:t>Wi-Fi </a:t>
            </a:r>
            <a:r>
              <a:rPr sz="2800" spc="-70" dirty="0">
                <a:latin typeface="Arial"/>
                <a:cs typeface="Arial"/>
              </a:rPr>
              <a:t>Network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Topologies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10" dirty="0">
                <a:latin typeface="Arial"/>
                <a:cs typeface="Arial"/>
              </a:rPr>
              <a:t>Hotspots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40" dirty="0">
                <a:latin typeface="Arial"/>
                <a:cs typeface="Arial"/>
              </a:rPr>
              <a:t>How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Wi-Fi </a:t>
            </a:r>
            <a:r>
              <a:rPr sz="2800" spc="-70" dirty="0">
                <a:latin typeface="Arial"/>
                <a:cs typeface="Arial"/>
              </a:rPr>
              <a:t>Network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60" dirty="0">
                <a:latin typeface="Arial"/>
                <a:cs typeface="Arial"/>
              </a:rPr>
              <a:t>Works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70" dirty="0">
                <a:latin typeface="Arial"/>
                <a:cs typeface="Arial"/>
              </a:rPr>
              <a:t>Advantages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85" dirty="0">
                <a:latin typeface="Arial"/>
                <a:cs typeface="Arial"/>
              </a:rPr>
              <a:t>Limitations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55" dirty="0">
                <a:latin typeface="Arial"/>
                <a:cs typeface="Arial"/>
              </a:rPr>
              <a:t>Conclusion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7217" y="1783537"/>
            <a:ext cx="7689850" cy="1732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5600" algn="l"/>
              </a:tabLst>
            </a:pPr>
            <a:r>
              <a:rPr sz="2800" spc="-110" dirty="0">
                <a:latin typeface="Arial"/>
                <a:cs typeface="Arial"/>
              </a:rPr>
              <a:t>Hotspots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5" dirty="0">
                <a:latin typeface="Arial"/>
                <a:cs typeface="Arial"/>
              </a:rPr>
              <a:t>be </a:t>
            </a:r>
            <a:r>
              <a:rPr sz="2800" spc="-105" dirty="0">
                <a:latin typeface="Arial"/>
                <a:cs typeface="Arial"/>
              </a:rPr>
              <a:t>setup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65" dirty="0">
                <a:latin typeface="Arial"/>
                <a:cs typeface="Arial"/>
              </a:rPr>
              <a:t>any </a:t>
            </a:r>
            <a:r>
              <a:rPr sz="2800" spc="-80" dirty="0">
                <a:latin typeface="Arial"/>
                <a:cs typeface="Arial"/>
              </a:rPr>
              <a:t>public </a:t>
            </a:r>
            <a:r>
              <a:rPr sz="2800" spc="-70" dirty="0">
                <a:latin typeface="Arial"/>
                <a:cs typeface="Arial"/>
              </a:rPr>
              <a:t>location </a:t>
            </a:r>
            <a:r>
              <a:rPr sz="2800" spc="-5" dirty="0">
                <a:latin typeface="Arial"/>
                <a:cs typeface="Arial"/>
              </a:rPr>
              <a:t>that 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70" dirty="0">
                <a:latin typeface="Arial"/>
                <a:cs typeface="Arial"/>
              </a:rPr>
              <a:t>support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40" dirty="0">
                <a:latin typeface="Arial"/>
                <a:cs typeface="Arial"/>
              </a:rPr>
              <a:t>Internet  </a:t>
            </a:r>
            <a:r>
              <a:rPr sz="2800" spc="-85" dirty="0">
                <a:latin typeface="Arial"/>
                <a:cs typeface="Arial"/>
              </a:rPr>
              <a:t>connection. </a:t>
            </a:r>
            <a:r>
              <a:rPr sz="2800" spc="-75" dirty="0">
                <a:latin typeface="Arial"/>
                <a:cs typeface="Arial"/>
              </a:rPr>
              <a:t>All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95" dirty="0">
                <a:latin typeface="Arial"/>
                <a:cs typeface="Arial"/>
              </a:rPr>
              <a:t>locations </a:t>
            </a:r>
            <a:r>
              <a:rPr sz="2800" spc="-175" dirty="0">
                <a:latin typeface="Arial"/>
                <a:cs typeface="Arial"/>
              </a:rPr>
              <a:t>discussed </a:t>
            </a:r>
            <a:r>
              <a:rPr sz="2800" spc="-100" dirty="0">
                <a:latin typeface="Arial"/>
                <a:cs typeface="Arial"/>
              </a:rPr>
              <a:t>previously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65" dirty="0">
                <a:latin typeface="Arial"/>
                <a:cs typeface="Arial"/>
              </a:rPr>
              <a:t>examples</a:t>
            </a:r>
            <a:r>
              <a:rPr sz="2800" spc="4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spc="-105" dirty="0">
                <a:latin typeface="Arial"/>
                <a:cs typeface="Arial"/>
              </a:rPr>
              <a:t>Hotspots.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How </a:t>
            </a:r>
            <a:r>
              <a:rPr spc="-170" dirty="0"/>
              <a:t>a </a:t>
            </a:r>
            <a:r>
              <a:rPr spc="-240" dirty="0"/>
              <a:t>Wi-Fi </a:t>
            </a:r>
            <a:r>
              <a:rPr spc="-225" dirty="0"/>
              <a:t>Network</a:t>
            </a:r>
            <a:r>
              <a:rPr spc="-800" dirty="0"/>
              <a:t> </a:t>
            </a:r>
            <a:r>
              <a:rPr spc="-20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783537"/>
            <a:ext cx="7690484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56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Wi-Fi </a:t>
            </a:r>
            <a:r>
              <a:rPr sz="2800" spc="-50" dirty="0">
                <a:latin typeface="Arial"/>
                <a:cs typeface="Arial"/>
              </a:rPr>
              <a:t>hotspot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110" dirty="0">
                <a:latin typeface="Arial"/>
                <a:cs typeface="Arial"/>
              </a:rPr>
              <a:t>created </a:t>
            </a:r>
            <a:r>
              <a:rPr sz="2800" spc="-120" dirty="0">
                <a:latin typeface="Arial"/>
                <a:cs typeface="Arial"/>
              </a:rPr>
              <a:t>by </a:t>
            </a:r>
            <a:r>
              <a:rPr sz="2800" spc="-80" dirty="0">
                <a:latin typeface="Arial"/>
                <a:cs typeface="Arial"/>
              </a:rPr>
              <a:t>installing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245" dirty="0">
                <a:latin typeface="Arial"/>
                <a:cs typeface="Arial"/>
              </a:rPr>
              <a:t>access  </a:t>
            </a:r>
            <a:r>
              <a:rPr sz="2800" spc="-30" dirty="0">
                <a:latin typeface="Arial"/>
                <a:cs typeface="Arial"/>
              </a:rPr>
              <a:t>point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30" dirty="0">
                <a:latin typeface="Arial"/>
                <a:cs typeface="Arial"/>
              </a:rPr>
              <a:t>internet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connection.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70" dirty="0">
                <a:latin typeface="Arial"/>
                <a:cs typeface="Arial"/>
              </a:rPr>
              <a:t>An </a:t>
            </a: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-30" dirty="0">
                <a:latin typeface="Arial"/>
                <a:cs typeface="Arial"/>
              </a:rPr>
              <a:t>point </a:t>
            </a:r>
            <a:r>
              <a:rPr sz="2800" spc="-145" dirty="0">
                <a:latin typeface="Arial"/>
                <a:cs typeface="Arial"/>
              </a:rPr>
              <a:t>acts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200" dirty="0">
                <a:latin typeface="Arial"/>
                <a:cs typeface="Arial"/>
              </a:rPr>
              <a:t>base</a:t>
            </a:r>
            <a:r>
              <a:rPr sz="2800" spc="12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station.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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buSzPct val="58928"/>
              <a:buFont typeface="Wingdings"/>
              <a:buChar char=""/>
              <a:tabLst>
                <a:tab pos="355600" algn="l"/>
              </a:tabLst>
            </a:pPr>
            <a:r>
              <a:rPr sz="2800" spc="-130" dirty="0">
                <a:latin typeface="Arial"/>
                <a:cs typeface="Arial"/>
              </a:rPr>
              <a:t>When </a:t>
            </a:r>
            <a:r>
              <a:rPr sz="2800" spc="-125" dirty="0">
                <a:latin typeface="Arial"/>
                <a:cs typeface="Arial"/>
              </a:rPr>
              <a:t>Wi-Fi </a:t>
            </a:r>
            <a:r>
              <a:rPr sz="2800" spc="-114" dirty="0">
                <a:latin typeface="Arial"/>
                <a:cs typeface="Arial"/>
              </a:rPr>
              <a:t>enabled </a:t>
            </a:r>
            <a:r>
              <a:rPr sz="2800" spc="-135" dirty="0">
                <a:latin typeface="Arial"/>
                <a:cs typeface="Arial"/>
              </a:rPr>
              <a:t>device </a:t>
            </a:r>
            <a:r>
              <a:rPr sz="2800" spc="-114" dirty="0">
                <a:latin typeface="Arial"/>
                <a:cs typeface="Arial"/>
              </a:rPr>
              <a:t>encounters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50" dirty="0">
                <a:latin typeface="Arial"/>
                <a:cs typeface="Arial"/>
              </a:rPr>
              <a:t>hotspot 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device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50" dirty="0">
                <a:latin typeface="Arial"/>
                <a:cs typeface="Arial"/>
              </a:rPr>
              <a:t>then </a:t>
            </a:r>
            <a:r>
              <a:rPr sz="2800" spc="-105" dirty="0">
                <a:latin typeface="Arial"/>
                <a:cs typeface="Arial"/>
              </a:rPr>
              <a:t>connect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50" dirty="0">
                <a:latin typeface="Arial"/>
                <a:cs typeface="Arial"/>
              </a:rPr>
              <a:t>network  </a:t>
            </a:r>
            <a:r>
              <a:rPr sz="2800" spc="-125" dirty="0">
                <a:latin typeface="Arial"/>
                <a:cs typeface="Arial"/>
              </a:rPr>
              <a:t>wirelessly.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How </a:t>
            </a:r>
            <a:r>
              <a:rPr spc="-170" dirty="0"/>
              <a:t>a </a:t>
            </a:r>
            <a:r>
              <a:rPr spc="-240" dirty="0"/>
              <a:t>Wi-Fi </a:t>
            </a:r>
            <a:r>
              <a:rPr spc="-225" dirty="0"/>
              <a:t>Network</a:t>
            </a:r>
            <a:r>
              <a:rPr spc="-800" dirty="0"/>
              <a:t> </a:t>
            </a:r>
            <a:r>
              <a:rPr spc="-20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" y="1783537"/>
            <a:ext cx="7691755" cy="3183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5600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135" dirty="0">
                <a:latin typeface="Arial"/>
                <a:cs typeface="Arial"/>
              </a:rPr>
              <a:t>single </a:t>
            </a: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-25" dirty="0">
                <a:latin typeface="Arial"/>
                <a:cs typeface="Arial"/>
              </a:rPr>
              <a:t>point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65" dirty="0">
                <a:latin typeface="Arial"/>
                <a:cs typeface="Arial"/>
              </a:rPr>
              <a:t>support </a:t>
            </a:r>
            <a:r>
              <a:rPr sz="2800" spc="-85" dirty="0">
                <a:latin typeface="Arial"/>
                <a:cs typeface="Arial"/>
              </a:rPr>
              <a:t>up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30 </a:t>
            </a:r>
            <a:r>
              <a:rPr sz="2800" spc="-180" dirty="0">
                <a:latin typeface="Arial"/>
                <a:cs typeface="Arial"/>
              </a:rPr>
              <a:t>users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45" dirty="0">
                <a:latin typeface="Arial"/>
                <a:cs typeface="Arial"/>
              </a:rPr>
              <a:t>function </a:t>
            </a:r>
            <a:r>
              <a:rPr sz="2800" spc="-5" dirty="0">
                <a:latin typeface="Arial"/>
                <a:cs typeface="Arial"/>
              </a:rPr>
              <a:t>within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50" dirty="0">
                <a:latin typeface="Arial"/>
                <a:cs typeface="Arial"/>
              </a:rPr>
              <a:t>range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35" dirty="0">
                <a:latin typeface="Arial"/>
                <a:cs typeface="Arial"/>
              </a:rPr>
              <a:t>100 </a:t>
            </a:r>
            <a:r>
              <a:rPr sz="2800" spc="-165" dirty="0">
                <a:latin typeface="Arial"/>
                <a:cs typeface="Arial"/>
              </a:rPr>
              <a:t>– </a:t>
            </a:r>
            <a:r>
              <a:rPr sz="2800" spc="-135" dirty="0">
                <a:latin typeface="Arial"/>
                <a:cs typeface="Arial"/>
              </a:rPr>
              <a:t>150 </a:t>
            </a:r>
            <a:r>
              <a:rPr sz="2800" spc="-50" dirty="0">
                <a:latin typeface="Arial"/>
                <a:cs typeface="Arial"/>
              </a:rPr>
              <a:t>feet  </a:t>
            </a:r>
            <a:r>
              <a:rPr sz="2800" spc="-100" dirty="0">
                <a:latin typeface="Arial"/>
                <a:cs typeface="Arial"/>
              </a:rPr>
              <a:t>indoors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95" dirty="0">
                <a:latin typeface="Arial"/>
                <a:cs typeface="Arial"/>
              </a:rPr>
              <a:t>up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45" dirty="0">
                <a:latin typeface="Arial"/>
                <a:cs typeface="Arial"/>
              </a:rPr>
              <a:t>300 </a:t>
            </a:r>
            <a:r>
              <a:rPr sz="2800" spc="-50" dirty="0">
                <a:latin typeface="Arial"/>
                <a:cs typeface="Arial"/>
              </a:rPr>
              <a:t>feet</a:t>
            </a:r>
            <a:r>
              <a:rPr sz="2800" spc="-340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outdoors.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"/>
            </a:pPr>
            <a:endParaRPr sz="40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SzPct val="58928"/>
              <a:buFont typeface="Wingdings"/>
              <a:buChar char=""/>
              <a:tabLst>
                <a:tab pos="355600" algn="l"/>
              </a:tabLst>
            </a:pPr>
            <a:r>
              <a:rPr sz="2800" spc="-110" dirty="0">
                <a:latin typeface="Arial"/>
                <a:cs typeface="Arial"/>
              </a:rPr>
              <a:t>Many </a:t>
            </a:r>
            <a:r>
              <a:rPr sz="2800" spc="-240" dirty="0">
                <a:latin typeface="Arial"/>
                <a:cs typeface="Arial"/>
              </a:rPr>
              <a:t>access</a:t>
            </a:r>
            <a:r>
              <a:rPr sz="2800" spc="295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points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114" dirty="0">
                <a:latin typeface="Arial"/>
                <a:cs typeface="Arial"/>
              </a:rPr>
              <a:t>connected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each  </a:t>
            </a:r>
            <a:r>
              <a:rPr sz="2800" spc="-35" dirty="0">
                <a:latin typeface="Arial"/>
                <a:cs typeface="Arial"/>
              </a:rPr>
              <a:t>other </a:t>
            </a:r>
            <a:r>
              <a:rPr sz="2800" spc="-120" dirty="0">
                <a:latin typeface="Arial"/>
                <a:cs typeface="Arial"/>
              </a:rPr>
              <a:t>via </a:t>
            </a:r>
            <a:r>
              <a:rPr sz="2800" spc="-90" dirty="0">
                <a:latin typeface="Arial"/>
                <a:cs typeface="Arial"/>
              </a:rPr>
              <a:t>Ethernet </a:t>
            </a:r>
            <a:r>
              <a:rPr sz="2800" spc="-170" dirty="0">
                <a:latin typeface="Arial"/>
                <a:cs typeface="Arial"/>
              </a:rPr>
              <a:t>cables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14" dirty="0">
                <a:latin typeface="Arial"/>
                <a:cs typeface="Arial"/>
              </a:rPr>
              <a:t>create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35" dirty="0">
                <a:latin typeface="Arial"/>
                <a:cs typeface="Arial"/>
              </a:rPr>
              <a:t>single </a:t>
            </a:r>
            <a:r>
              <a:rPr sz="2800" spc="-130" dirty="0">
                <a:latin typeface="Arial"/>
                <a:cs typeface="Arial"/>
              </a:rPr>
              <a:t>large  </a:t>
            </a:r>
            <a:r>
              <a:rPr sz="2800" spc="-55" dirty="0">
                <a:latin typeface="Arial"/>
                <a:cs typeface="Arial"/>
              </a:rPr>
              <a:t>network.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How </a:t>
            </a:r>
            <a:r>
              <a:rPr spc="-170" dirty="0"/>
              <a:t>a </a:t>
            </a:r>
            <a:r>
              <a:rPr spc="-240" dirty="0"/>
              <a:t>Wi-Fi </a:t>
            </a:r>
            <a:r>
              <a:rPr spc="-225" dirty="0"/>
              <a:t>Network</a:t>
            </a:r>
            <a:r>
              <a:rPr spc="-800" dirty="0"/>
              <a:t> </a:t>
            </a:r>
            <a:r>
              <a:rPr spc="-200" dirty="0"/>
              <a:t>Works</a:t>
            </a:r>
          </a:p>
        </p:txBody>
      </p:sp>
      <p:sp>
        <p:nvSpPr>
          <p:cNvPr id="3" name="object 3"/>
          <p:cNvSpPr/>
          <p:nvPr/>
        </p:nvSpPr>
        <p:spPr>
          <a:xfrm>
            <a:off x="1427607" y="2362200"/>
            <a:ext cx="6334506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2751" y="520700"/>
            <a:ext cx="27222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15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752600"/>
            <a:ext cx="6434455" cy="42519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40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0" dirty="0">
                <a:latin typeface="Arial"/>
                <a:cs typeface="Arial"/>
              </a:rPr>
              <a:t>Mobility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40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315" dirty="0">
                <a:latin typeface="Arial"/>
                <a:cs typeface="Arial"/>
              </a:rPr>
              <a:t>Ease </a:t>
            </a:r>
            <a:r>
              <a:rPr sz="2800" spc="-5" dirty="0">
                <a:latin typeface="Arial"/>
                <a:cs typeface="Arial"/>
              </a:rPr>
              <a:t>of</a:t>
            </a:r>
            <a:r>
              <a:rPr sz="2800" spc="-465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Installation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80" dirty="0">
                <a:latin typeface="Arial"/>
                <a:cs typeface="Arial"/>
              </a:rPr>
              <a:t>Flexibility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204" dirty="0">
                <a:latin typeface="Arial"/>
                <a:cs typeface="Arial"/>
              </a:rPr>
              <a:t>Cost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40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85" dirty="0">
                <a:latin typeface="Arial"/>
                <a:cs typeface="Arial"/>
              </a:rPr>
              <a:t>Reliability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30" dirty="0">
                <a:latin typeface="Arial"/>
                <a:cs typeface="Arial"/>
              </a:rPr>
              <a:t>Security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40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235" dirty="0">
                <a:latin typeface="Arial"/>
                <a:cs typeface="Arial"/>
              </a:rPr>
              <a:t>Use </a:t>
            </a:r>
            <a:r>
              <a:rPr sz="2800" spc="-125" dirty="0">
                <a:latin typeface="Arial"/>
                <a:cs typeface="Arial"/>
              </a:rPr>
              <a:t>unlicensed </a:t>
            </a:r>
            <a:r>
              <a:rPr sz="2800" spc="-30" dirty="0">
                <a:latin typeface="Arial"/>
                <a:cs typeface="Arial"/>
              </a:rPr>
              <a:t>part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radio</a:t>
            </a:r>
            <a:r>
              <a:rPr sz="2800" spc="-37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spectrum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190" dirty="0">
                <a:latin typeface="Arial"/>
                <a:cs typeface="Arial"/>
              </a:rPr>
              <a:t>Roaming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SzPct val="58928"/>
              <a:buFont typeface="Wingdings"/>
              <a:buChar char=""/>
              <a:tabLst>
                <a:tab pos="354965" algn="l"/>
                <a:tab pos="355600" algn="l"/>
              </a:tabLst>
            </a:pPr>
            <a:r>
              <a:rPr sz="2800" spc="-225" dirty="0">
                <a:latin typeface="Arial"/>
                <a:cs typeface="Arial"/>
              </a:rPr>
              <a:t>Speed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917" y="520700"/>
            <a:ext cx="2604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5" dirty="0"/>
              <a:t>Limi</a:t>
            </a:r>
            <a:r>
              <a:rPr spc="-295" dirty="0"/>
              <a:t>t</a:t>
            </a:r>
            <a:r>
              <a:rPr spc="-210" dirty="0"/>
              <a:t>a</a:t>
            </a:r>
            <a:r>
              <a:rPr spc="-185" dirty="0"/>
              <a:t>tio</a:t>
            </a:r>
            <a:r>
              <a:rPr spc="-275" dirty="0"/>
              <a:t>n</a:t>
            </a:r>
            <a:r>
              <a:rPr spc="-14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4917" y="2201694"/>
            <a:ext cx="4438015" cy="20739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SzPct val="58928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2800" spc="-85" dirty="0">
                <a:latin typeface="Arial"/>
                <a:cs typeface="Arial"/>
              </a:rPr>
              <a:t>Interference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58928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2800" spc="-120" dirty="0">
                <a:latin typeface="Arial"/>
                <a:cs typeface="Arial"/>
              </a:rPr>
              <a:t>Degradation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performance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SzPct val="58928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2800" spc="-155" dirty="0">
                <a:latin typeface="Arial"/>
                <a:cs typeface="Arial"/>
              </a:rPr>
              <a:t>High </a:t>
            </a:r>
            <a:r>
              <a:rPr sz="2800" spc="-75" dirty="0">
                <a:latin typeface="Arial"/>
                <a:cs typeface="Arial"/>
              </a:rPr>
              <a:t>power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consumption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SzPct val="58928"/>
              <a:buFont typeface="Wingdings"/>
              <a:buChar char=""/>
              <a:tabLst>
                <a:tab pos="354965" algn="l"/>
                <a:tab pos="356235" algn="l"/>
              </a:tabLst>
            </a:pPr>
            <a:r>
              <a:rPr sz="2800" spc="-90" dirty="0">
                <a:latin typeface="Arial"/>
                <a:cs typeface="Arial"/>
              </a:rPr>
              <a:t>Limited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range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50442" y="1926412"/>
            <a:ext cx="6469380" cy="2671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265" algn="just">
              <a:lnSpc>
                <a:spcPct val="100000"/>
              </a:lnSpc>
              <a:spcBef>
                <a:spcPts val="95"/>
              </a:spcBef>
              <a:buSzPct val="58928"/>
              <a:buFont typeface="Wingdings"/>
              <a:buChar char=""/>
              <a:tabLst>
                <a:tab pos="355600" algn="l"/>
              </a:tabLst>
            </a:pPr>
            <a:r>
              <a:rPr sz="2800" spc="-130" dirty="0">
                <a:latin typeface="Arial"/>
                <a:cs typeface="Arial"/>
              </a:rPr>
              <a:t>Wi-Fi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0" dirty="0">
                <a:latin typeface="Arial"/>
                <a:cs typeface="Arial"/>
              </a:rPr>
              <a:t>simple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125" dirty="0">
                <a:latin typeface="Arial"/>
                <a:cs typeface="Arial"/>
              </a:rPr>
              <a:t>cost </a:t>
            </a:r>
            <a:r>
              <a:rPr sz="2800" spc="-80" dirty="0">
                <a:latin typeface="Arial"/>
                <a:cs typeface="Arial"/>
              </a:rPr>
              <a:t>effective </a:t>
            </a:r>
            <a:r>
              <a:rPr sz="2800" spc="-155" dirty="0">
                <a:latin typeface="Arial"/>
                <a:cs typeface="Arial"/>
              </a:rPr>
              <a:t>way </a:t>
            </a:r>
            <a:r>
              <a:rPr sz="2800" spc="5" dirty="0">
                <a:latin typeface="Arial"/>
                <a:cs typeface="Arial"/>
              </a:rPr>
              <a:t>to  </a:t>
            </a:r>
            <a:r>
              <a:rPr sz="2800" spc="-110" dirty="0">
                <a:latin typeface="Arial"/>
                <a:cs typeface="Arial"/>
              </a:rPr>
              <a:t>connect </a:t>
            </a:r>
            <a:r>
              <a:rPr sz="2800" spc="30" dirty="0">
                <a:latin typeface="Arial"/>
                <a:cs typeface="Arial"/>
              </a:rPr>
              <a:t>to </a:t>
            </a:r>
            <a:r>
              <a:rPr sz="2800" spc="-30" dirty="0">
                <a:latin typeface="Arial"/>
                <a:cs typeface="Arial"/>
              </a:rPr>
              <a:t>internet </a:t>
            </a:r>
            <a:r>
              <a:rPr sz="2800" spc="5" dirty="0">
                <a:latin typeface="Arial"/>
                <a:cs typeface="Arial"/>
              </a:rPr>
              <a:t>without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35" dirty="0">
                <a:latin typeface="Arial"/>
                <a:cs typeface="Arial"/>
              </a:rPr>
              <a:t>need </a:t>
            </a:r>
            <a:r>
              <a:rPr sz="2800" spc="5" dirty="0">
                <a:latin typeface="Arial"/>
                <a:cs typeface="Arial"/>
              </a:rPr>
              <a:t>of  </a:t>
            </a:r>
            <a:r>
              <a:rPr sz="2800" spc="-95" dirty="0">
                <a:latin typeface="Arial"/>
                <a:cs typeface="Arial"/>
              </a:rPr>
              <a:t>wires.</a:t>
            </a:r>
            <a:endParaRPr sz="2800">
              <a:latin typeface="Arial"/>
              <a:cs typeface="Arial"/>
            </a:endParaRPr>
          </a:p>
          <a:p>
            <a:pPr marL="354965" marR="7620" indent="-342265" algn="just">
              <a:lnSpc>
                <a:spcPct val="100000"/>
              </a:lnSpc>
              <a:spcBef>
                <a:spcPts val="675"/>
              </a:spcBef>
              <a:buSzPct val="58928"/>
              <a:buFont typeface="Wingdings"/>
              <a:buChar char=""/>
              <a:tabLst>
                <a:tab pos="355600" algn="l"/>
              </a:tabLst>
            </a:pPr>
            <a:r>
              <a:rPr sz="2800" spc="40" dirty="0">
                <a:latin typeface="Arial"/>
                <a:cs typeface="Arial"/>
              </a:rPr>
              <a:t>It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100" dirty="0">
                <a:latin typeface="Arial"/>
                <a:cs typeface="Arial"/>
              </a:rPr>
              <a:t>growing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50" dirty="0">
                <a:latin typeface="Arial"/>
                <a:cs typeface="Arial"/>
              </a:rPr>
              <a:t>popularity </a:t>
            </a:r>
            <a:r>
              <a:rPr sz="2800" spc="-185" dirty="0">
                <a:latin typeface="Arial"/>
                <a:cs typeface="Arial"/>
              </a:rPr>
              <a:t>because </a:t>
            </a:r>
            <a:r>
              <a:rPr sz="2800" spc="-5" dirty="0">
                <a:latin typeface="Arial"/>
                <a:cs typeface="Arial"/>
              </a:rPr>
              <a:t>of  </a:t>
            </a:r>
            <a:r>
              <a:rPr sz="2800" spc="-150" dirty="0">
                <a:latin typeface="Arial"/>
                <a:cs typeface="Arial"/>
              </a:rPr>
              <a:t>decreasing </a:t>
            </a:r>
            <a:r>
              <a:rPr sz="2800" spc="-165" dirty="0">
                <a:latin typeface="Arial"/>
                <a:cs typeface="Arial"/>
              </a:rPr>
              <a:t>costs </a:t>
            </a:r>
            <a:r>
              <a:rPr sz="2800" spc="-130" dirty="0">
                <a:latin typeface="Arial"/>
                <a:cs typeface="Arial"/>
              </a:rPr>
              <a:t>and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80" dirty="0">
                <a:latin typeface="Arial"/>
                <a:cs typeface="Arial"/>
              </a:rPr>
              <a:t>freedom </a:t>
            </a:r>
            <a:r>
              <a:rPr sz="2800" spc="80" dirty="0">
                <a:latin typeface="Arial"/>
                <a:cs typeface="Arial"/>
              </a:rPr>
              <a:t>it </a:t>
            </a:r>
            <a:r>
              <a:rPr sz="2800" spc="-175" dirty="0">
                <a:latin typeface="Arial"/>
                <a:cs typeface="Arial"/>
              </a:rPr>
              <a:t>gives  </a:t>
            </a:r>
            <a:r>
              <a:rPr sz="2800" spc="25" dirty="0">
                <a:latin typeface="Arial"/>
                <a:cs typeface="Arial"/>
              </a:rPr>
              <a:t>to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users.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8617" y="461899"/>
            <a:ext cx="382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40" dirty="0">
                <a:latin typeface="Trebuchet MS"/>
                <a:cs typeface="Trebuchet MS"/>
              </a:rPr>
              <a:t>WIFI</a:t>
            </a:r>
            <a:r>
              <a:rPr sz="4400" b="1" spc="-405" dirty="0">
                <a:latin typeface="Trebuchet MS"/>
                <a:cs typeface="Trebuchet MS"/>
              </a:rPr>
              <a:t> </a:t>
            </a:r>
            <a:r>
              <a:rPr sz="4400" b="1" spc="-300" dirty="0">
                <a:latin typeface="Trebuchet MS"/>
                <a:cs typeface="Trebuchet MS"/>
              </a:rPr>
              <a:t>Technology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996820"/>
            <a:ext cx="80746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latin typeface="Arial"/>
                <a:cs typeface="Arial"/>
              </a:rPr>
              <a:t>WIFI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70" dirty="0">
                <a:latin typeface="Arial"/>
                <a:cs typeface="Arial"/>
              </a:rPr>
              <a:t>an </a:t>
            </a:r>
            <a:r>
              <a:rPr sz="3200" spc="-70" dirty="0">
                <a:latin typeface="Arial"/>
                <a:cs typeface="Arial"/>
              </a:rPr>
              <a:t>alternative </a:t>
            </a:r>
            <a:r>
              <a:rPr sz="3200" spc="-55" dirty="0">
                <a:latin typeface="Arial"/>
                <a:cs typeface="Arial"/>
              </a:rPr>
              <a:t>network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55" dirty="0">
                <a:latin typeface="Arial"/>
                <a:cs typeface="Arial"/>
              </a:rPr>
              <a:t>wired network  </a:t>
            </a:r>
            <a:r>
              <a:rPr sz="3200" spc="-90" dirty="0">
                <a:latin typeface="Arial"/>
                <a:cs typeface="Arial"/>
              </a:rPr>
              <a:t>which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14" dirty="0">
                <a:latin typeface="Arial"/>
                <a:cs typeface="Arial"/>
              </a:rPr>
              <a:t>commonly </a:t>
            </a:r>
            <a:r>
              <a:rPr sz="3200" spc="-190" dirty="0">
                <a:latin typeface="Arial"/>
                <a:cs typeface="Arial"/>
              </a:rPr>
              <a:t>used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120" dirty="0">
                <a:latin typeface="Arial"/>
                <a:cs typeface="Arial"/>
              </a:rPr>
              <a:t>connecting </a:t>
            </a:r>
            <a:r>
              <a:rPr sz="3200" spc="-175" dirty="0">
                <a:latin typeface="Arial"/>
                <a:cs typeface="Arial"/>
              </a:rPr>
              <a:t>devices  </a:t>
            </a:r>
            <a:r>
              <a:rPr sz="3200" spc="-40" dirty="0">
                <a:latin typeface="Arial"/>
                <a:cs typeface="Arial"/>
              </a:rPr>
              <a:t>in </a:t>
            </a:r>
            <a:r>
              <a:rPr sz="3200" spc="-130" dirty="0">
                <a:latin typeface="Arial"/>
                <a:cs typeface="Arial"/>
              </a:rPr>
              <a:t>wireless</a:t>
            </a:r>
            <a:r>
              <a:rPr sz="3200" spc="-31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mode.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58617" y="461899"/>
            <a:ext cx="382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40" dirty="0">
                <a:latin typeface="Trebuchet MS"/>
                <a:cs typeface="Trebuchet MS"/>
              </a:rPr>
              <a:t>WIFI</a:t>
            </a:r>
            <a:r>
              <a:rPr sz="4400" b="1" spc="-405" dirty="0">
                <a:latin typeface="Trebuchet MS"/>
                <a:cs typeface="Trebuchet MS"/>
              </a:rPr>
              <a:t> </a:t>
            </a:r>
            <a:r>
              <a:rPr sz="4400" b="1" spc="-300" dirty="0">
                <a:latin typeface="Trebuchet MS"/>
                <a:cs typeface="Trebuchet MS"/>
              </a:rPr>
              <a:t>Technology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2499817"/>
            <a:ext cx="802957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155950" algn="l"/>
              </a:tabLst>
            </a:pPr>
            <a:r>
              <a:rPr sz="3200" spc="-204" dirty="0">
                <a:latin typeface="Arial"/>
                <a:cs typeface="Arial"/>
              </a:rPr>
              <a:t>WIFI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40" dirty="0">
                <a:latin typeface="Arial"/>
                <a:cs typeface="Arial"/>
              </a:rPr>
              <a:t>stand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150" dirty="0">
                <a:latin typeface="Arial"/>
                <a:cs typeface="Arial"/>
              </a:rPr>
              <a:t>Wireless </a:t>
            </a:r>
            <a:r>
              <a:rPr sz="3200" spc="-90" dirty="0">
                <a:latin typeface="Arial"/>
                <a:cs typeface="Arial"/>
              </a:rPr>
              <a:t>Fidelity </a:t>
            </a:r>
            <a:r>
              <a:rPr sz="3200" spc="-165" dirty="0">
                <a:latin typeface="Arial"/>
                <a:cs typeface="Arial"/>
              </a:rPr>
              <a:t>is </a:t>
            </a:r>
            <a:r>
              <a:rPr sz="3200" spc="-135" dirty="0">
                <a:latin typeface="Arial"/>
                <a:cs typeface="Arial"/>
              </a:rPr>
              <a:t>generic</a:t>
            </a:r>
            <a:r>
              <a:rPr sz="3200" spc="-409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term  </a:t>
            </a:r>
            <a:r>
              <a:rPr sz="3200" spc="-5" dirty="0">
                <a:latin typeface="Arial"/>
                <a:cs typeface="Arial"/>
              </a:rPr>
              <a:t>that </a:t>
            </a:r>
            <a:r>
              <a:rPr sz="3200" spc="-125" dirty="0">
                <a:latin typeface="Arial"/>
                <a:cs typeface="Arial"/>
              </a:rPr>
              <a:t>refers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275" dirty="0">
                <a:latin typeface="Arial"/>
                <a:cs typeface="Arial"/>
              </a:rPr>
              <a:t>IEEE802.11 </a:t>
            </a:r>
            <a:r>
              <a:rPr sz="3200" spc="-130" dirty="0">
                <a:latin typeface="Arial"/>
                <a:cs typeface="Arial"/>
              </a:rPr>
              <a:t>standard </a:t>
            </a:r>
            <a:r>
              <a:rPr sz="3200" spc="-15" dirty="0">
                <a:latin typeface="Arial"/>
                <a:cs typeface="Arial"/>
              </a:rPr>
              <a:t>for </a:t>
            </a:r>
            <a:r>
              <a:rPr sz="3200" spc="-150" dirty="0">
                <a:latin typeface="Arial"/>
                <a:cs typeface="Arial"/>
              </a:rPr>
              <a:t>Wireless  </a:t>
            </a:r>
            <a:r>
              <a:rPr sz="3200" spc="-204" dirty="0">
                <a:latin typeface="Arial"/>
                <a:cs typeface="Arial"/>
              </a:rPr>
              <a:t>Local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3200" spc="-114" dirty="0">
                <a:latin typeface="Arial"/>
                <a:cs typeface="Arial"/>
              </a:rPr>
              <a:t>Networks</a:t>
            </a:r>
            <a:r>
              <a:rPr sz="3200" spc="-195" dirty="0">
                <a:latin typeface="Arial"/>
                <a:cs typeface="Arial"/>
              </a:rPr>
              <a:t> </a:t>
            </a:r>
            <a:r>
              <a:rPr sz="3200" spc="-25" dirty="0">
                <a:latin typeface="Arial"/>
                <a:cs typeface="Arial"/>
              </a:rPr>
              <a:t>or	</a:t>
            </a:r>
            <a:r>
              <a:rPr sz="3200" spc="-265" dirty="0">
                <a:latin typeface="Arial"/>
                <a:cs typeface="Arial"/>
              </a:rPr>
              <a:t>WLANs.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52600" y="-1783080"/>
            <a:ext cx="7543800" cy="3566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5"/>
              </a:spcBef>
            </a:pPr>
            <a:r>
              <a:rPr spc="-22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2499817"/>
            <a:ext cx="767207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latin typeface="Arial"/>
                <a:cs typeface="Arial"/>
              </a:rPr>
              <a:t>WIFI </a:t>
            </a:r>
            <a:r>
              <a:rPr sz="3200" spc="-150" dirty="0">
                <a:latin typeface="Arial"/>
                <a:cs typeface="Arial"/>
              </a:rPr>
              <a:t>connects </a:t>
            </a:r>
            <a:r>
              <a:rPr sz="3200" spc="-125" dirty="0">
                <a:latin typeface="Arial"/>
                <a:cs typeface="Arial"/>
              </a:rPr>
              <a:t>computers </a:t>
            </a:r>
            <a:r>
              <a:rPr sz="3200" spc="25" dirty="0">
                <a:latin typeface="Arial"/>
                <a:cs typeface="Arial"/>
              </a:rPr>
              <a:t>to </a:t>
            </a:r>
            <a:r>
              <a:rPr sz="3200" spc="-195" dirty="0">
                <a:latin typeface="Arial"/>
                <a:cs typeface="Arial"/>
              </a:rPr>
              <a:t>each </a:t>
            </a:r>
            <a:r>
              <a:rPr sz="3200" spc="-90" dirty="0">
                <a:latin typeface="Arial"/>
                <a:cs typeface="Arial"/>
              </a:rPr>
              <a:t>other, </a:t>
            </a:r>
            <a:r>
              <a:rPr sz="3200" spc="25" dirty="0">
                <a:latin typeface="Arial"/>
                <a:cs typeface="Arial"/>
              </a:rPr>
              <a:t>to</a:t>
            </a:r>
            <a:r>
              <a:rPr sz="3200" spc="-425" dirty="0">
                <a:latin typeface="Arial"/>
                <a:cs typeface="Arial"/>
              </a:rPr>
              <a:t> </a:t>
            </a:r>
            <a:r>
              <a:rPr sz="3200" spc="-35" dirty="0">
                <a:latin typeface="Arial"/>
                <a:cs typeface="Arial"/>
              </a:rPr>
              <a:t>the  </a:t>
            </a:r>
            <a:r>
              <a:rPr sz="3200" spc="-30" dirty="0">
                <a:latin typeface="Arial"/>
                <a:cs typeface="Arial"/>
              </a:rPr>
              <a:t>internet </a:t>
            </a:r>
            <a:r>
              <a:rPr sz="3200" spc="-150" dirty="0">
                <a:latin typeface="Arial"/>
                <a:cs typeface="Arial"/>
              </a:rPr>
              <a:t>and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35" dirty="0">
                <a:latin typeface="Arial"/>
                <a:cs typeface="Arial"/>
              </a:rPr>
              <a:t>the </a:t>
            </a:r>
            <a:r>
              <a:rPr sz="3200" spc="-55" dirty="0">
                <a:latin typeface="Arial"/>
                <a:cs typeface="Arial"/>
              </a:rPr>
              <a:t>wired</a:t>
            </a:r>
            <a:r>
              <a:rPr sz="3200" spc="-635" dirty="0">
                <a:latin typeface="Arial"/>
                <a:cs typeface="Arial"/>
              </a:rPr>
              <a:t> </a:t>
            </a:r>
            <a:r>
              <a:rPr sz="3200" spc="-60" dirty="0">
                <a:latin typeface="Arial"/>
                <a:cs typeface="Arial"/>
              </a:rPr>
              <a:t>network.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985" y="461899"/>
            <a:ext cx="48088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60" dirty="0"/>
              <a:t>The </a:t>
            </a:r>
            <a:r>
              <a:rPr spc="-140" dirty="0"/>
              <a:t>WIFI</a:t>
            </a:r>
            <a:r>
              <a:rPr spc="-385" dirty="0"/>
              <a:t> </a:t>
            </a:r>
            <a:r>
              <a:rPr spc="-300" dirty="0"/>
              <a:t>Technology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852422"/>
            <a:ext cx="7113905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204" dirty="0">
                <a:latin typeface="Arial"/>
                <a:cs typeface="Arial"/>
              </a:rPr>
              <a:t>WIFI </a:t>
            </a:r>
            <a:r>
              <a:rPr sz="3200" spc="-250" dirty="0">
                <a:latin typeface="Arial"/>
                <a:cs typeface="Arial"/>
              </a:rPr>
              <a:t>uses </a:t>
            </a:r>
            <a:r>
              <a:rPr sz="3200" spc="-85" dirty="0">
                <a:latin typeface="Arial"/>
                <a:cs typeface="Arial"/>
              </a:rPr>
              <a:t>radio </a:t>
            </a:r>
            <a:r>
              <a:rPr sz="3200" spc="-110" dirty="0">
                <a:latin typeface="Arial"/>
                <a:cs typeface="Arial"/>
              </a:rPr>
              <a:t>technology </a:t>
            </a:r>
            <a:r>
              <a:rPr sz="3200" spc="20" dirty="0">
                <a:latin typeface="Arial"/>
                <a:cs typeface="Arial"/>
              </a:rPr>
              <a:t>to </a:t>
            </a:r>
            <a:r>
              <a:rPr sz="3200" spc="-55" dirty="0">
                <a:latin typeface="Arial"/>
                <a:cs typeface="Arial"/>
              </a:rPr>
              <a:t>transmit</a:t>
            </a:r>
            <a:r>
              <a:rPr sz="3200" spc="-360" dirty="0">
                <a:latin typeface="Arial"/>
                <a:cs typeface="Arial"/>
              </a:rPr>
              <a:t> </a:t>
            </a:r>
            <a:r>
              <a:rPr sz="3200" spc="-150" dirty="0">
                <a:latin typeface="Arial"/>
                <a:cs typeface="Arial"/>
              </a:rPr>
              <a:t>and  </a:t>
            </a:r>
            <a:r>
              <a:rPr sz="3200" spc="-140" dirty="0">
                <a:latin typeface="Arial"/>
                <a:cs typeface="Arial"/>
              </a:rPr>
              <a:t>receive </a:t>
            </a:r>
            <a:r>
              <a:rPr sz="3200" spc="-120" dirty="0">
                <a:latin typeface="Arial"/>
                <a:cs typeface="Arial"/>
              </a:rPr>
              <a:t>data </a:t>
            </a:r>
            <a:r>
              <a:rPr sz="3200" spc="-40" dirty="0">
                <a:latin typeface="Arial"/>
                <a:cs typeface="Arial"/>
              </a:rPr>
              <a:t>at </a:t>
            </a:r>
            <a:r>
              <a:rPr sz="3200" spc="-114" dirty="0">
                <a:latin typeface="Arial"/>
                <a:cs typeface="Arial"/>
              </a:rPr>
              <a:t>high</a:t>
            </a:r>
            <a:r>
              <a:rPr sz="3200" spc="-400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speed.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466725" indent="-454025">
              <a:lnSpc>
                <a:spcPct val="100000"/>
              </a:lnSpc>
              <a:buFont typeface="Wingdings"/>
              <a:buChar char=""/>
              <a:tabLst>
                <a:tab pos="467359" algn="l"/>
              </a:tabLst>
            </a:pPr>
            <a:r>
              <a:rPr sz="3200" spc="-455" dirty="0">
                <a:latin typeface="Arial"/>
                <a:cs typeface="Arial"/>
              </a:rPr>
              <a:t>IEEE</a:t>
            </a:r>
            <a:r>
              <a:rPr sz="3200" spc="-210" dirty="0">
                <a:latin typeface="Arial"/>
                <a:cs typeface="Arial"/>
              </a:rPr>
              <a:t> </a:t>
            </a:r>
            <a:r>
              <a:rPr sz="3200" spc="-145" dirty="0">
                <a:latin typeface="Arial"/>
                <a:cs typeface="Arial"/>
              </a:rPr>
              <a:t>802.11b</a:t>
            </a:r>
            <a:endParaRPr sz="3200">
              <a:latin typeface="Arial"/>
              <a:cs typeface="Arial"/>
            </a:endParaRPr>
          </a:p>
          <a:p>
            <a:pPr marL="466725" indent="-454025">
              <a:lnSpc>
                <a:spcPct val="100000"/>
              </a:lnSpc>
              <a:spcBef>
                <a:spcPts val="770"/>
              </a:spcBef>
              <a:buFont typeface="Wingdings"/>
              <a:buChar char=""/>
              <a:tabLst>
                <a:tab pos="467359" algn="l"/>
              </a:tabLst>
            </a:pPr>
            <a:r>
              <a:rPr sz="3200" spc="-455" dirty="0">
                <a:latin typeface="Arial"/>
                <a:cs typeface="Arial"/>
              </a:rPr>
              <a:t>IEEE</a:t>
            </a:r>
            <a:r>
              <a:rPr sz="3200" spc="-229" dirty="0">
                <a:latin typeface="Arial"/>
                <a:cs typeface="Arial"/>
              </a:rPr>
              <a:t> </a:t>
            </a:r>
            <a:r>
              <a:rPr sz="3200" spc="-165" dirty="0">
                <a:latin typeface="Arial"/>
                <a:cs typeface="Arial"/>
              </a:rPr>
              <a:t>802.11a</a:t>
            </a:r>
            <a:endParaRPr sz="3200">
              <a:latin typeface="Arial"/>
              <a:cs typeface="Arial"/>
            </a:endParaRPr>
          </a:p>
          <a:p>
            <a:pPr marL="466725" indent="-454025">
              <a:lnSpc>
                <a:spcPct val="100000"/>
              </a:lnSpc>
              <a:spcBef>
                <a:spcPts val="765"/>
              </a:spcBef>
              <a:buFont typeface="Wingdings"/>
              <a:buChar char=""/>
              <a:tabLst>
                <a:tab pos="467359" algn="l"/>
              </a:tabLst>
            </a:pPr>
            <a:r>
              <a:rPr sz="3200" spc="-455" dirty="0">
                <a:latin typeface="Arial"/>
                <a:cs typeface="Arial"/>
              </a:rPr>
              <a:t>IEEE</a:t>
            </a:r>
            <a:r>
              <a:rPr sz="3200" spc="-215" dirty="0">
                <a:latin typeface="Arial"/>
                <a:cs typeface="Arial"/>
              </a:rPr>
              <a:t> </a:t>
            </a:r>
            <a:r>
              <a:rPr sz="3200" spc="-170" dirty="0">
                <a:latin typeface="Arial"/>
                <a:cs typeface="Arial"/>
              </a:rPr>
              <a:t>802.11g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717" y="461899"/>
            <a:ext cx="29889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IEEE</a:t>
            </a:r>
            <a:r>
              <a:rPr spc="-405" dirty="0"/>
              <a:t> </a:t>
            </a:r>
            <a:r>
              <a:rPr spc="-340" dirty="0"/>
              <a:t>802.11b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7466965" cy="40386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30" dirty="0">
                <a:latin typeface="Arial"/>
                <a:cs typeface="Arial"/>
              </a:rPr>
              <a:t>Appear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70" dirty="0">
                <a:latin typeface="Arial"/>
                <a:cs typeface="Arial"/>
              </a:rPr>
              <a:t>Late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1999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95" dirty="0">
                <a:latin typeface="Arial"/>
                <a:cs typeface="Arial"/>
              </a:rPr>
              <a:t>2.4Ghz </a:t>
            </a:r>
            <a:r>
              <a:rPr sz="2800" spc="-80" dirty="0">
                <a:latin typeface="Arial"/>
                <a:cs typeface="Arial"/>
              </a:rPr>
              <a:t>radio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spectrum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25" dirty="0">
                <a:latin typeface="Arial"/>
                <a:cs typeface="Arial"/>
              </a:rPr>
              <a:t>11Mbps </a:t>
            </a:r>
            <a:r>
              <a:rPr sz="2800" spc="-65" dirty="0">
                <a:latin typeface="Arial"/>
                <a:cs typeface="Arial"/>
              </a:rPr>
              <a:t>(theoretical </a:t>
            </a:r>
            <a:r>
              <a:rPr sz="2800" spc="-155" dirty="0">
                <a:latin typeface="Arial"/>
                <a:cs typeface="Arial"/>
              </a:rPr>
              <a:t>speed) </a:t>
            </a:r>
            <a:r>
              <a:rPr sz="2800" spc="-5" dirty="0">
                <a:latin typeface="Arial"/>
                <a:cs typeface="Arial"/>
              </a:rPr>
              <a:t>within </a:t>
            </a:r>
            <a:r>
              <a:rPr sz="2800" spc="-130" dirty="0">
                <a:latin typeface="Arial"/>
                <a:cs typeface="Arial"/>
              </a:rPr>
              <a:t>30m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range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14" dirty="0">
                <a:latin typeface="Arial"/>
                <a:cs typeface="Arial"/>
              </a:rPr>
              <a:t>4-6Mbps </a:t>
            </a:r>
            <a:r>
              <a:rPr sz="2800" spc="-95" dirty="0">
                <a:latin typeface="Arial"/>
                <a:cs typeface="Arial"/>
              </a:rPr>
              <a:t>(actual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speed)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35" dirty="0">
                <a:latin typeface="Arial"/>
                <a:cs typeface="Arial"/>
              </a:rPr>
              <a:t>100-150 </a:t>
            </a:r>
            <a:r>
              <a:rPr sz="2800" spc="-50" dirty="0">
                <a:latin typeface="Arial"/>
                <a:cs typeface="Arial"/>
              </a:rPr>
              <a:t>feet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range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55" dirty="0">
                <a:latin typeface="Arial"/>
                <a:cs typeface="Arial"/>
              </a:rPr>
              <a:t>Most </a:t>
            </a:r>
            <a:r>
              <a:rPr sz="2800" spc="-80" dirty="0">
                <a:latin typeface="Arial"/>
                <a:cs typeface="Arial"/>
              </a:rPr>
              <a:t>popular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295" dirty="0">
                <a:latin typeface="Arial"/>
                <a:cs typeface="Arial"/>
              </a:rPr>
              <a:t>Less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expansive</a:t>
            </a:r>
            <a:endParaRPr sz="28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36880" algn="l"/>
                <a:tab pos="3150235" algn="l"/>
              </a:tabLst>
            </a:pPr>
            <a:r>
              <a:rPr sz="2800" spc="-85" dirty="0">
                <a:latin typeface="Arial"/>
                <a:cs typeface="Arial"/>
              </a:rPr>
              <a:t>Interference</a:t>
            </a:r>
            <a:r>
              <a:rPr sz="2800" spc="11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from	</a:t>
            </a:r>
            <a:r>
              <a:rPr sz="2800" spc="-70" dirty="0">
                <a:latin typeface="Arial"/>
                <a:cs typeface="Arial"/>
              </a:rPr>
              <a:t>mobile </a:t>
            </a:r>
            <a:r>
              <a:rPr sz="2800" spc="-145" dirty="0">
                <a:latin typeface="Arial"/>
                <a:cs typeface="Arial"/>
              </a:rPr>
              <a:t>phones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Bluetooth  </a:t>
            </a:r>
            <a:r>
              <a:rPr sz="2800" spc="-160" dirty="0">
                <a:latin typeface="Arial"/>
                <a:cs typeface="Arial"/>
              </a:rPr>
              <a:t>devices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85" dirty="0">
                <a:latin typeface="Arial"/>
                <a:cs typeface="Arial"/>
              </a:rPr>
              <a:t>can </a:t>
            </a:r>
            <a:r>
              <a:rPr sz="2800" spc="-120" dirty="0">
                <a:latin typeface="Arial"/>
                <a:cs typeface="Arial"/>
              </a:rPr>
              <a:t>reduce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transmission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speed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910" y="461899"/>
            <a:ext cx="2964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IEEE</a:t>
            </a:r>
            <a:r>
              <a:rPr spc="-409" dirty="0"/>
              <a:t> </a:t>
            </a:r>
            <a:r>
              <a:rPr spc="-335" dirty="0"/>
              <a:t>802.11a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200" y="1905000"/>
            <a:ext cx="5309870" cy="36118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36245" indent="-423545">
              <a:lnSpc>
                <a:spcPct val="100000"/>
              </a:lnSpc>
              <a:spcBef>
                <a:spcPts val="7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70" dirty="0">
                <a:latin typeface="Arial"/>
                <a:cs typeface="Arial"/>
              </a:rPr>
              <a:t>introduced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2001</a:t>
            </a:r>
            <a:endParaRPr sz="2800" dirty="0">
              <a:latin typeface="Arial"/>
              <a:cs typeface="Arial"/>
            </a:endParaRPr>
          </a:p>
          <a:p>
            <a:pPr marL="436245" indent="-423545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95" dirty="0">
                <a:latin typeface="Arial"/>
                <a:cs typeface="Arial"/>
              </a:rPr>
              <a:t>5.0Ghz </a:t>
            </a:r>
            <a:r>
              <a:rPr sz="2800" spc="-80" dirty="0">
                <a:latin typeface="Arial"/>
                <a:cs typeface="Arial"/>
              </a:rPr>
              <a:t>radio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spectrum</a:t>
            </a:r>
            <a:endParaRPr sz="2800" dirty="0">
              <a:latin typeface="Arial"/>
              <a:cs typeface="Arial"/>
            </a:endParaRPr>
          </a:p>
          <a:p>
            <a:pPr marL="436245" indent="-423545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25" dirty="0">
                <a:latin typeface="Arial"/>
                <a:cs typeface="Arial"/>
              </a:rPr>
              <a:t>54Mbps </a:t>
            </a:r>
            <a:r>
              <a:rPr sz="2800" spc="-65" dirty="0">
                <a:latin typeface="Arial"/>
                <a:cs typeface="Arial"/>
              </a:rPr>
              <a:t>(theoretical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speed)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355600" algn="l"/>
              </a:tabLst>
            </a:pPr>
            <a:r>
              <a:rPr sz="2800" spc="-125" dirty="0">
                <a:latin typeface="Arial"/>
                <a:cs typeface="Arial"/>
              </a:rPr>
              <a:t>15-20Mbps </a:t>
            </a:r>
            <a:r>
              <a:rPr sz="2800" spc="-95" dirty="0">
                <a:latin typeface="Arial"/>
                <a:cs typeface="Arial"/>
              </a:rPr>
              <a:t>(actual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speed)</a:t>
            </a:r>
            <a:endParaRPr sz="2800" dirty="0">
              <a:latin typeface="Arial"/>
              <a:cs typeface="Arial"/>
            </a:endParaRPr>
          </a:p>
          <a:p>
            <a:pPr marL="436245" indent="-423545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30" dirty="0">
                <a:latin typeface="Arial"/>
                <a:cs typeface="Arial"/>
              </a:rPr>
              <a:t>50-75 </a:t>
            </a:r>
            <a:r>
              <a:rPr sz="2800" spc="-50" dirty="0">
                <a:latin typeface="Arial"/>
                <a:cs typeface="Arial"/>
              </a:rPr>
              <a:t>feet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range</a:t>
            </a:r>
            <a:endParaRPr sz="2800" dirty="0">
              <a:latin typeface="Arial"/>
              <a:cs typeface="Arial"/>
            </a:endParaRPr>
          </a:p>
          <a:p>
            <a:pPr marL="436245" indent="-423545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90" dirty="0">
                <a:latin typeface="Arial"/>
                <a:cs typeface="Arial"/>
              </a:rPr>
              <a:t>more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expansive</a:t>
            </a:r>
            <a:endParaRPr sz="2800" dirty="0">
              <a:latin typeface="Arial"/>
              <a:cs typeface="Arial"/>
            </a:endParaRPr>
          </a:p>
          <a:p>
            <a:pPr marL="436245" indent="-423545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85" dirty="0">
                <a:latin typeface="Arial"/>
                <a:cs typeface="Arial"/>
              </a:rPr>
              <a:t>compatible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395" dirty="0">
                <a:latin typeface="Arial"/>
                <a:cs typeface="Arial"/>
              </a:rPr>
              <a:t>IEEE</a:t>
            </a:r>
            <a:r>
              <a:rPr sz="2800" spc="-55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802.11b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6005" y="461899"/>
            <a:ext cx="2954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80" dirty="0"/>
              <a:t>IEEE</a:t>
            </a:r>
            <a:r>
              <a:rPr spc="-400" dirty="0"/>
              <a:t> </a:t>
            </a:r>
            <a:r>
              <a:rPr spc="-330" dirty="0"/>
              <a:t>802.11g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2000" y="1905000"/>
            <a:ext cx="6762115" cy="30994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436245" indent="-423545">
              <a:lnSpc>
                <a:spcPct val="100000"/>
              </a:lnSpc>
              <a:spcBef>
                <a:spcPts val="7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70" dirty="0">
                <a:latin typeface="Arial"/>
                <a:cs typeface="Arial"/>
              </a:rPr>
              <a:t>introduced </a:t>
            </a: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2003</a:t>
            </a:r>
            <a:endParaRPr sz="2800" dirty="0">
              <a:latin typeface="Arial"/>
              <a:cs typeface="Arial"/>
            </a:endParaRPr>
          </a:p>
          <a:p>
            <a:pPr marL="436245" indent="-423545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14" dirty="0">
                <a:latin typeface="Arial"/>
                <a:cs typeface="Arial"/>
              </a:rPr>
              <a:t>combine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feature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0" dirty="0">
                <a:latin typeface="Arial"/>
                <a:cs typeface="Arial"/>
              </a:rPr>
              <a:t>both </a:t>
            </a:r>
            <a:r>
              <a:rPr sz="2800" spc="-140" dirty="0">
                <a:latin typeface="Arial"/>
                <a:cs typeface="Arial"/>
              </a:rPr>
              <a:t>standards</a:t>
            </a:r>
            <a:r>
              <a:rPr sz="2800" spc="-509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(a,b)</a:t>
            </a:r>
            <a:endParaRPr sz="2800" dirty="0">
              <a:latin typeface="Arial"/>
              <a:cs typeface="Arial"/>
            </a:endParaRPr>
          </a:p>
          <a:p>
            <a:pPr marL="436245" indent="-423545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35" dirty="0">
                <a:latin typeface="Arial"/>
                <a:cs typeface="Arial"/>
              </a:rPr>
              <a:t>100-150 </a:t>
            </a:r>
            <a:r>
              <a:rPr sz="2800" spc="-50" dirty="0">
                <a:latin typeface="Arial"/>
                <a:cs typeface="Arial"/>
              </a:rPr>
              <a:t>feet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range</a:t>
            </a:r>
            <a:endParaRPr sz="2800" dirty="0">
              <a:latin typeface="Arial"/>
              <a:cs typeface="Arial"/>
            </a:endParaRPr>
          </a:p>
          <a:p>
            <a:pPr marL="436245" indent="-423545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25" dirty="0">
                <a:latin typeface="Arial"/>
                <a:cs typeface="Arial"/>
              </a:rPr>
              <a:t>54Mbps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speed</a:t>
            </a:r>
            <a:endParaRPr sz="2800" dirty="0">
              <a:latin typeface="Arial"/>
              <a:cs typeface="Arial"/>
            </a:endParaRPr>
          </a:p>
          <a:p>
            <a:pPr marL="436245" indent="-423545">
              <a:lnSpc>
                <a:spcPct val="100000"/>
              </a:lnSpc>
              <a:spcBef>
                <a:spcPts val="675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195" dirty="0">
                <a:latin typeface="Arial"/>
                <a:cs typeface="Arial"/>
              </a:rPr>
              <a:t>2.4Ghz </a:t>
            </a:r>
            <a:r>
              <a:rPr sz="2800" spc="-80" dirty="0">
                <a:latin typeface="Arial"/>
                <a:cs typeface="Arial"/>
              </a:rPr>
              <a:t>radio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spectrum</a:t>
            </a:r>
            <a:endParaRPr sz="2800" dirty="0">
              <a:latin typeface="Arial"/>
              <a:cs typeface="Arial"/>
            </a:endParaRPr>
          </a:p>
          <a:p>
            <a:pPr marL="436245" indent="-423545">
              <a:lnSpc>
                <a:spcPct val="100000"/>
              </a:lnSpc>
              <a:spcBef>
                <a:spcPts val="670"/>
              </a:spcBef>
              <a:buFont typeface="Wingdings"/>
              <a:buChar char=""/>
              <a:tabLst>
                <a:tab pos="436880" algn="l"/>
              </a:tabLst>
            </a:pPr>
            <a:r>
              <a:rPr sz="2800" spc="-90" dirty="0">
                <a:latin typeface="Arial"/>
                <a:cs typeface="Arial"/>
              </a:rPr>
              <a:t>compatible </a:t>
            </a:r>
            <a:r>
              <a:rPr sz="2800" spc="15" dirty="0">
                <a:latin typeface="Arial"/>
                <a:cs typeface="Arial"/>
              </a:rPr>
              <a:t>with</a:t>
            </a:r>
            <a:r>
              <a:rPr sz="2800" spc="-18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b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</TotalTime>
  <Words>585</Words>
  <Application>Microsoft Office PowerPoint</Application>
  <PresentationFormat>On-screen Show (4:3)</PresentationFormat>
  <Paragraphs>110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Trebuchet MS</vt:lpstr>
      <vt:lpstr>Wingdings</vt:lpstr>
      <vt:lpstr>Retrospect</vt:lpstr>
      <vt:lpstr>Introduction to WIFI</vt:lpstr>
      <vt:lpstr>Contents</vt:lpstr>
      <vt:lpstr>PowerPoint Presentation</vt:lpstr>
      <vt:lpstr>PowerPoint Presentation</vt:lpstr>
      <vt:lpstr>Introduction</vt:lpstr>
      <vt:lpstr>The WIFI Technology</vt:lpstr>
      <vt:lpstr>IEEE 802.11b</vt:lpstr>
      <vt:lpstr>IEEE 802.11a</vt:lpstr>
      <vt:lpstr>IEEE 802.11g</vt:lpstr>
      <vt:lpstr>Elements of WIFI network</vt:lpstr>
      <vt:lpstr>Elements of WIFI network</vt:lpstr>
      <vt:lpstr>WIFI Topologies</vt:lpstr>
      <vt:lpstr>Peer-to-peer Topology</vt:lpstr>
      <vt:lpstr>Peer-to-peer Topology</vt:lpstr>
      <vt:lpstr>Infrastructure network</vt:lpstr>
      <vt:lpstr>Infrastructure network</vt:lpstr>
      <vt:lpstr>Hotspots</vt:lpstr>
      <vt:lpstr>Hotspots</vt:lpstr>
      <vt:lpstr>Hotspots</vt:lpstr>
      <vt:lpstr>PowerPoint Presentation</vt:lpstr>
      <vt:lpstr>How a Wi-Fi Network Works</vt:lpstr>
      <vt:lpstr>How a Wi-Fi Network Works</vt:lpstr>
      <vt:lpstr>How a Wi-Fi Network Works</vt:lpstr>
      <vt:lpstr>Advantages</vt:lpstr>
      <vt:lpstr>Limitations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feddy</dc:creator>
  <cp:lastModifiedBy>SureshVikki</cp:lastModifiedBy>
  <cp:revision>1</cp:revision>
  <dcterms:created xsi:type="dcterms:W3CDTF">2019-03-04T00:35:27Z</dcterms:created>
  <dcterms:modified xsi:type="dcterms:W3CDTF">2019-03-04T03:43:37Z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2019-03-04T00:00:00Z</vt:filetime>
  </property>
</Properties>
</file>