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4/4/2021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4/4/2021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4/4/2021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4/4/2021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4/4/2021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4/4/2021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4/4/2021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4/4/2021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4/4/2021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4/4/2021</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4/4/2021</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4/4/2021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B0DEE-F369-4C7E-B0C8-D15058943F4A}"/>
              </a:ext>
            </a:extLst>
          </p:cNvPr>
          <p:cNvSpPr>
            <a:spLocks noGrp="1"/>
          </p:cNvSpPr>
          <p:nvPr>
            <p:ph type="ctrTitle"/>
          </p:nvPr>
        </p:nvSpPr>
        <p:spPr/>
        <p:txBody>
          <a:bodyPr/>
          <a:lstStyle/>
          <a:p>
            <a:r>
              <a:rPr lang="en-US" dirty="0"/>
              <a:t>SCRUM</a:t>
            </a:r>
          </a:p>
        </p:txBody>
      </p:sp>
      <p:sp>
        <p:nvSpPr>
          <p:cNvPr id="3" name="Subtitle 2">
            <a:extLst>
              <a:ext uri="{FF2B5EF4-FFF2-40B4-BE49-F238E27FC236}">
                <a16:creationId xmlns:a16="http://schemas.microsoft.com/office/drawing/2014/main" id="{3AABA876-AA51-45F9-9E17-45E438C3C4B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42700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B0FA6-C989-4731-8B0D-5FE93677FC09}"/>
              </a:ext>
            </a:extLst>
          </p:cNvPr>
          <p:cNvSpPr>
            <a:spLocks noGrp="1"/>
          </p:cNvSpPr>
          <p:nvPr>
            <p:ph type="title"/>
          </p:nvPr>
        </p:nvSpPr>
        <p:spPr/>
        <p:txBody>
          <a:bodyPr/>
          <a:lstStyle/>
          <a:p>
            <a:r>
              <a:rPr lang="en-US" dirty="0"/>
              <a:t>Scrum</a:t>
            </a:r>
          </a:p>
        </p:txBody>
      </p:sp>
      <p:sp>
        <p:nvSpPr>
          <p:cNvPr id="3" name="Content Placeholder 2">
            <a:extLst>
              <a:ext uri="{FF2B5EF4-FFF2-40B4-BE49-F238E27FC236}">
                <a16:creationId xmlns:a16="http://schemas.microsoft.com/office/drawing/2014/main" id="{D5E0FADD-A6F9-4E12-8209-51B0ED685E82}"/>
              </a:ext>
            </a:extLst>
          </p:cNvPr>
          <p:cNvSpPr>
            <a:spLocks noGrp="1"/>
          </p:cNvSpPr>
          <p:nvPr>
            <p:ph idx="1"/>
          </p:nvPr>
        </p:nvSpPr>
        <p:spPr/>
        <p:txBody>
          <a:bodyPr/>
          <a:lstStyle/>
          <a:p>
            <a:r>
              <a:rPr lang="en-US" dirty="0"/>
              <a:t>It is the popular agile framework, which concentrates particularly on how to manage tasks within a team-based development environment. Scrum uses iterative and incremental development model, with shorter duration of iterations. Scrum is relatively simple to implement and focuses on quick and frequent deliveries.</a:t>
            </a:r>
          </a:p>
        </p:txBody>
      </p:sp>
    </p:spTree>
    <p:extLst>
      <p:ext uri="{BB962C8B-B14F-4D97-AF65-F5344CB8AC3E}">
        <p14:creationId xmlns:p14="http://schemas.microsoft.com/office/powerpoint/2010/main" val="1765724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1ED7F-AA41-445A-BD65-E91BD43A1500}"/>
              </a:ext>
            </a:extLst>
          </p:cNvPr>
          <p:cNvSpPr>
            <a:spLocks noGrp="1"/>
          </p:cNvSpPr>
          <p:nvPr>
            <p:ph type="title"/>
          </p:nvPr>
        </p:nvSpPr>
        <p:spPr/>
        <p:txBody>
          <a:bodyPr/>
          <a:lstStyle/>
          <a:p>
            <a:r>
              <a:rPr lang="en-US" dirty="0"/>
              <a:t>SCRUM TERMS</a:t>
            </a:r>
          </a:p>
        </p:txBody>
      </p:sp>
      <p:sp>
        <p:nvSpPr>
          <p:cNvPr id="3" name="Content Placeholder 2">
            <a:extLst>
              <a:ext uri="{FF2B5EF4-FFF2-40B4-BE49-F238E27FC236}">
                <a16:creationId xmlns:a16="http://schemas.microsoft.com/office/drawing/2014/main" id="{58BFACD5-747A-4887-9FDF-7F35BE5F68FC}"/>
              </a:ext>
            </a:extLst>
          </p:cNvPr>
          <p:cNvSpPr>
            <a:spLocks noGrp="1"/>
          </p:cNvSpPr>
          <p:nvPr>
            <p:ph idx="1"/>
          </p:nvPr>
        </p:nvSpPr>
        <p:spPr/>
        <p:txBody>
          <a:bodyPr>
            <a:normAutofit/>
          </a:bodyPr>
          <a:lstStyle/>
          <a:p>
            <a:r>
              <a:rPr lang="en-US" b="1" dirty="0"/>
              <a:t>Sprint:</a:t>
            </a:r>
            <a:br>
              <a:rPr lang="en-US" dirty="0"/>
            </a:br>
            <a:r>
              <a:rPr lang="en-US" dirty="0"/>
              <a:t>A Sprint is a time-box of one month or less. A new Sprint starts immediately after the completion of the previous Sprint.</a:t>
            </a:r>
          </a:p>
          <a:p>
            <a:r>
              <a:rPr lang="en-US" b="1" dirty="0"/>
              <a:t>Scrum team - </a:t>
            </a:r>
            <a:r>
              <a:rPr lang="en-US" dirty="0"/>
              <a:t>A collection of individuals working together to deliver the required product increments.</a:t>
            </a:r>
          </a:p>
          <a:p>
            <a:r>
              <a:rPr lang="en-US" b="1" dirty="0"/>
              <a:t>Product owner - </a:t>
            </a:r>
            <a:r>
              <a:rPr lang="en-US" dirty="0"/>
              <a:t>The product owner is the project’s key stakeholder and represents users, customers and others in the process.</a:t>
            </a:r>
          </a:p>
          <a:p>
            <a:r>
              <a:rPr lang="en-US" b="1" dirty="0"/>
              <a:t>Scrum Master - </a:t>
            </a:r>
            <a:r>
              <a:rPr lang="en-US" dirty="0"/>
              <a:t>The Scrum Master is responsible for making sure the team is as productive as possible.</a:t>
            </a:r>
          </a:p>
          <a:p>
            <a:r>
              <a:rPr lang="en-US" dirty="0"/>
              <a:t> </a:t>
            </a:r>
            <a:r>
              <a:rPr lang="en-US" b="1" dirty="0"/>
              <a:t>Product backlog - </a:t>
            </a:r>
            <a:r>
              <a:rPr lang="en-US" dirty="0"/>
              <a:t>The product backlog is a prioritized features list containing every desired feature or change to the product.</a:t>
            </a:r>
          </a:p>
        </p:txBody>
      </p:sp>
    </p:spTree>
    <p:extLst>
      <p:ext uri="{BB962C8B-B14F-4D97-AF65-F5344CB8AC3E}">
        <p14:creationId xmlns:p14="http://schemas.microsoft.com/office/powerpoint/2010/main" val="56717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2EF837-D4BE-415D-B3EA-1A624AE832B7}"/>
              </a:ext>
            </a:extLst>
          </p:cNvPr>
          <p:cNvSpPr>
            <a:spLocks noGrp="1"/>
          </p:cNvSpPr>
          <p:nvPr>
            <p:ph idx="1"/>
          </p:nvPr>
        </p:nvSpPr>
        <p:spPr>
          <a:xfrm>
            <a:off x="562708" y="1097280"/>
            <a:ext cx="10565540" cy="5074920"/>
          </a:xfrm>
        </p:spPr>
        <p:txBody>
          <a:bodyPr/>
          <a:lstStyle/>
          <a:p>
            <a:endParaRPr lang="en-US" b="1" dirty="0"/>
          </a:p>
          <a:p>
            <a:r>
              <a:rPr lang="en-US" b="1" dirty="0"/>
              <a:t>Sprint planning meeting: </a:t>
            </a:r>
            <a:r>
              <a:rPr lang="en-US" dirty="0"/>
              <a:t>At the start of each sprint, a sprint planning meeting is held, during which the product owner presents the top items on the product backlog to the team.</a:t>
            </a:r>
            <a:endParaRPr lang="en-US" b="1" dirty="0"/>
          </a:p>
          <a:p>
            <a:r>
              <a:rPr lang="en-US" b="1" dirty="0"/>
              <a:t>Daily Scrum: </a:t>
            </a:r>
            <a:r>
              <a:rPr lang="en-US" dirty="0"/>
              <a:t>Each day during the sprint, a brief meeting called the daily scrum is conducted. </a:t>
            </a:r>
          </a:p>
          <a:p>
            <a:r>
              <a:rPr lang="en-US" b="1" dirty="0"/>
              <a:t>Sprint review meeting: </a:t>
            </a:r>
            <a:r>
              <a:rPr lang="en-US" dirty="0"/>
              <a:t>At the end of each sprint, the team demonstrates the completed functionality at a sprint review meeting, during which, the team shows what they accomplished during the sprint.</a:t>
            </a:r>
          </a:p>
          <a:p>
            <a:r>
              <a:rPr lang="en-US" b="1" dirty="0"/>
              <a:t>Sprint retrospective:</a:t>
            </a:r>
            <a:r>
              <a:rPr lang="en-US" dirty="0"/>
              <a:t> Also at the end of each sprint, the team conducts a sprint retrospective, which is a meeting during which the team (including its ScrumMaster and product owner) reflect on how well Scrum is working for them and what changes they may wish to make for it to work even better.</a:t>
            </a:r>
          </a:p>
          <a:p>
            <a:endParaRPr lang="en-US" dirty="0"/>
          </a:p>
        </p:txBody>
      </p:sp>
    </p:spTree>
    <p:extLst>
      <p:ext uri="{BB962C8B-B14F-4D97-AF65-F5344CB8AC3E}">
        <p14:creationId xmlns:p14="http://schemas.microsoft.com/office/powerpoint/2010/main" val="3291994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1B1A9-94CE-45A0-9E37-3870336B22DB}"/>
              </a:ext>
            </a:extLst>
          </p:cNvPr>
          <p:cNvSpPr>
            <a:spLocks noGrp="1"/>
          </p:cNvSpPr>
          <p:nvPr>
            <p:ph type="title"/>
          </p:nvPr>
        </p:nvSpPr>
        <p:spPr/>
        <p:txBody>
          <a:bodyPr/>
          <a:lstStyle/>
          <a:p>
            <a:r>
              <a:rPr lang="en-US" dirty="0"/>
              <a:t>SCRUM STEPS</a:t>
            </a:r>
          </a:p>
        </p:txBody>
      </p:sp>
      <p:sp>
        <p:nvSpPr>
          <p:cNvPr id="3" name="Content Placeholder 2">
            <a:extLst>
              <a:ext uri="{FF2B5EF4-FFF2-40B4-BE49-F238E27FC236}">
                <a16:creationId xmlns:a16="http://schemas.microsoft.com/office/drawing/2014/main" id="{E5F3078A-0C56-4148-B028-2C892D4A29C3}"/>
              </a:ext>
            </a:extLst>
          </p:cNvPr>
          <p:cNvSpPr>
            <a:spLocks noGrp="1"/>
          </p:cNvSpPr>
          <p:nvPr>
            <p:ph idx="1"/>
          </p:nvPr>
        </p:nvSpPr>
        <p:spPr/>
        <p:txBody>
          <a:bodyPr/>
          <a:lstStyle/>
          <a:p>
            <a:r>
              <a:rPr lang="en-US" dirty="0"/>
              <a:t> Team first need to determine a product backlog, which has been prioritized by the product owner and contains everything desired in the product that’s known at the time. </a:t>
            </a:r>
          </a:p>
          <a:p>
            <a:r>
              <a:rPr lang="en-US" dirty="0"/>
              <a:t>The Scrum Team then makes estimates and arrangements for the workload based on the Product Backlog list in Product Backlog Meeting</a:t>
            </a:r>
          </a:p>
          <a:p>
            <a:r>
              <a:rPr lang="en-US" dirty="0"/>
              <a:t>With the Product Backlog list, team </a:t>
            </a:r>
            <a:r>
              <a:rPr lang="en-US" dirty="0" err="1"/>
              <a:t>helds</a:t>
            </a:r>
            <a:r>
              <a:rPr lang="en-US" dirty="0"/>
              <a:t> a Sprint Planning Meeting for defining the sprint goal of this iteration (the time period of a Sprint is typically 1 to 4 weeks), then selected a list of user stories to form the Sprint Backlog for the coming sprint which could fulfill the sprint goal.</a:t>
            </a:r>
          </a:p>
          <a:p>
            <a:endParaRPr lang="en-US" dirty="0"/>
          </a:p>
        </p:txBody>
      </p:sp>
    </p:spTree>
    <p:extLst>
      <p:ext uri="{BB962C8B-B14F-4D97-AF65-F5344CB8AC3E}">
        <p14:creationId xmlns:p14="http://schemas.microsoft.com/office/powerpoint/2010/main" val="1462901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16EBA5-BDC8-471C-9DFA-3D2EC65FD1C5}"/>
              </a:ext>
            </a:extLst>
          </p:cNvPr>
          <p:cNvSpPr>
            <a:spLocks noGrp="1"/>
          </p:cNvSpPr>
          <p:nvPr>
            <p:ph idx="1"/>
          </p:nvPr>
        </p:nvSpPr>
        <p:spPr>
          <a:xfrm>
            <a:off x="1069848" y="506437"/>
            <a:ext cx="10058400" cy="5665763"/>
          </a:xfrm>
        </p:spPr>
        <p:txBody>
          <a:bodyPr/>
          <a:lstStyle/>
          <a:p>
            <a:r>
              <a:rPr lang="en-US" dirty="0"/>
              <a:t>Sprint Backlog is completed by the Scrum Team, each member is refined into smaller tasks according to the Sprint Backlog.</a:t>
            </a:r>
          </a:p>
          <a:p>
            <a:r>
              <a:rPr lang="en-US" dirty="0"/>
              <a:t>Within the Sprint, a Daily Scrum Meeting is conducted and in that meeting everyone speaks on what they did yesterday, and commit what they want to accomplish today, and anyone can ask questions related to problems that you can’t solve.</a:t>
            </a:r>
          </a:p>
          <a:p>
            <a:r>
              <a:rPr lang="en-US" dirty="0"/>
              <a:t> When the Sprint Backlog is completed, it means that a Sprint is completed. At this time, Sprint Review Meeting is conducted. The product owner and the customer participate in this meeting. Every member of the Scrum Team will demonstrate to them the working software they have completed.</a:t>
            </a:r>
          </a:p>
          <a:p>
            <a:r>
              <a:rPr lang="en-US" dirty="0"/>
              <a:t>Finally, The Sprint Retrospective is held after the sprint review at the end of each sprint. During the retrospective, the team self-identifies elements of the process that did or did not work during the sprint, along with potential solutions. </a:t>
            </a:r>
          </a:p>
          <a:p>
            <a:endParaRPr lang="en-US" dirty="0"/>
          </a:p>
        </p:txBody>
      </p:sp>
    </p:spTree>
    <p:extLst>
      <p:ext uri="{BB962C8B-B14F-4D97-AF65-F5344CB8AC3E}">
        <p14:creationId xmlns:p14="http://schemas.microsoft.com/office/powerpoint/2010/main" val="1221140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9BD6C-D59C-4D8C-A8F4-FD089C718B55}"/>
              </a:ext>
            </a:extLst>
          </p:cNvPr>
          <p:cNvSpPr>
            <a:spLocks noGrp="1"/>
          </p:cNvSpPr>
          <p:nvPr>
            <p:ph type="title"/>
          </p:nvPr>
        </p:nvSpPr>
        <p:spPr/>
        <p:txBody>
          <a:bodyPr/>
          <a:lstStyle/>
          <a:p>
            <a:r>
              <a:rPr lang="en-US" b="1" dirty="0"/>
              <a:t>Advantage of using Scrum</a:t>
            </a:r>
            <a:endParaRPr lang="en-US" dirty="0"/>
          </a:p>
        </p:txBody>
      </p:sp>
      <p:sp>
        <p:nvSpPr>
          <p:cNvPr id="3" name="Content Placeholder 2">
            <a:extLst>
              <a:ext uri="{FF2B5EF4-FFF2-40B4-BE49-F238E27FC236}">
                <a16:creationId xmlns:a16="http://schemas.microsoft.com/office/drawing/2014/main" id="{19C4F34E-F1F6-49D0-A5F7-FE618F1BB49B}"/>
              </a:ext>
            </a:extLst>
          </p:cNvPr>
          <p:cNvSpPr>
            <a:spLocks noGrp="1"/>
          </p:cNvSpPr>
          <p:nvPr>
            <p:ph idx="1"/>
          </p:nvPr>
        </p:nvSpPr>
        <p:spPr/>
        <p:txBody>
          <a:bodyPr/>
          <a:lstStyle/>
          <a:p>
            <a:pPr fontAlgn="base"/>
            <a:r>
              <a:rPr lang="en-US" dirty="0"/>
              <a:t>Scrum framework is fast moving and money efficient.</a:t>
            </a:r>
          </a:p>
          <a:p>
            <a:pPr fontAlgn="base"/>
            <a:r>
              <a:rPr lang="en-US" dirty="0"/>
              <a:t>Scrum framework works by dividing the large product into small sub-products. It’s like a divide and conquer strategy</a:t>
            </a:r>
          </a:p>
          <a:p>
            <a:pPr fontAlgn="base"/>
            <a:r>
              <a:rPr lang="en-US" dirty="0"/>
              <a:t>In Scrum customer satisfaction is very important.</a:t>
            </a:r>
          </a:p>
          <a:p>
            <a:pPr fontAlgn="base"/>
            <a:r>
              <a:rPr lang="en-US" dirty="0"/>
              <a:t>Scrum is adaptive in nature because it have short sprint.</a:t>
            </a:r>
          </a:p>
          <a:p>
            <a:pPr fontAlgn="base"/>
            <a:r>
              <a:rPr lang="en-US" dirty="0"/>
              <a:t>As Scrum framework rely on constant feedback therefore the quality of product increases in less amount of time</a:t>
            </a:r>
          </a:p>
          <a:p>
            <a:endParaRPr lang="en-US" dirty="0"/>
          </a:p>
        </p:txBody>
      </p:sp>
    </p:spTree>
    <p:extLst>
      <p:ext uri="{BB962C8B-B14F-4D97-AF65-F5344CB8AC3E}">
        <p14:creationId xmlns:p14="http://schemas.microsoft.com/office/powerpoint/2010/main" val="11507074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77</TotalTime>
  <Words>196</Words>
  <Application>Microsoft Office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Rockwell</vt:lpstr>
      <vt:lpstr>Rockwell Condensed</vt:lpstr>
      <vt:lpstr>Wingdings</vt:lpstr>
      <vt:lpstr>Wood Type</vt:lpstr>
      <vt:lpstr>SCRUM</vt:lpstr>
      <vt:lpstr>Scrum</vt:lpstr>
      <vt:lpstr>SCRUM TERMS</vt:lpstr>
      <vt:lpstr>PowerPoint Presentation</vt:lpstr>
      <vt:lpstr>SCRUM STEPS</vt:lpstr>
      <vt:lpstr>PowerPoint Presentation</vt:lpstr>
      <vt:lpstr>Advantage of using Scrum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SCRUM</dc:title>
  <dc:creator>Somepalli, Saranya</dc:creator>
  <cp:lastModifiedBy>Somepalli, Saranya</cp:lastModifiedBy>
  <cp:revision>6</cp:revision>
  <dcterms:created xsi:type="dcterms:W3CDTF">2021-04-04T15:45:21Z</dcterms:created>
  <dcterms:modified xsi:type="dcterms:W3CDTF">2021-04-04T17:03:14Z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279a5b4-1824-49e3-a612-20b3893cf696_Enabled">
    <vt:lpwstr>true</vt:lpwstr>
  </property>
  <property fmtid="{D5CDD505-2E9C-101B-9397-08002B2CF9AE}" pid="3" name="MSIP_Label_b279a5b4-1824-49e3-a612-20b3893cf696_SetDate">
    <vt:lpwstr>2021-04-04T15:45:21Z</vt:lpwstr>
  </property>
  <property fmtid="{D5CDD505-2E9C-101B-9397-08002B2CF9AE}" pid="4" name="MSIP_Label_b279a5b4-1824-49e3-a612-20b3893cf696_Method">
    <vt:lpwstr>Standard</vt:lpwstr>
  </property>
  <property fmtid="{D5CDD505-2E9C-101B-9397-08002B2CF9AE}" pid="5" name="MSIP_Label_b279a5b4-1824-49e3-a612-20b3893cf696_Name">
    <vt:lpwstr>Yellow Data - APAC</vt:lpwstr>
  </property>
  <property fmtid="{D5CDD505-2E9C-101B-9397-08002B2CF9AE}" pid="6" name="MSIP_Label_b279a5b4-1824-49e3-a612-20b3893cf696_SiteId">
    <vt:lpwstr>fffcdc91-d561-4287-aebc-78d2466eec29</vt:lpwstr>
  </property>
  <property fmtid="{D5CDD505-2E9C-101B-9397-08002B2CF9AE}" pid="7" name="MSIP_Label_b279a5b4-1824-49e3-a612-20b3893cf696_ActionId">
    <vt:lpwstr>6043eb28-f526-4114-927a-c59fa878d29f</vt:lpwstr>
  </property>
  <property fmtid="{D5CDD505-2E9C-101B-9397-08002B2CF9AE}" pid="8" name="MSIP_Label_b279a5b4-1824-49e3-a612-20b3893cf696_ContentBits">
    <vt:lpwstr>0</vt:lpwstr>
  </property>
</Properties>
</file>