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9" r:id="rId3"/>
    <p:sldId id="257" r:id="rId4"/>
    <p:sldId id="258" r:id="rId5"/>
    <p:sldId id="259" r:id="rId6"/>
    <p:sldId id="260" r:id="rId7"/>
    <p:sldId id="261" r:id="rId8"/>
    <p:sldId id="266" r:id="rId9"/>
    <p:sldId id="267" r:id="rId10"/>
    <p:sldId id="268" r:id="rId11"/>
    <p:sldId id="270" r:id="rId12"/>
    <p:sldId id="271" r:id="rId13"/>
    <p:sldId id="272" r:id="rId14"/>
    <p:sldId id="273" r:id="rId15"/>
    <p:sldId id="274" r:id="rId16"/>
    <p:sldId id="275" r:id="rId17"/>
    <p:sldId id="276" r:id="rId18"/>
    <p:sldId id="277" r:id="rId19"/>
    <p:sldId id="262" r:id="rId20"/>
    <p:sldId id="263" r:id="rId21"/>
    <p:sldId id="264" r:id="rId22"/>
    <p:sldId id="265" r:id="rId23"/>
    <p:sldId id="278" r:id="rId24"/>
    <p:sldId id="279" r:id="rId25"/>
    <p:sldId id="280" r:id="rId26"/>
    <p:sldId id="281" r:id="rId27"/>
    <p:sldId id="282" r:id="rId28"/>
    <p:sldId id="283" r:id="rId29"/>
    <p:sldId id="284" r:id="rId30"/>
    <p:sldId id="285"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6287571-16ED-46C9-B14A-D129D9562479}">
          <p14:sldIdLst>
            <p14:sldId id="256"/>
            <p14:sldId id="269"/>
            <p14:sldId id="257"/>
            <p14:sldId id="258"/>
            <p14:sldId id="259"/>
            <p14:sldId id="260"/>
            <p14:sldId id="261"/>
            <p14:sldId id="266"/>
            <p14:sldId id="267"/>
            <p14:sldId id="268"/>
            <p14:sldId id="270"/>
            <p14:sldId id="271"/>
            <p14:sldId id="272"/>
            <p14:sldId id="273"/>
            <p14:sldId id="274"/>
            <p14:sldId id="275"/>
            <p14:sldId id="276"/>
            <p14:sldId id="277"/>
            <p14:sldId id="262"/>
            <p14:sldId id="263"/>
            <p14:sldId id="264"/>
            <p14:sldId id="265"/>
            <p14:sldId id="278"/>
            <p14:sldId id="279"/>
            <p14:sldId id="280"/>
            <p14:sldId id="281"/>
            <p14:sldId id="282"/>
            <p14:sldId id="283"/>
            <p14:sldId id="284"/>
            <p14:sldId id="285"/>
            <p14:sldId id="287"/>
            <p14:sldId id="288"/>
            <p14:sldId id="289"/>
            <p14:sldId id="290"/>
            <p14:sldId id="291"/>
            <p14:sldId id="292"/>
            <p14:sldId id="293"/>
            <p14:sldId id="294"/>
            <p14:sldId id="295"/>
            <p14:sldId id="296"/>
            <p14:sldId id="297"/>
            <p14:sldId id="298"/>
            <p14:sldId id="299"/>
            <p14:sldId id="3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94EB5F-5946-462F-8808-7EBAF60FD863}" type="datetimeFigureOut">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4C28627-3D6C-409D-A3EC-717383AA6A47}" type="slidenum">
              <a:rPr lang="en-US" smtClean="0"/>
              <a:t>‹#›</a:t>
            </a:fld>
            <a:endParaRPr lang="en-US"/>
          </a:p>
        </p:txBody>
      </p:sp>
    </p:spTree>
    <p:extLst>
      <p:ext uri="{BB962C8B-B14F-4D97-AF65-F5344CB8AC3E}">
        <p14:creationId xmlns:p14="http://schemas.microsoft.com/office/powerpoint/2010/main" val="2889094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4EB5F-5946-462F-8808-7EBAF60FD863}" type="datetimeFigureOut">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28627-3D6C-409D-A3EC-717383AA6A47}" type="slidenum">
              <a:rPr lang="en-US" smtClean="0"/>
              <a:t>‹#›</a:t>
            </a:fld>
            <a:endParaRPr lang="en-US"/>
          </a:p>
        </p:txBody>
      </p:sp>
    </p:spTree>
    <p:extLst>
      <p:ext uri="{BB962C8B-B14F-4D97-AF65-F5344CB8AC3E}">
        <p14:creationId xmlns:p14="http://schemas.microsoft.com/office/powerpoint/2010/main" val="1158915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4EB5F-5946-462F-8808-7EBAF60FD863}" type="datetimeFigureOut">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28627-3D6C-409D-A3EC-717383AA6A47}" type="slidenum">
              <a:rPr lang="en-US" smtClean="0"/>
              <a:t>‹#›</a:t>
            </a:fld>
            <a:endParaRPr lang="en-US"/>
          </a:p>
        </p:txBody>
      </p:sp>
    </p:spTree>
    <p:extLst>
      <p:ext uri="{BB962C8B-B14F-4D97-AF65-F5344CB8AC3E}">
        <p14:creationId xmlns:p14="http://schemas.microsoft.com/office/powerpoint/2010/main" val="266682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4EB5F-5946-462F-8808-7EBAF60FD863}" type="datetimeFigureOut">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28627-3D6C-409D-A3EC-717383AA6A47}" type="slidenum">
              <a:rPr lang="en-US" smtClean="0"/>
              <a:t>‹#›</a:t>
            </a:fld>
            <a:endParaRPr lang="en-US"/>
          </a:p>
        </p:txBody>
      </p:sp>
    </p:spTree>
    <p:extLst>
      <p:ext uri="{BB962C8B-B14F-4D97-AF65-F5344CB8AC3E}">
        <p14:creationId xmlns:p14="http://schemas.microsoft.com/office/powerpoint/2010/main" val="2152909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B94EB5F-5946-462F-8808-7EBAF60FD863}" type="datetimeFigureOut">
              <a:rPr lang="en-US" smtClean="0"/>
              <a:t>3/30/2021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4C28627-3D6C-409D-A3EC-717383AA6A47}" type="slidenum">
              <a:rPr lang="en-US" smtClean="0"/>
              <a:t>‹#›</a:t>
            </a:fld>
            <a:endParaRPr lang="en-US"/>
          </a:p>
        </p:txBody>
      </p:sp>
    </p:spTree>
    <p:extLst>
      <p:ext uri="{BB962C8B-B14F-4D97-AF65-F5344CB8AC3E}">
        <p14:creationId xmlns:p14="http://schemas.microsoft.com/office/powerpoint/2010/main" val="3771946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94EB5F-5946-462F-8808-7EBAF60FD863}" type="datetimeFigureOut">
              <a:rPr lang="en-US" smtClean="0"/>
              <a:t>3/30/2021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28627-3D6C-409D-A3EC-717383AA6A47}" type="slidenum">
              <a:rPr lang="en-US" smtClean="0"/>
              <a:t>‹#›</a:t>
            </a:fld>
            <a:endParaRPr lang="en-US"/>
          </a:p>
        </p:txBody>
      </p:sp>
    </p:spTree>
    <p:extLst>
      <p:ext uri="{BB962C8B-B14F-4D97-AF65-F5344CB8AC3E}">
        <p14:creationId xmlns:p14="http://schemas.microsoft.com/office/powerpoint/2010/main" val="618886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94EB5F-5946-462F-8808-7EBAF60FD863}" type="datetimeFigureOut">
              <a:rPr lang="en-US" smtClean="0"/>
              <a:t>3/30/2021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C28627-3D6C-409D-A3EC-717383AA6A47}" type="slidenum">
              <a:rPr lang="en-US" smtClean="0"/>
              <a:t>‹#›</a:t>
            </a:fld>
            <a:endParaRPr lang="en-US"/>
          </a:p>
        </p:txBody>
      </p:sp>
    </p:spTree>
    <p:extLst>
      <p:ext uri="{BB962C8B-B14F-4D97-AF65-F5344CB8AC3E}">
        <p14:creationId xmlns:p14="http://schemas.microsoft.com/office/powerpoint/2010/main" val="4253935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94EB5F-5946-462F-8808-7EBAF60FD863}" type="datetimeFigureOut">
              <a:rPr lang="en-US" smtClean="0"/>
              <a:t>3/30/2021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C28627-3D6C-409D-A3EC-717383AA6A47}" type="slidenum">
              <a:rPr lang="en-US" smtClean="0"/>
              <a:t>‹#›</a:t>
            </a:fld>
            <a:endParaRPr lang="en-US"/>
          </a:p>
        </p:txBody>
      </p:sp>
    </p:spTree>
    <p:extLst>
      <p:ext uri="{BB962C8B-B14F-4D97-AF65-F5344CB8AC3E}">
        <p14:creationId xmlns:p14="http://schemas.microsoft.com/office/powerpoint/2010/main" val="3499962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94EB5F-5946-462F-8808-7EBAF60FD863}" type="datetimeFigureOut">
              <a:rPr lang="en-US" smtClean="0"/>
              <a:t>3/30/2021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C28627-3D6C-409D-A3EC-717383AA6A47}" type="slidenum">
              <a:rPr lang="en-US" smtClean="0"/>
              <a:t>‹#›</a:t>
            </a:fld>
            <a:endParaRPr lang="en-US"/>
          </a:p>
        </p:txBody>
      </p:sp>
    </p:spTree>
    <p:extLst>
      <p:ext uri="{BB962C8B-B14F-4D97-AF65-F5344CB8AC3E}">
        <p14:creationId xmlns:p14="http://schemas.microsoft.com/office/powerpoint/2010/main" val="2685492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94EB5F-5946-462F-8808-7EBAF60FD863}" type="datetimeFigureOut">
              <a:rPr lang="en-US" smtClean="0"/>
              <a:t>3/30/2021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4C28627-3D6C-409D-A3EC-717383AA6A47}" type="slidenum">
              <a:rPr lang="en-US" smtClean="0"/>
              <a:t>‹#›</a:t>
            </a:fld>
            <a:endParaRPr lang="en-US"/>
          </a:p>
        </p:txBody>
      </p:sp>
    </p:spTree>
    <p:extLst>
      <p:ext uri="{BB962C8B-B14F-4D97-AF65-F5344CB8AC3E}">
        <p14:creationId xmlns:p14="http://schemas.microsoft.com/office/powerpoint/2010/main" val="3850536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94EB5F-5946-462F-8808-7EBAF60FD863}" type="datetimeFigureOut">
              <a:rPr lang="en-US" smtClean="0"/>
              <a:t>3/30/2021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4C28627-3D6C-409D-A3EC-717383AA6A47}" type="slidenum">
              <a:rPr lang="en-US" smtClean="0"/>
              <a:t>‹#›</a:t>
            </a:fld>
            <a:endParaRPr lang="en-US"/>
          </a:p>
        </p:txBody>
      </p:sp>
    </p:spTree>
    <p:extLst>
      <p:ext uri="{BB962C8B-B14F-4D97-AF65-F5344CB8AC3E}">
        <p14:creationId xmlns:p14="http://schemas.microsoft.com/office/powerpoint/2010/main" val="2840314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B94EB5F-5946-462F-8808-7EBAF60FD863}" type="datetimeFigureOut">
              <a:rPr lang="en-US" smtClean="0"/>
              <a:t>3/30/2021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4C28627-3D6C-409D-A3EC-717383AA6A47}" type="slidenum">
              <a:rPr lang="en-US" smtClean="0"/>
              <a:t>‹#›</a:t>
            </a:fld>
            <a:endParaRPr lang="en-US"/>
          </a:p>
        </p:txBody>
      </p:sp>
    </p:spTree>
    <p:extLst>
      <p:ext uri="{BB962C8B-B14F-4D97-AF65-F5344CB8AC3E}">
        <p14:creationId xmlns:p14="http://schemas.microsoft.com/office/powerpoint/2010/main" val="40337426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godigit.com/health-insurance/health-insurance-plans-for-family" TargetMode="External"/><Relationship Id="rId2" Type="http://schemas.openxmlformats.org/officeDocument/2006/relationships/hyperlink" Target="https://www.godigit.com/health-insurance/individual-health-insurance" TargetMode="External"/><Relationship Id="rId1" Type="http://schemas.openxmlformats.org/officeDocument/2006/relationships/slideLayout" Target="../slideLayouts/slideLayout2.xml"/><Relationship Id="rId4" Type="http://schemas.openxmlformats.org/officeDocument/2006/relationships/hyperlink" Target="https://www.godigit.com/health-insurance/critical-illness-insurance"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godigit.com/health-insurance/group-medical-health-insurance" TargetMode="External"/><Relationship Id="rId2" Type="http://schemas.openxmlformats.org/officeDocument/2006/relationships/hyperlink" Target="https://www.godigit.com/health-insurance/health-insurance-for-senior-citizens" TargetMode="External"/><Relationship Id="rId1" Type="http://schemas.openxmlformats.org/officeDocument/2006/relationships/slideLayout" Target="../slideLayouts/slideLayout2.xml"/><Relationship Id="rId4" Type="http://schemas.openxmlformats.org/officeDocument/2006/relationships/hyperlink" Target="https://www.godigit.com/health-insurance/health-insurance-with-maternity-cover"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godigit.com/property-insurance/shop-insurance" TargetMode="External"/><Relationship Id="rId2" Type="http://schemas.openxmlformats.org/officeDocument/2006/relationships/hyperlink" Target="https://www.godigit.com/property-insurance/home-insuranc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acko.com/motor-insuranc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acko.com/travel-insuranc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ww.insurancebusinessmag.com/us/companies/state-farm/67041/"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38E90-ECAD-43B3-8E35-E4B9D8DFA7A6}"/>
              </a:ext>
            </a:extLst>
          </p:cNvPr>
          <p:cNvSpPr>
            <a:spLocks noGrp="1"/>
          </p:cNvSpPr>
          <p:nvPr>
            <p:ph type="ctrTitle"/>
          </p:nvPr>
        </p:nvSpPr>
        <p:spPr/>
        <p:txBody>
          <a:bodyPr/>
          <a:lstStyle/>
          <a:p>
            <a:r>
              <a:rPr lang="en-US" dirty="0"/>
              <a:t>Insurance</a:t>
            </a:r>
          </a:p>
        </p:txBody>
      </p:sp>
      <p:sp>
        <p:nvSpPr>
          <p:cNvPr id="3" name="Subtitle 2">
            <a:extLst>
              <a:ext uri="{FF2B5EF4-FFF2-40B4-BE49-F238E27FC236}">
                <a16:creationId xmlns:a16="http://schemas.microsoft.com/office/drawing/2014/main" id="{80AAD8E5-254C-4383-B40F-E4957DD82F1F}"/>
              </a:ext>
            </a:extLst>
          </p:cNvPr>
          <p:cNvSpPr>
            <a:spLocks noGrp="1"/>
          </p:cNvSpPr>
          <p:nvPr>
            <p:ph type="subTitle" idx="1"/>
          </p:nvPr>
        </p:nvSpPr>
        <p:spPr/>
        <p:txBody>
          <a:bodyPr/>
          <a:lstStyle/>
          <a:p>
            <a:r>
              <a:rPr lang="en-US" dirty="0"/>
              <a:t>And its types</a:t>
            </a:r>
          </a:p>
          <a:p>
            <a:r>
              <a:rPr lang="en-US" dirty="0"/>
              <a:t>-Suman Sharma and Saranya </a:t>
            </a:r>
            <a:r>
              <a:rPr lang="en-US" dirty="0" err="1"/>
              <a:t>Somepalli</a:t>
            </a:r>
            <a:r>
              <a:rPr lang="en-US" dirty="0"/>
              <a:t> </a:t>
            </a:r>
          </a:p>
        </p:txBody>
      </p:sp>
    </p:spTree>
    <p:extLst>
      <p:ext uri="{BB962C8B-B14F-4D97-AF65-F5344CB8AC3E}">
        <p14:creationId xmlns:p14="http://schemas.microsoft.com/office/powerpoint/2010/main" val="1492868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7070A-04A1-4423-8246-D0FA1DAD2D0C}"/>
              </a:ext>
            </a:extLst>
          </p:cNvPr>
          <p:cNvSpPr>
            <a:spLocks noGrp="1"/>
          </p:cNvSpPr>
          <p:nvPr>
            <p:ph type="title"/>
          </p:nvPr>
        </p:nvSpPr>
        <p:spPr>
          <a:xfrm>
            <a:off x="1141413" y="609600"/>
            <a:ext cx="9905998" cy="45719"/>
          </a:xfrm>
        </p:spPr>
        <p:txBody>
          <a:bodyPr>
            <a:normAutofit fontScale="90000"/>
          </a:bodyPr>
          <a:lstStyle/>
          <a:p>
            <a:r>
              <a:rPr lang="en-US" dirty="0"/>
              <a:t>Submission</a:t>
            </a:r>
          </a:p>
        </p:txBody>
      </p:sp>
      <p:sp>
        <p:nvSpPr>
          <p:cNvPr id="3" name="Content Placeholder 2">
            <a:extLst>
              <a:ext uri="{FF2B5EF4-FFF2-40B4-BE49-F238E27FC236}">
                <a16:creationId xmlns:a16="http://schemas.microsoft.com/office/drawing/2014/main" id="{39F35F16-BA32-420E-89AE-48A2B381D738}"/>
              </a:ext>
            </a:extLst>
          </p:cNvPr>
          <p:cNvSpPr>
            <a:spLocks noGrp="1"/>
          </p:cNvSpPr>
          <p:nvPr>
            <p:ph idx="1"/>
          </p:nvPr>
        </p:nvSpPr>
        <p:spPr>
          <a:xfrm>
            <a:off x="1141413" y="1168137"/>
            <a:ext cx="9905998" cy="3124201"/>
          </a:xfrm>
          <a:noFill/>
          <a:ln>
            <a:noFill/>
          </a:ln>
        </p:spPr>
        <p:style>
          <a:lnRef idx="2">
            <a:schemeClr val="dk1">
              <a:shade val="50000"/>
            </a:schemeClr>
          </a:lnRef>
          <a:fillRef idx="1">
            <a:schemeClr val="dk1"/>
          </a:fillRef>
          <a:effectRef idx="0">
            <a:schemeClr val="dk1"/>
          </a:effectRef>
          <a:fontRef idx="minor">
            <a:schemeClr val="lt1"/>
          </a:fontRef>
        </p:style>
        <p:txBody>
          <a:bodyPr/>
          <a:lstStyle/>
          <a:p>
            <a:r>
              <a:rPr lang="en-US" dirty="0">
                <a:solidFill>
                  <a:schemeClr val="tx1"/>
                </a:solidFill>
              </a:rPr>
              <a:t>A submission is a </a:t>
            </a:r>
            <a:r>
              <a:rPr lang="en-US" dirty="0">
                <a:solidFill>
                  <a:srgbClr val="92D050"/>
                </a:solidFill>
              </a:rPr>
              <a:t>package</a:t>
            </a:r>
            <a:r>
              <a:rPr lang="en-US" dirty="0">
                <a:solidFill>
                  <a:schemeClr val="tx1"/>
                </a:solidFill>
              </a:rPr>
              <a:t> of information that the producer sends to the carrier so that they can determine whether to provide insurance and how much to charge.</a:t>
            </a:r>
          </a:p>
        </p:txBody>
      </p:sp>
    </p:spTree>
    <p:extLst>
      <p:ext uri="{BB962C8B-B14F-4D97-AF65-F5344CB8AC3E}">
        <p14:creationId xmlns:p14="http://schemas.microsoft.com/office/powerpoint/2010/main" val="2350175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5663-D253-4755-83C1-AA0EC40C45CE}"/>
              </a:ext>
            </a:extLst>
          </p:cNvPr>
          <p:cNvSpPr>
            <a:spLocks noGrp="1"/>
          </p:cNvSpPr>
          <p:nvPr>
            <p:ph type="title"/>
          </p:nvPr>
        </p:nvSpPr>
        <p:spPr>
          <a:xfrm>
            <a:off x="1069848" y="484632"/>
            <a:ext cx="10058400" cy="45719"/>
          </a:xfrm>
        </p:spPr>
        <p:txBody>
          <a:bodyPr>
            <a:normAutofit fontScale="90000"/>
          </a:bodyPr>
          <a:lstStyle/>
          <a:p>
            <a:r>
              <a:rPr lang="en-US" dirty="0"/>
              <a:t>Quote</a:t>
            </a:r>
          </a:p>
        </p:txBody>
      </p:sp>
      <p:sp>
        <p:nvSpPr>
          <p:cNvPr id="3" name="Content Placeholder 2">
            <a:extLst>
              <a:ext uri="{FF2B5EF4-FFF2-40B4-BE49-F238E27FC236}">
                <a16:creationId xmlns:a16="http://schemas.microsoft.com/office/drawing/2014/main" id="{AF719E72-6300-43BE-AF80-1508A79BA9B0}"/>
              </a:ext>
            </a:extLst>
          </p:cNvPr>
          <p:cNvSpPr>
            <a:spLocks noGrp="1"/>
          </p:cNvSpPr>
          <p:nvPr>
            <p:ph idx="1"/>
          </p:nvPr>
        </p:nvSpPr>
        <p:spPr>
          <a:xfrm>
            <a:off x="1069848" y="1016680"/>
            <a:ext cx="10058400" cy="5155520"/>
          </a:xfrm>
        </p:spPr>
        <p:txBody>
          <a:bodyPr/>
          <a:lstStyle/>
          <a:p>
            <a:r>
              <a:rPr lang="en-US" dirty="0"/>
              <a:t>Quote is a statement that tells the </a:t>
            </a:r>
            <a:r>
              <a:rPr lang="en-US" dirty="0">
                <a:solidFill>
                  <a:srgbClr val="92D050"/>
                </a:solidFill>
              </a:rPr>
              <a:t>producer</a:t>
            </a:r>
            <a:r>
              <a:rPr lang="en-US" dirty="0"/>
              <a:t> how much the premium will be for the different coverages that the carrier or MGA agrees to provide.</a:t>
            </a:r>
          </a:p>
          <a:p>
            <a:endParaRPr lang="en-US" dirty="0"/>
          </a:p>
          <a:p>
            <a:r>
              <a:rPr lang="en-US" dirty="0"/>
              <a:t>MGA/Carrier: Prepares the cover letter of the quote and send it to the agent.</a:t>
            </a:r>
          </a:p>
        </p:txBody>
      </p:sp>
    </p:spTree>
    <p:extLst>
      <p:ext uri="{BB962C8B-B14F-4D97-AF65-F5344CB8AC3E}">
        <p14:creationId xmlns:p14="http://schemas.microsoft.com/office/powerpoint/2010/main" val="101118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8B8AB-C166-4B57-A07A-3FE295B840E7}"/>
              </a:ext>
            </a:extLst>
          </p:cNvPr>
          <p:cNvSpPr>
            <a:spLocks noGrp="1"/>
          </p:cNvSpPr>
          <p:nvPr>
            <p:ph type="title"/>
          </p:nvPr>
        </p:nvSpPr>
        <p:spPr>
          <a:xfrm>
            <a:off x="1069848" y="484632"/>
            <a:ext cx="10058400" cy="45719"/>
          </a:xfrm>
        </p:spPr>
        <p:txBody>
          <a:bodyPr>
            <a:normAutofit fontScale="90000"/>
          </a:bodyPr>
          <a:lstStyle/>
          <a:p>
            <a:r>
              <a:rPr lang="en-US" dirty="0"/>
              <a:t>Proposal</a:t>
            </a:r>
          </a:p>
        </p:txBody>
      </p:sp>
      <p:sp>
        <p:nvSpPr>
          <p:cNvPr id="3" name="Content Placeholder 2">
            <a:extLst>
              <a:ext uri="{FF2B5EF4-FFF2-40B4-BE49-F238E27FC236}">
                <a16:creationId xmlns:a16="http://schemas.microsoft.com/office/drawing/2014/main" id="{9FD94427-B9D2-451B-BDD5-09B21F3DDD0F}"/>
              </a:ext>
            </a:extLst>
          </p:cNvPr>
          <p:cNvSpPr>
            <a:spLocks noGrp="1"/>
          </p:cNvSpPr>
          <p:nvPr>
            <p:ph idx="1"/>
          </p:nvPr>
        </p:nvSpPr>
        <p:spPr>
          <a:xfrm>
            <a:off x="1069848" y="1167509"/>
            <a:ext cx="10058400" cy="5004691"/>
          </a:xfrm>
        </p:spPr>
        <p:txBody>
          <a:bodyPr/>
          <a:lstStyle/>
          <a:p>
            <a:r>
              <a:rPr lang="en-US" dirty="0"/>
              <a:t>A booklet that highlights the important features, including the coverage, deductibles, and limits of the insurance policy and premium cost. </a:t>
            </a:r>
          </a:p>
        </p:txBody>
      </p:sp>
    </p:spTree>
    <p:extLst>
      <p:ext uri="{BB962C8B-B14F-4D97-AF65-F5344CB8AC3E}">
        <p14:creationId xmlns:p14="http://schemas.microsoft.com/office/powerpoint/2010/main" val="215980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C510-530A-4F07-970D-85181BE0BC9E}"/>
              </a:ext>
            </a:extLst>
          </p:cNvPr>
          <p:cNvSpPr>
            <a:spLocks noGrp="1"/>
          </p:cNvSpPr>
          <p:nvPr>
            <p:ph type="title"/>
          </p:nvPr>
        </p:nvSpPr>
        <p:spPr>
          <a:xfrm>
            <a:off x="1069848" y="484632"/>
            <a:ext cx="10058400" cy="45719"/>
          </a:xfrm>
        </p:spPr>
        <p:txBody>
          <a:bodyPr>
            <a:normAutofit fontScale="90000"/>
          </a:bodyPr>
          <a:lstStyle/>
          <a:p>
            <a:r>
              <a:rPr lang="en-US" dirty="0"/>
              <a:t>Binder</a:t>
            </a:r>
          </a:p>
        </p:txBody>
      </p:sp>
      <p:sp>
        <p:nvSpPr>
          <p:cNvPr id="3" name="Content Placeholder 2">
            <a:extLst>
              <a:ext uri="{FF2B5EF4-FFF2-40B4-BE49-F238E27FC236}">
                <a16:creationId xmlns:a16="http://schemas.microsoft.com/office/drawing/2014/main" id="{645647AE-65F9-4415-92A7-F6F7E028A213}"/>
              </a:ext>
            </a:extLst>
          </p:cNvPr>
          <p:cNvSpPr>
            <a:spLocks noGrp="1"/>
          </p:cNvSpPr>
          <p:nvPr>
            <p:ph idx="1"/>
          </p:nvPr>
        </p:nvSpPr>
        <p:spPr>
          <a:xfrm>
            <a:off x="1069848" y="952107"/>
            <a:ext cx="10058400" cy="5220093"/>
          </a:xfrm>
        </p:spPr>
        <p:txBody>
          <a:bodyPr/>
          <a:lstStyle/>
          <a:p>
            <a:r>
              <a:rPr lang="en-US" dirty="0"/>
              <a:t>A temporary contract between the insured and the insurance company that provides coverage for an insured before a policy is issued.</a:t>
            </a:r>
          </a:p>
          <a:p>
            <a:endParaRPr lang="en-US" dirty="0"/>
          </a:p>
          <a:p>
            <a:r>
              <a:rPr lang="en-US" dirty="0"/>
              <a:t>The MGA/carrier issues binder/related documents.</a:t>
            </a:r>
          </a:p>
        </p:txBody>
      </p:sp>
    </p:spTree>
    <p:extLst>
      <p:ext uri="{BB962C8B-B14F-4D97-AF65-F5344CB8AC3E}">
        <p14:creationId xmlns:p14="http://schemas.microsoft.com/office/powerpoint/2010/main" val="1457680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52DDC-5456-4017-AD66-939A193AE4CD}"/>
              </a:ext>
            </a:extLst>
          </p:cNvPr>
          <p:cNvSpPr>
            <a:spLocks noGrp="1"/>
          </p:cNvSpPr>
          <p:nvPr>
            <p:ph type="title"/>
          </p:nvPr>
        </p:nvSpPr>
        <p:spPr>
          <a:xfrm>
            <a:off x="1069848" y="484632"/>
            <a:ext cx="10058400" cy="45719"/>
          </a:xfrm>
        </p:spPr>
        <p:txBody>
          <a:bodyPr>
            <a:normAutofit fontScale="90000"/>
          </a:bodyPr>
          <a:lstStyle/>
          <a:p>
            <a:r>
              <a:rPr lang="en-US" dirty="0"/>
              <a:t>Policy</a:t>
            </a:r>
          </a:p>
        </p:txBody>
      </p:sp>
      <p:sp>
        <p:nvSpPr>
          <p:cNvPr id="3" name="Content Placeholder 2">
            <a:extLst>
              <a:ext uri="{FF2B5EF4-FFF2-40B4-BE49-F238E27FC236}">
                <a16:creationId xmlns:a16="http://schemas.microsoft.com/office/drawing/2014/main" id="{0AC57900-7380-4B10-85C9-05C958CD2161}"/>
              </a:ext>
            </a:extLst>
          </p:cNvPr>
          <p:cNvSpPr>
            <a:spLocks noGrp="1"/>
          </p:cNvSpPr>
          <p:nvPr>
            <p:ph idx="1"/>
          </p:nvPr>
        </p:nvSpPr>
        <p:spPr>
          <a:xfrm>
            <a:off x="1069848" y="960119"/>
            <a:ext cx="10058400" cy="5212081"/>
          </a:xfrm>
        </p:spPr>
        <p:txBody>
          <a:bodyPr/>
          <a:lstStyle/>
          <a:p>
            <a:r>
              <a:rPr lang="en-US" dirty="0"/>
              <a:t>A policy is an insurance contract between the insured and the insurance company that states the rights and duties for both the parties.</a:t>
            </a:r>
          </a:p>
          <a:p>
            <a:endParaRPr lang="en-US" dirty="0"/>
          </a:p>
          <a:p>
            <a:r>
              <a:rPr lang="en-US" dirty="0"/>
              <a:t>The MGA/carrier issues the policy.</a:t>
            </a:r>
          </a:p>
          <a:p>
            <a:endParaRPr lang="en-US" dirty="0"/>
          </a:p>
          <a:p>
            <a:pPr marL="0" indent="0">
              <a:buNone/>
            </a:pPr>
            <a:endParaRPr lang="en-US" dirty="0"/>
          </a:p>
        </p:txBody>
      </p:sp>
    </p:spTree>
    <p:extLst>
      <p:ext uri="{BB962C8B-B14F-4D97-AF65-F5344CB8AC3E}">
        <p14:creationId xmlns:p14="http://schemas.microsoft.com/office/powerpoint/2010/main" val="1006339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FD075-4702-419F-A0E1-F6E196AB3461}"/>
              </a:ext>
            </a:extLst>
          </p:cNvPr>
          <p:cNvSpPr>
            <a:spLocks noGrp="1"/>
          </p:cNvSpPr>
          <p:nvPr>
            <p:ph type="title"/>
          </p:nvPr>
        </p:nvSpPr>
        <p:spPr>
          <a:xfrm>
            <a:off x="1069848" y="484632"/>
            <a:ext cx="10058400" cy="45719"/>
          </a:xfrm>
        </p:spPr>
        <p:txBody>
          <a:bodyPr>
            <a:normAutofit fontScale="90000"/>
          </a:bodyPr>
          <a:lstStyle/>
          <a:p>
            <a:r>
              <a:rPr lang="en-US" dirty="0"/>
              <a:t>Adjustments</a:t>
            </a:r>
          </a:p>
        </p:txBody>
      </p:sp>
      <p:sp>
        <p:nvSpPr>
          <p:cNvPr id="3" name="Content Placeholder 2">
            <a:extLst>
              <a:ext uri="{FF2B5EF4-FFF2-40B4-BE49-F238E27FC236}">
                <a16:creationId xmlns:a16="http://schemas.microsoft.com/office/drawing/2014/main" id="{FD5F12AE-C41B-4158-9ADB-9D00C4695686}"/>
              </a:ext>
            </a:extLst>
          </p:cNvPr>
          <p:cNvSpPr>
            <a:spLocks noGrp="1"/>
          </p:cNvSpPr>
          <p:nvPr>
            <p:ph idx="1"/>
          </p:nvPr>
        </p:nvSpPr>
        <p:spPr>
          <a:xfrm>
            <a:off x="1069848" y="1007253"/>
            <a:ext cx="10058400" cy="5164947"/>
          </a:xfrm>
        </p:spPr>
        <p:txBody>
          <a:bodyPr/>
          <a:lstStyle/>
          <a:p>
            <a:r>
              <a:rPr lang="en-US" dirty="0"/>
              <a:t>Change something in policy, no need to rewrite or issue new policy, an endorsement can adjust new policy.</a:t>
            </a:r>
          </a:p>
          <a:p>
            <a:endParaRPr lang="en-US" dirty="0"/>
          </a:p>
          <a:p>
            <a:r>
              <a:rPr lang="en-US" dirty="0"/>
              <a:t>Agent/broker sends the </a:t>
            </a:r>
            <a:r>
              <a:rPr lang="en-US" dirty="0" err="1"/>
              <a:t>endt</a:t>
            </a:r>
            <a:r>
              <a:rPr lang="en-US" dirty="0"/>
              <a:t> request.</a:t>
            </a:r>
          </a:p>
          <a:p>
            <a:endParaRPr lang="en-US" dirty="0"/>
          </a:p>
          <a:p>
            <a:r>
              <a:rPr lang="en-US" dirty="0"/>
              <a:t>MGA/carrier processes the </a:t>
            </a:r>
            <a:r>
              <a:rPr lang="en-US" dirty="0" err="1"/>
              <a:t>endt</a:t>
            </a:r>
            <a:r>
              <a:rPr lang="en-US" dirty="0"/>
              <a:t>.</a:t>
            </a:r>
          </a:p>
          <a:p>
            <a:endParaRPr lang="en-US" dirty="0"/>
          </a:p>
          <a:p>
            <a:r>
              <a:rPr lang="en-US" dirty="0" err="1"/>
              <a:t>Endt</a:t>
            </a:r>
            <a:r>
              <a:rPr lang="en-US" dirty="0"/>
              <a:t>=Insurance endorsement: Contract that changes the terms of the current policy.</a:t>
            </a:r>
          </a:p>
        </p:txBody>
      </p:sp>
    </p:spTree>
    <p:extLst>
      <p:ext uri="{BB962C8B-B14F-4D97-AF65-F5344CB8AC3E}">
        <p14:creationId xmlns:p14="http://schemas.microsoft.com/office/powerpoint/2010/main" val="3728688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80786-0894-47F0-AAFF-EBCA4E34479A}"/>
              </a:ext>
            </a:extLst>
          </p:cNvPr>
          <p:cNvSpPr>
            <a:spLocks noGrp="1"/>
          </p:cNvSpPr>
          <p:nvPr>
            <p:ph type="title"/>
          </p:nvPr>
        </p:nvSpPr>
        <p:spPr>
          <a:xfrm>
            <a:off x="1069848" y="484632"/>
            <a:ext cx="10058400" cy="45719"/>
          </a:xfrm>
        </p:spPr>
        <p:txBody>
          <a:bodyPr>
            <a:normAutofit fontScale="90000"/>
          </a:bodyPr>
          <a:lstStyle/>
          <a:p>
            <a:r>
              <a:rPr lang="en-US" dirty="0"/>
              <a:t>Renewal</a:t>
            </a:r>
          </a:p>
        </p:txBody>
      </p:sp>
      <p:sp>
        <p:nvSpPr>
          <p:cNvPr id="3" name="Content Placeholder 2">
            <a:extLst>
              <a:ext uri="{FF2B5EF4-FFF2-40B4-BE49-F238E27FC236}">
                <a16:creationId xmlns:a16="http://schemas.microsoft.com/office/drawing/2014/main" id="{DFEFA657-BAF7-46D7-8712-5DA8877F1E8F}"/>
              </a:ext>
            </a:extLst>
          </p:cNvPr>
          <p:cNvSpPr>
            <a:spLocks noGrp="1"/>
          </p:cNvSpPr>
          <p:nvPr>
            <p:ph idx="1"/>
          </p:nvPr>
        </p:nvSpPr>
        <p:spPr>
          <a:xfrm>
            <a:off x="1069848" y="1007253"/>
            <a:ext cx="10058400" cy="5164947"/>
          </a:xfrm>
        </p:spPr>
        <p:txBody>
          <a:bodyPr/>
          <a:lstStyle/>
          <a:p>
            <a:r>
              <a:rPr lang="en-US" dirty="0"/>
              <a:t>Renew policy based on the prior policy. No gap, no coverage differences. </a:t>
            </a:r>
          </a:p>
          <a:p>
            <a:endParaRPr lang="en-US" dirty="0"/>
          </a:p>
          <a:p>
            <a:r>
              <a:rPr lang="en-US" dirty="0"/>
              <a:t>The carrier sends the renewal notification letter to the insured.</a:t>
            </a:r>
          </a:p>
        </p:txBody>
      </p:sp>
    </p:spTree>
    <p:extLst>
      <p:ext uri="{BB962C8B-B14F-4D97-AF65-F5344CB8AC3E}">
        <p14:creationId xmlns:p14="http://schemas.microsoft.com/office/powerpoint/2010/main" val="1286549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F6C52-D9DC-4201-B94C-06BE313D0C4C}"/>
              </a:ext>
            </a:extLst>
          </p:cNvPr>
          <p:cNvSpPr>
            <a:spLocks noGrp="1"/>
          </p:cNvSpPr>
          <p:nvPr>
            <p:ph type="title"/>
          </p:nvPr>
        </p:nvSpPr>
        <p:spPr>
          <a:xfrm>
            <a:off x="1069848" y="484632"/>
            <a:ext cx="10058400" cy="80976"/>
          </a:xfrm>
        </p:spPr>
        <p:txBody>
          <a:bodyPr>
            <a:normAutofit fontScale="90000"/>
          </a:bodyPr>
          <a:lstStyle/>
          <a:p>
            <a:r>
              <a:rPr lang="en-US" dirty="0"/>
              <a:t>Claims</a:t>
            </a:r>
          </a:p>
        </p:txBody>
      </p:sp>
      <p:sp>
        <p:nvSpPr>
          <p:cNvPr id="3" name="Content Placeholder 2">
            <a:extLst>
              <a:ext uri="{FF2B5EF4-FFF2-40B4-BE49-F238E27FC236}">
                <a16:creationId xmlns:a16="http://schemas.microsoft.com/office/drawing/2014/main" id="{C0E9F969-6990-46D8-869C-B0AE149D416E}"/>
              </a:ext>
            </a:extLst>
          </p:cNvPr>
          <p:cNvSpPr>
            <a:spLocks noGrp="1"/>
          </p:cNvSpPr>
          <p:nvPr>
            <p:ph idx="1"/>
          </p:nvPr>
        </p:nvSpPr>
        <p:spPr>
          <a:xfrm>
            <a:off x="1069848" y="952107"/>
            <a:ext cx="10058400" cy="5220093"/>
          </a:xfrm>
        </p:spPr>
        <p:txBody>
          <a:bodyPr/>
          <a:lstStyle/>
          <a:p>
            <a:r>
              <a:rPr lang="en-US" dirty="0"/>
              <a:t>When a catastrophe hits and you need to file a claim, insurance companies require basic information about what happened to thoroughly investigate the claim. Insurance adjusters then decide if the claim is valid and how much payment the contract requires.</a:t>
            </a:r>
          </a:p>
          <a:p>
            <a:endParaRPr lang="en-US" dirty="0"/>
          </a:p>
        </p:txBody>
      </p:sp>
    </p:spTree>
    <p:extLst>
      <p:ext uri="{BB962C8B-B14F-4D97-AF65-F5344CB8AC3E}">
        <p14:creationId xmlns:p14="http://schemas.microsoft.com/office/powerpoint/2010/main" val="4239731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B10B-3B19-4F42-8807-92420E45A9CD}"/>
              </a:ext>
            </a:extLst>
          </p:cNvPr>
          <p:cNvSpPr>
            <a:spLocks noGrp="1"/>
          </p:cNvSpPr>
          <p:nvPr>
            <p:ph type="title"/>
          </p:nvPr>
        </p:nvSpPr>
        <p:spPr>
          <a:xfrm>
            <a:off x="1069848" y="484632"/>
            <a:ext cx="10058400" cy="45719"/>
          </a:xfrm>
        </p:spPr>
        <p:txBody>
          <a:bodyPr>
            <a:normAutofit fontScale="90000"/>
          </a:bodyPr>
          <a:lstStyle/>
          <a:p>
            <a:r>
              <a:rPr lang="en-US" dirty="0"/>
              <a:t>Payout</a:t>
            </a:r>
          </a:p>
        </p:txBody>
      </p:sp>
      <p:sp>
        <p:nvSpPr>
          <p:cNvPr id="3" name="Content Placeholder 2">
            <a:extLst>
              <a:ext uri="{FF2B5EF4-FFF2-40B4-BE49-F238E27FC236}">
                <a16:creationId xmlns:a16="http://schemas.microsoft.com/office/drawing/2014/main" id="{4AB98154-8BCE-495E-BF0D-F0E8FDFB5B7B}"/>
              </a:ext>
            </a:extLst>
          </p:cNvPr>
          <p:cNvSpPr>
            <a:spLocks noGrp="1"/>
          </p:cNvSpPr>
          <p:nvPr>
            <p:ph idx="1"/>
          </p:nvPr>
        </p:nvSpPr>
        <p:spPr>
          <a:xfrm>
            <a:off x="1069848" y="941265"/>
            <a:ext cx="10058400" cy="5230935"/>
          </a:xfrm>
        </p:spPr>
        <p:txBody>
          <a:bodyPr/>
          <a:lstStyle/>
          <a:p>
            <a:r>
              <a:rPr lang="en-US" dirty="0"/>
              <a:t>If the claim is valid, insurance companies pay out claims either to the individual or to a service provider based on the terms of the contract. If policy premiums have been paid with pretax dollars or paid by an employer, the payout will be taxable. Premiums that were paid with after-tax money are tax free.</a:t>
            </a:r>
          </a:p>
        </p:txBody>
      </p:sp>
    </p:spTree>
    <p:extLst>
      <p:ext uri="{BB962C8B-B14F-4D97-AF65-F5344CB8AC3E}">
        <p14:creationId xmlns:p14="http://schemas.microsoft.com/office/powerpoint/2010/main" val="1252920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E5C69-08AB-414E-BB98-015FBF24C8F5}"/>
              </a:ext>
            </a:extLst>
          </p:cNvPr>
          <p:cNvSpPr>
            <a:spLocks noGrp="1"/>
          </p:cNvSpPr>
          <p:nvPr>
            <p:ph type="title"/>
          </p:nvPr>
        </p:nvSpPr>
        <p:spPr>
          <a:xfrm>
            <a:off x="1141413" y="609600"/>
            <a:ext cx="9905998" cy="45719"/>
          </a:xfrm>
        </p:spPr>
        <p:txBody>
          <a:bodyPr>
            <a:normAutofit fontScale="90000"/>
          </a:bodyPr>
          <a:lstStyle/>
          <a:p>
            <a:r>
              <a:rPr lang="en-US" dirty="0"/>
              <a:t>Types of insurance</a:t>
            </a:r>
          </a:p>
        </p:txBody>
      </p:sp>
      <p:sp>
        <p:nvSpPr>
          <p:cNvPr id="3" name="Content Placeholder 2">
            <a:extLst>
              <a:ext uri="{FF2B5EF4-FFF2-40B4-BE49-F238E27FC236}">
                <a16:creationId xmlns:a16="http://schemas.microsoft.com/office/drawing/2014/main" id="{61F7B480-6DC0-4B80-9B80-C7CDFCE9852B}"/>
              </a:ext>
            </a:extLst>
          </p:cNvPr>
          <p:cNvSpPr>
            <a:spLocks noGrp="1"/>
          </p:cNvSpPr>
          <p:nvPr>
            <p:ph idx="1"/>
          </p:nvPr>
        </p:nvSpPr>
        <p:spPr>
          <a:xfrm>
            <a:off x="1143001" y="1150617"/>
            <a:ext cx="9905998" cy="3124201"/>
          </a:xfrm>
          <a:noFill/>
          <a:ln>
            <a:noFill/>
          </a:ln>
        </p:spPr>
        <p:style>
          <a:lnRef idx="2">
            <a:schemeClr val="dk1">
              <a:shade val="50000"/>
            </a:schemeClr>
          </a:lnRef>
          <a:fillRef idx="1">
            <a:schemeClr val="dk1"/>
          </a:fillRef>
          <a:effectRef idx="0">
            <a:schemeClr val="dk1"/>
          </a:effectRef>
          <a:fontRef idx="minor">
            <a:schemeClr val="lt1"/>
          </a:fontRef>
        </p:style>
        <p:txBody>
          <a:bodyPr/>
          <a:lstStyle/>
          <a:p>
            <a:r>
              <a:rPr lang="en-US" dirty="0">
                <a:solidFill>
                  <a:schemeClr val="tx1"/>
                </a:solidFill>
              </a:rPr>
              <a:t>Two types:</a:t>
            </a:r>
          </a:p>
          <a:p>
            <a:pPr lvl="1"/>
            <a:r>
              <a:rPr lang="en-US" dirty="0">
                <a:solidFill>
                  <a:srgbClr val="00B0F0"/>
                </a:solidFill>
              </a:rPr>
              <a:t>Life insurance</a:t>
            </a:r>
          </a:p>
          <a:p>
            <a:pPr lvl="1"/>
            <a:r>
              <a:rPr lang="en-US" dirty="0">
                <a:solidFill>
                  <a:srgbClr val="00B0F0"/>
                </a:solidFill>
              </a:rPr>
              <a:t>General insurance</a:t>
            </a:r>
          </a:p>
        </p:txBody>
      </p:sp>
    </p:spTree>
    <p:extLst>
      <p:ext uri="{BB962C8B-B14F-4D97-AF65-F5344CB8AC3E}">
        <p14:creationId xmlns:p14="http://schemas.microsoft.com/office/powerpoint/2010/main" val="3567506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3E3D3-4683-4D44-9B4D-E745D6B87A92}"/>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F0D0D319-3A79-455E-954D-41933CCA3F5D}"/>
              </a:ext>
            </a:extLst>
          </p:cNvPr>
          <p:cNvSpPr>
            <a:spLocks noGrp="1"/>
          </p:cNvSpPr>
          <p:nvPr>
            <p:ph idx="1"/>
          </p:nvPr>
        </p:nvSpPr>
        <p:spPr/>
        <p:txBody>
          <a:bodyPr/>
          <a:lstStyle/>
          <a:p>
            <a:r>
              <a:rPr lang="en-US" dirty="0"/>
              <a:t>Definition</a:t>
            </a:r>
          </a:p>
          <a:p>
            <a:r>
              <a:rPr lang="en-US" dirty="0"/>
              <a:t>Terms used in insurance</a:t>
            </a:r>
          </a:p>
          <a:p>
            <a:r>
              <a:rPr lang="en-US" dirty="0"/>
              <a:t>Lifecycle of an insurance</a:t>
            </a:r>
          </a:p>
          <a:p>
            <a:r>
              <a:rPr lang="en-US" dirty="0"/>
              <a:t>Types of insurances</a:t>
            </a:r>
          </a:p>
          <a:p>
            <a:r>
              <a:rPr lang="en-US" dirty="0"/>
              <a:t>Insurance provided by </a:t>
            </a:r>
            <a:r>
              <a:rPr lang="en-US" dirty="0" err="1"/>
              <a:t>chubb</a:t>
            </a:r>
            <a:endParaRPr lang="en-US" dirty="0"/>
          </a:p>
          <a:p>
            <a:r>
              <a:rPr lang="en-US" dirty="0"/>
              <a:t>Top insurance companies</a:t>
            </a:r>
          </a:p>
          <a:p>
            <a:endParaRPr lang="en-US" dirty="0"/>
          </a:p>
        </p:txBody>
      </p:sp>
    </p:spTree>
    <p:extLst>
      <p:ext uri="{BB962C8B-B14F-4D97-AF65-F5344CB8AC3E}">
        <p14:creationId xmlns:p14="http://schemas.microsoft.com/office/powerpoint/2010/main" val="756205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0ED87-94EE-4C30-B7ED-B8A6C6269480}"/>
              </a:ext>
            </a:extLst>
          </p:cNvPr>
          <p:cNvSpPr>
            <a:spLocks noGrp="1"/>
          </p:cNvSpPr>
          <p:nvPr>
            <p:ph type="title"/>
          </p:nvPr>
        </p:nvSpPr>
        <p:spPr>
          <a:xfrm>
            <a:off x="1141413" y="609600"/>
            <a:ext cx="9905998" cy="45719"/>
          </a:xfrm>
        </p:spPr>
        <p:txBody>
          <a:bodyPr>
            <a:normAutofit fontScale="90000"/>
          </a:bodyPr>
          <a:lstStyle/>
          <a:p>
            <a:r>
              <a:rPr lang="en-US" dirty="0"/>
              <a:t>Life insurance</a:t>
            </a:r>
          </a:p>
        </p:txBody>
      </p:sp>
      <p:sp>
        <p:nvSpPr>
          <p:cNvPr id="3" name="Content Placeholder 2">
            <a:extLst>
              <a:ext uri="{FF2B5EF4-FFF2-40B4-BE49-F238E27FC236}">
                <a16:creationId xmlns:a16="http://schemas.microsoft.com/office/drawing/2014/main" id="{2867A315-010C-450D-84F1-40C5923884BA}"/>
              </a:ext>
            </a:extLst>
          </p:cNvPr>
          <p:cNvSpPr>
            <a:spLocks noGrp="1"/>
          </p:cNvSpPr>
          <p:nvPr>
            <p:ph idx="1"/>
          </p:nvPr>
        </p:nvSpPr>
        <p:spPr>
          <a:xfrm>
            <a:off x="1143001" y="1000759"/>
            <a:ext cx="9905998" cy="5364482"/>
          </a:xfrm>
          <a:noFill/>
          <a:ln>
            <a:noFill/>
          </a:ln>
        </p:spPr>
        <p:style>
          <a:lnRef idx="2">
            <a:schemeClr val="dk1">
              <a:shade val="50000"/>
            </a:schemeClr>
          </a:lnRef>
          <a:fillRef idx="1">
            <a:schemeClr val="dk1"/>
          </a:fillRef>
          <a:effectRef idx="0">
            <a:schemeClr val="dk1"/>
          </a:effectRef>
          <a:fontRef idx="minor">
            <a:schemeClr val="lt1"/>
          </a:fontRef>
        </p:style>
        <p:txBody>
          <a:bodyPr/>
          <a:lstStyle/>
          <a:p>
            <a:r>
              <a:rPr lang="en-US" dirty="0">
                <a:solidFill>
                  <a:schemeClr val="tx1"/>
                </a:solidFill>
              </a:rPr>
              <a:t>Further divided into sub categories:</a:t>
            </a:r>
          </a:p>
          <a:p>
            <a:pPr lvl="1"/>
            <a:r>
              <a:rPr lang="en-US" dirty="0">
                <a:solidFill>
                  <a:srgbClr val="00B0F0"/>
                </a:solidFill>
              </a:rPr>
              <a:t>Whole life policy</a:t>
            </a:r>
          </a:p>
          <a:p>
            <a:pPr lvl="2"/>
            <a:r>
              <a:rPr lang="en-US" dirty="0">
                <a:solidFill>
                  <a:srgbClr val="92D050"/>
                </a:solidFill>
              </a:rPr>
              <a:t>Sum assured is only paid when the insurer dies, to the family members</a:t>
            </a:r>
          </a:p>
          <a:p>
            <a:pPr marL="914400" lvl="2" indent="0">
              <a:buNone/>
            </a:pPr>
            <a:endParaRPr lang="en-US" dirty="0">
              <a:solidFill>
                <a:srgbClr val="FFFF00"/>
              </a:solidFill>
            </a:endParaRPr>
          </a:p>
          <a:p>
            <a:pPr lvl="1"/>
            <a:r>
              <a:rPr lang="en-US" dirty="0">
                <a:solidFill>
                  <a:srgbClr val="00B0F0"/>
                </a:solidFill>
              </a:rPr>
              <a:t>Endowment life assurance policy</a:t>
            </a:r>
          </a:p>
          <a:p>
            <a:pPr lvl="2"/>
            <a:r>
              <a:rPr lang="en-US" dirty="0">
                <a:solidFill>
                  <a:srgbClr val="92D050"/>
                </a:solidFill>
              </a:rPr>
              <a:t>After a certain period of time, if the person does not die, he will be paid the assured sum</a:t>
            </a:r>
          </a:p>
          <a:p>
            <a:pPr lvl="2"/>
            <a:endParaRPr lang="en-US" dirty="0">
              <a:solidFill>
                <a:srgbClr val="FFFF00"/>
              </a:solidFill>
            </a:endParaRPr>
          </a:p>
          <a:p>
            <a:pPr marL="914400" lvl="2" indent="0">
              <a:buNone/>
            </a:pPr>
            <a:endParaRPr lang="en-US" dirty="0">
              <a:solidFill>
                <a:srgbClr val="FFFF00"/>
              </a:solidFill>
            </a:endParaRPr>
          </a:p>
          <a:p>
            <a:pPr lvl="1"/>
            <a:r>
              <a:rPr lang="en-US" dirty="0">
                <a:solidFill>
                  <a:srgbClr val="00B0F0"/>
                </a:solidFill>
              </a:rPr>
              <a:t>Joint life policy</a:t>
            </a:r>
          </a:p>
          <a:p>
            <a:pPr lvl="2"/>
            <a:r>
              <a:rPr lang="en-US" dirty="0">
                <a:solidFill>
                  <a:srgbClr val="92D050"/>
                </a:solidFill>
              </a:rPr>
              <a:t>Two or more people jointly take the insurance policy, If one person dies, the other person gets the assured sum</a:t>
            </a:r>
          </a:p>
        </p:txBody>
      </p:sp>
    </p:spTree>
    <p:extLst>
      <p:ext uri="{BB962C8B-B14F-4D97-AF65-F5344CB8AC3E}">
        <p14:creationId xmlns:p14="http://schemas.microsoft.com/office/powerpoint/2010/main" val="1749852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BC2244-35AF-474D-BB7D-134257D19330}"/>
              </a:ext>
            </a:extLst>
          </p:cNvPr>
          <p:cNvSpPr>
            <a:spLocks noGrp="1"/>
          </p:cNvSpPr>
          <p:nvPr>
            <p:ph idx="1"/>
          </p:nvPr>
        </p:nvSpPr>
        <p:spPr>
          <a:xfrm>
            <a:off x="1143001" y="865173"/>
            <a:ext cx="9905998" cy="2047710"/>
          </a:xfrm>
          <a:noFill/>
          <a:ln>
            <a:noFill/>
          </a:ln>
        </p:spPr>
        <p:style>
          <a:lnRef idx="2">
            <a:schemeClr val="dk1">
              <a:shade val="50000"/>
            </a:schemeClr>
          </a:lnRef>
          <a:fillRef idx="1">
            <a:schemeClr val="dk1"/>
          </a:fillRef>
          <a:effectRef idx="0">
            <a:schemeClr val="dk1"/>
          </a:effectRef>
          <a:fontRef idx="minor">
            <a:schemeClr val="lt1"/>
          </a:fontRef>
        </p:style>
        <p:txBody>
          <a:bodyPr/>
          <a:lstStyle/>
          <a:p>
            <a:pPr lvl="1"/>
            <a:r>
              <a:rPr lang="en-US" dirty="0">
                <a:solidFill>
                  <a:srgbClr val="00B0F0"/>
                </a:solidFill>
              </a:rPr>
              <a:t>Annuity policy</a:t>
            </a:r>
          </a:p>
          <a:p>
            <a:pPr lvl="2"/>
            <a:r>
              <a:rPr lang="en-US" dirty="0">
                <a:solidFill>
                  <a:srgbClr val="92D050"/>
                </a:solidFill>
              </a:rPr>
              <a:t>After a certain period of time, the assured sum will be paid on monthly, half yearly or annual basis</a:t>
            </a:r>
          </a:p>
          <a:p>
            <a:pPr lvl="2"/>
            <a:endParaRPr lang="en-US" dirty="0">
              <a:solidFill>
                <a:srgbClr val="FFFF00"/>
              </a:solidFill>
            </a:endParaRPr>
          </a:p>
          <a:p>
            <a:pPr lvl="1"/>
            <a:r>
              <a:rPr lang="en-US" dirty="0">
                <a:solidFill>
                  <a:srgbClr val="00B0F0"/>
                </a:solidFill>
              </a:rPr>
              <a:t>Children’s endowment policy</a:t>
            </a:r>
          </a:p>
          <a:p>
            <a:pPr lvl="2"/>
            <a:r>
              <a:rPr lang="en-US" dirty="0">
                <a:solidFill>
                  <a:srgbClr val="92D050"/>
                </a:solidFill>
              </a:rPr>
              <a:t>The child is paid the assured sum after he/she reaches a certain age</a:t>
            </a:r>
          </a:p>
          <a:p>
            <a:endParaRPr lang="en-US" dirty="0"/>
          </a:p>
        </p:txBody>
      </p:sp>
    </p:spTree>
    <p:extLst>
      <p:ext uri="{BB962C8B-B14F-4D97-AF65-F5344CB8AC3E}">
        <p14:creationId xmlns:p14="http://schemas.microsoft.com/office/powerpoint/2010/main" val="2944491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3848A-A093-4ECD-BF09-E514B70E1073}"/>
              </a:ext>
            </a:extLst>
          </p:cNvPr>
          <p:cNvSpPr>
            <a:spLocks noGrp="1"/>
          </p:cNvSpPr>
          <p:nvPr>
            <p:ph type="title"/>
          </p:nvPr>
        </p:nvSpPr>
        <p:spPr>
          <a:xfrm>
            <a:off x="1141413" y="609600"/>
            <a:ext cx="9905998" cy="91440"/>
          </a:xfrm>
        </p:spPr>
        <p:txBody>
          <a:bodyPr>
            <a:normAutofit fontScale="90000"/>
          </a:bodyPr>
          <a:lstStyle/>
          <a:p>
            <a:r>
              <a:rPr lang="en-US" dirty="0"/>
              <a:t>General insurance</a:t>
            </a:r>
          </a:p>
        </p:txBody>
      </p:sp>
      <p:sp>
        <p:nvSpPr>
          <p:cNvPr id="3" name="Content Placeholder 2">
            <a:extLst>
              <a:ext uri="{FF2B5EF4-FFF2-40B4-BE49-F238E27FC236}">
                <a16:creationId xmlns:a16="http://schemas.microsoft.com/office/drawing/2014/main" id="{B6BE40E0-73C7-4423-8956-3A596E10192A}"/>
              </a:ext>
            </a:extLst>
          </p:cNvPr>
          <p:cNvSpPr>
            <a:spLocks noGrp="1"/>
          </p:cNvSpPr>
          <p:nvPr>
            <p:ph idx="1"/>
          </p:nvPr>
        </p:nvSpPr>
        <p:spPr>
          <a:xfrm>
            <a:off x="1141413" y="995681"/>
            <a:ext cx="9905998" cy="4795520"/>
          </a:xfrm>
          <a:noFill/>
          <a:ln>
            <a:noFill/>
          </a:ln>
        </p:spPr>
        <p:style>
          <a:lnRef idx="2">
            <a:schemeClr val="dk1">
              <a:shade val="50000"/>
            </a:schemeClr>
          </a:lnRef>
          <a:fillRef idx="1">
            <a:schemeClr val="dk1"/>
          </a:fillRef>
          <a:effectRef idx="0">
            <a:schemeClr val="dk1"/>
          </a:effectRef>
          <a:fontRef idx="minor">
            <a:schemeClr val="lt1"/>
          </a:fontRef>
        </p:style>
        <p:txBody>
          <a:bodyPr/>
          <a:lstStyle/>
          <a:p>
            <a:r>
              <a:rPr lang="en-US" dirty="0">
                <a:solidFill>
                  <a:schemeClr val="tx1"/>
                </a:solidFill>
              </a:rPr>
              <a:t>Health insurance</a:t>
            </a:r>
          </a:p>
          <a:p>
            <a:r>
              <a:rPr lang="en-US" dirty="0">
                <a:solidFill>
                  <a:schemeClr val="tx1"/>
                </a:solidFill>
              </a:rPr>
              <a:t>Property insurance</a:t>
            </a:r>
          </a:p>
          <a:p>
            <a:r>
              <a:rPr lang="en-US" dirty="0">
                <a:solidFill>
                  <a:schemeClr val="tx1"/>
                </a:solidFill>
              </a:rPr>
              <a:t>Fire insurance</a:t>
            </a:r>
          </a:p>
          <a:p>
            <a:r>
              <a:rPr lang="en-US" dirty="0">
                <a:solidFill>
                  <a:schemeClr val="tx1"/>
                </a:solidFill>
              </a:rPr>
              <a:t>Marine insurance</a:t>
            </a:r>
          </a:p>
          <a:p>
            <a:r>
              <a:rPr lang="en-US" dirty="0">
                <a:solidFill>
                  <a:schemeClr val="tx1"/>
                </a:solidFill>
              </a:rPr>
              <a:t>Disability insurance</a:t>
            </a:r>
          </a:p>
          <a:p>
            <a:r>
              <a:rPr lang="en-US" dirty="0">
                <a:solidFill>
                  <a:schemeClr val="tx1"/>
                </a:solidFill>
              </a:rPr>
              <a:t>Crop insurance</a:t>
            </a:r>
          </a:p>
          <a:p>
            <a:r>
              <a:rPr lang="en-US" dirty="0">
                <a:solidFill>
                  <a:schemeClr val="tx1"/>
                </a:solidFill>
              </a:rPr>
              <a:t>Automobile insurance</a:t>
            </a:r>
          </a:p>
          <a:p>
            <a:r>
              <a:rPr lang="en-US" dirty="0">
                <a:solidFill>
                  <a:schemeClr val="tx1"/>
                </a:solidFill>
              </a:rPr>
              <a:t>Travel insurance</a:t>
            </a:r>
          </a:p>
          <a:p>
            <a:r>
              <a:rPr lang="en-US" dirty="0">
                <a:solidFill>
                  <a:schemeClr val="tx1"/>
                </a:solidFill>
              </a:rPr>
              <a:t>Home insurance</a:t>
            </a:r>
          </a:p>
          <a:p>
            <a:r>
              <a:rPr lang="en-US" dirty="0">
                <a:solidFill>
                  <a:schemeClr val="tx1"/>
                </a:solidFill>
              </a:rPr>
              <a:t>Mobile insurance</a:t>
            </a:r>
          </a:p>
          <a:p>
            <a:r>
              <a:rPr lang="en-US" dirty="0">
                <a:solidFill>
                  <a:schemeClr val="tx1"/>
                </a:solidFill>
              </a:rPr>
              <a:t>Cycle insurance</a:t>
            </a:r>
          </a:p>
        </p:txBody>
      </p:sp>
    </p:spTree>
    <p:extLst>
      <p:ext uri="{BB962C8B-B14F-4D97-AF65-F5344CB8AC3E}">
        <p14:creationId xmlns:p14="http://schemas.microsoft.com/office/powerpoint/2010/main" val="2506442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E6140-C97A-4E29-8BB6-AC745C8A5F3E}"/>
              </a:ext>
            </a:extLst>
          </p:cNvPr>
          <p:cNvSpPr>
            <a:spLocks noGrp="1"/>
          </p:cNvSpPr>
          <p:nvPr>
            <p:ph type="title"/>
          </p:nvPr>
        </p:nvSpPr>
        <p:spPr>
          <a:xfrm>
            <a:off x="1069848" y="484632"/>
            <a:ext cx="10058400" cy="45719"/>
          </a:xfrm>
        </p:spPr>
        <p:txBody>
          <a:bodyPr>
            <a:normAutofit fontScale="90000"/>
          </a:bodyPr>
          <a:lstStyle/>
          <a:p>
            <a:r>
              <a:rPr lang="en-US" dirty="0"/>
              <a:t>Health insurance</a:t>
            </a:r>
          </a:p>
        </p:txBody>
      </p:sp>
      <p:sp>
        <p:nvSpPr>
          <p:cNvPr id="3" name="Content Placeholder 2">
            <a:extLst>
              <a:ext uri="{FF2B5EF4-FFF2-40B4-BE49-F238E27FC236}">
                <a16:creationId xmlns:a16="http://schemas.microsoft.com/office/drawing/2014/main" id="{D0635204-B259-43A8-B680-2F0FC47711CD}"/>
              </a:ext>
            </a:extLst>
          </p:cNvPr>
          <p:cNvSpPr>
            <a:spLocks noGrp="1"/>
          </p:cNvSpPr>
          <p:nvPr>
            <p:ph idx="1"/>
          </p:nvPr>
        </p:nvSpPr>
        <p:spPr>
          <a:xfrm>
            <a:off x="1069848" y="933254"/>
            <a:ext cx="10058400" cy="5238946"/>
          </a:xfrm>
        </p:spPr>
        <p:txBody>
          <a:bodyPr>
            <a:normAutofit/>
          </a:bodyPr>
          <a:lstStyle/>
          <a:p>
            <a:r>
              <a:rPr lang="en-US" dirty="0"/>
              <a:t>If you don't have health insurance and something goes wrong, it's not just your money at risk -- it's your life. Health insurance is intended to pay for the costs of medical care. </a:t>
            </a:r>
          </a:p>
          <a:p>
            <a:pPr fontAlgn="base"/>
            <a:r>
              <a:rPr lang="en-US" b="1" dirty="0">
                <a:solidFill>
                  <a:srgbClr val="00B0F0"/>
                </a:solidFill>
                <a:hlinkClick r:id="rId2" tooltip="Individual Health Insurance">
                  <a:extLst>
                    <a:ext uri="{A12FA001-AC4F-418D-AE19-62706E023703}">
                      <ahyp:hlinkClr xmlns:ahyp="http://schemas.microsoft.com/office/drawing/2018/hyperlinkcolor" val="tx"/>
                    </a:ext>
                  </a:extLst>
                </a:hlinkClick>
              </a:rPr>
              <a:t>Individual Health Insurance</a:t>
            </a:r>
            <a:r>
              <a:rPr lang="en-US" b="1" dirty="0">
                <a:solidFill>
                  <a:srgbClr val="00B0F0"/>
                </a:solidFill>
              </a:rPr>
              <a:t> </a:t>
            </a:r>
            <a:r>
              <a:rPr lang="en-US" dirty="0"/>
              <a:t>-</a:t>
            </a:r>
            <a:r>
              <a:rPr lang="en-US" b="1" dirty="0"/>
              <a:t> </a:t>
            </a:r>
            <a:r>
              <a:rPr lang="en-US" dirty="0"/>
              <a:t>These are healthcare plans that offer medical cover to just one policyholder.</a:t>
            </a:r>
          </a:p>
          <a:p>
            <a:pPr fontAlgn="base"/>
            <a:r>
              <a:rPr lang="en-US" b="1" u="sng" dirty="0">
                <a:solidFill>
                  <a:srgbClr val="00B0F0"/>
                </a:solidFill>
              </a:rPr>
              <a:t>Family Floater Insurance </a:t>
            </a:r>
            <a:r>
              <a:rPr lang="en-US" dirty="0"/>
              <a:t>-</a:t>
            </a:r>
            <a:r>
              <a:rPr lang="en-US" b="1" dirty="0"/>
              <a:t> </a:t>
            </a:r>
            <a:r>
              <a:rPr lang="en-US" dirty="0"/>
              <a:t>These policies allow you to avail health insurance for your entire family without needing to buy separate plans for each member. Generally, husband, wife and two of their children are allowed health cover under one such </a:t>
            </a:r>
            <a:r>
              <a:rPr lang="en-US" dirty="0">
                <a:solidFill>
                  <a:srgbClr val="92D050"/>
                </a:solidFill>
                <a:hlinkClick r:id="rId3" tooltip="Family Health Insurance">
                  <a:extLst>
                    <a:ext uri="{A12FA001-AC4F-418D-AE19-62706E023703}">
                      <ahyp:hlinkClr xmlns:ahyp="http://schemas.microsoft.com/office/drawing/2018/hyperlinkcolor" val="tx"/>
                    </a:ext>
                  </a:extLst>
                </a:hlinkClick>
              </a:rPr>
              <a:t>family floater policy</a:t>
            </a:r>
            <a:r>
              <a:rPr lang="en-US" dirty="0"/>
              <a:t>.</a:t>
            </a:r>
          </a:p>
          <a:p>
            <a:pPr fontAlgn="base"/>
            <a:r>
              <a:rPr lang="en-US" b="1" dirty="0">
                <a:solidFill>
                  <a:srgbClr val="00B0F0"/>
                </a:solidFill>
                <a:hlinkClick r:id="rId4" tooltip="Critical Illness Cover">
                  <a:extLst>
                    <a:ext uri="{A12FA001-AC4F-418D-AE19-62706E023703}">
                      <ahyp:hlinkClr xmlns:ahyp="http://schemas.microsoft.com/office/drawing/2018/hyperlinkcolor" val="tx"/>
                    </a:ext>
                  </a:extLst>
                </a:hlinkClick>
              </a:rPr>
              <a:t>Critical Illness Cover</a:t>
            </a:r>
            <a:r>
              <a:rPr lang="en-US" b="1" dirty="0">
                <a:solidFill>
                  <a:srgbClr val="00B0F0"/>
                </a:solidFill>
              </a:rPr>
              <a:t> </a:t>
            </a:r>
            <a:r>
              <a:rPr lang="en-US" dirty="0"/>
              <a:t>- These are </a:t>
            </a:r>
            <a:r>
              <a:rPr lang="en-US" dirty="0" err="1"/>
              <a:t>specialised</a:t>
            </a:r>
            <a:r>
              <a:rPr lang="en-US" dirty="0"/>
              <a:t> health plans that provide extensive financial assistance when the policyholder is diagnosed with specific, chronic illnesses. These plans provide a lump-sum payout after such a diagnosis, unlike typical health insurance policies.</a:t>
            </a:r>
          </a:p>
          <a:p>
            <a:endParaRPr lang="en-US" dirty="0"/>
          </a:p>
        </p:txBody>
      </p:sp>
    </p:spTree>
    <p:extLst>
      <p:ext uri="{BB962C8B-B14F-4D97-AF65-F5344CB8AC3E}">
        <p14:creationId xmlns:p14="http://schemas.microsoft.com/office/powerpoint/2010/main" val="3680389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E07F9E-F501-4732-B704-8740395447F3}"/>
              </a:ext>
            </a:extLst>
          </p:cNvPr>
          <p:cNvSpPr>
            <a:spLocks noGrp="1"/>
          </p:cNvSpPr>
          <p:nvPr>
            <p:ph idx="1"/>
          </p:nvPr>
        </p:nvSpPr>
        <p:spPr>
          <a:xfrm>
            <a:off x="1069848" y="527901"/>
            <a:ext cx="10058400" cy="5644299"/>
          </a:xfrm>
        </p:spPr>
        <p:txBody>
          <a:bodyPr>
            <a:normAutofit/>
          </a:bodyPr>
          <a:lstStyle/>
          <a:p>
            <a:pPr fontAlgn="base"/>
            <a:r>
              <a:rPr lang="en-US" b="1" dirty="0">
                <a:solidFill>
                  <a:srgbClr val="00B0F0"/>
                </a:solidFill>
                <a:hlinkClick r:id="rId2" tooltip="Senior Citizen Health Insurance">
                  <a:extLst>
                    <a:ext uri="{A12FA001-AC4F-418D-AE19-62706E023703}">
                      <ahyp:hlinkClr xmlns:ahyp="http://schemas.microsoft.com/office/drawing/2018/hyperlinkcolor" val="tx"/>
                    </a:ext>
                  </a:extLst>
                </a:hlinkClick>
              </a:rPr>
              <a:t>Senior Citizen Health Insurance</a:t>
            </a:r>
            <a:r>
              <a:rPr lang="en-US" b="1" dirty="0">
                <a:solidFill>
                  <a:srgbClr val="00B0F0"/>
                </a:solidFill>
              </a:rPr>
              <a:t> </a:t>
            </a:r>
            <a:r>
              <a:rPr lang="en-US" dirty="0"/>
              <a:t>- As the name suggests, these policies specifically cater to individuals aged 60 years and beyond.</a:t>
            </a:r>
          </a:p>
          <a:p>
            <a:pPr fontAlgn="base"/>
            <a:r>
              <a:rPr lang="en-US" b="1" dirty="0">
                <a:solidFill>
                  <a:srgbClr val="00B0F0"/>
                </a:solidFill>
                <a:hlinkClick r:id="rId3" tooltip="Group Health Insurance">
                  <a:extLst>
                    <a:ext uri="{A12FA001-AC4F-418D-AE19-62706E023703}">
                      <ahyp:hlinkClr xmlns:ahyp="http://schemas.microsoft.com/office/drawing/2018/hyperlinkcolor" val="tx"/>
                    </a:ext>
                  </a:extLst>
                </a:hlinkClick>
              </a:rPr>
              <a:t>Group Health Insurance</a:t>
            </a:r>
            <a:r>
              <a:rPr lang="en-US" b="1" dirty="0">
                <a:solidFill>
                  <a:srgbClr val="00B0F0"/>
                </a:solidFill>
              </a:rPr>
              <a:t> </a:t>
            </a:r>
            <a:r>
              <a:rPr lang="en-US" dirty="0"/>
              <a:t>- Such policies are generally offered to employees of an </a:t>
            </a:r>
            <a:r>
              <a:rPr lang="en-US" dirty="0" err="1"/>
              <a:t>organisation</a:t>
            </a:r>
            <a:r>
              <a:rPr lang="en-US" dirty="0"/>
              <a:t> or company. They are designed in such a way that older beneficiaries can be removed, and fresh beneficiaries can be added, as per the company’s employee retention capability.</a:t>
            </a:r>
          </a:p>
          <a:p>
            <a:pPr fontAlgn="base"/>
            <a:r>
              <a:rPr lang="en-US" b="1" dirty="0">
                <a:solidFill>
                  <a:srgbClr val="00B0F0"/>
                </a:solidFill>
                <a:hlinkClick r:id="rId4" tooltip="Maternity Health Insurance">
                  <a:extLst>
                    <a:ext uri="{A12FA001-AC4F-418D-AE19-62706E023703}">
                      <ahyp:hlinkClr xmlns:ahyp="http://schemas.microsoft.com/office/drawing/2018/hyperlinkcolor" val="tx"/>
                    </a:ext>
                  </a:extLst>
                </a:hlinkClick>
              </a:rPr>
              <a:t>Maternity Health Insurance</a:t>
            </a:r>
            <a:r>
              <a:rPr lang="en-US" b="1" dirty="0">
                <a:solidFill>
                  <a:srgbClr val="00B0F0"/>
                </a:solidFill>
              </a:rPr>
              <a:t> </a:t>
            </a:r>
            <a:r>
              <a:rPr lang="en-US" dirty="0"/>
              <a:t>- These policies cover medical expenses during pre-natal, post-natal and delivery stages. It covers both the mother as well as her newborn.</a:t>
            </a:r>
          </a:p>
          <a:p>
            <a:pPr fontAlgn="base"/>
            <a:r>
              <a:rPr lang="en-US" b="1" u="sng" dirty="0">
                <a:solidFill>
                  <a:srgbClr val="00B0F0"/>
                </a:solidFill>
              </a:rPr>
              <a:t>Personal Accident Insurance </a:t>
            </a:r>
            <a:r>
              <a:rPr lang="en-US" dirty="0"/>
              <a:t>-</a:t>
            </a:r>
            <a:r>
              <a:rPr lang="en-US" b="1" dirty="0"/>
              <a:t> </a:t>
            </a:r>
            <a:r>
              <a:rPr lang="en-US" dirty="0"/>
              <a:t>These medical insurance policies only cover financial liability from injuries, disability or death arising due to accidents.</a:t>
            </a:r>
          </a:p>
          <a:p>
            <a:pPr fontAlgn="base"/>
            <a:r>
              <a:rPr lang="en-US" b="1" u="sng" dirty="0">
                <a:solidFill>
                  <a:srgbClr val="00B0F0"/>
                </a:solidFill>
              </a:rPr>
              <a:t>Preventive Healthcare Plan </a:t>
            </a:r>
            <a:r>
              <a:rPr lang="en-US" dirty="0"/>
              <a:t>- Such policies cover the cost of treatment concerned with preventing a severe disease or condition.</a:t>
            </a:r>
          </a:p>
          <a:p>
            <a:endParaRPr lang="en-US" dirty="0"/>
          </a:p>
        </p:txBody>
      </p:sp>
    </p:spTree>
    <p:extLst>
      <p:ext uri="{BB962C8B-B14F-4D97-AF65-F5344CB8AC3E}">
        <p14:creationId xmlns:p14="http://schemas.microsoft.com/office/powerpoint/2010/main" val="220061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77FAF-2A44-4B95-AD8B-16BCC7992274}"/>
              </a:ext>
            </a:extLst>
          </p:cNvPr>
          <p:cNvSpPr>
            <a:spLocks noGrp="1"/>
          </p:cNvSpPr>
          <p:nvPr>
            <p:ph type="title"/>
          </p:nvPr>
        </p:nvSpPr>
        <p:spPr>
          <a:xfrm>
            <a:off x="1069848" y="484632"/>
            <a:ext cx="10058400" cy="52696"/>
          </a:xfrm>
        </p:spPr>
        <p:txBody>
          <a:bodyPr>
            <a:normAutofit fontScale="90000"/>
          </a:bodyPr>
          <a:lstStyle/>
          <a:p>
            <a:r>
              <a:rPr lang="en-US" dirty="0"/>
              <a:t>Property insurance</a:t>
            </a:r>
          </a:p>
        </p:txBody>
      </p:sp>
      <p:sp>
        <p:nvSpPr>
          <p:cNvPr id="3" name="Content Placeholder 2">
            <a:extLst>
              <a:ext uri="{FF2B5EF4-FFF2-40B4-BE49-F238E27FC236}">
                <a16:creationId xmlns:a16="http://schemas.microsoft.com/office/drawing/2014/main" id="{AEC80F20-5386-4005-8615-3BE4A10C7E72}"/>
              </a:ext>
            </a:extLst>
          </p:cNvPr>
          <p:cNvSpPr>
            <a:spLocks noGrp="1"/>
          </p:cNvSpPr>
          <p:nvPr>
            <p:ph idx="1"/>
          </p:nvPr>
        </p:nvSpPr>
        <p:spPr>
          <a:xfrm>
            <a:off x="1069848" y="943058"/>
            <a:ext cx="10058400" cy="5377614"/>
          </a:xfrm>
        </p:spPr>
        <p:txBody>
          <a:bodyPr>
            <a:normAutofit/>
          </a:bodyPr>
          <a:lstStyle/>
          <a:p>
            <a:pPr fontAlgn="base"/>
            <a:r>
              <a:rPr lang="en-US" b="1" dirty="0">
                <a:solidFill>
                  <a:srgbClr val="00B0F0"/>
                </a:solidFill>
                <a:hlinkClick r:id="rId2" tooltip="Home Insurance">
                  <a:extLst>
                    <a:ext uri="{A12FA001-AC4F-418D-AE19-62706E023703}">
                      <ahyp:hlinkClr xmlns:ahyp="http://schemas.microsoft.com/office/drawing/2018/hyperlinkcolor" val="tx"/>
                    </a:ext>
                  </a:extLst>
                </a:hlinkClick>
              </a:rPr>
              <a:t>Home Insurance</a:t>
            </a:r>
            <a:r>
              <a:rPr lang="en-US" dirty="0">
                <a:solidFill>
                  <a:srgbClr val="00B0F0"/>
                </a:solidFill>
              </a:rPr>
              <a:t> </a:t>
            </a:r>
            <a:r>
              <a:rPr lang="en-US" dirty="0"/>
              <a:t>- With such a policy, you remain free from all financial liabilities that may arise from damage to your home or contents inside due to fires, burglaries, storms, earthquakes, explosions and other events.</a:t>
            </a:r>
          </a:p>
          <a:p>
            <a:pPr fontAlgn="base"/>
            <a:r>
              <a:rPr lang="en-US" b="1" dirty="0">
                <a:solidFill>
                  <a:srgbClr val="00B0F0"/>
                </a:solidFill>
                <a:hlinkClick r:id="rId3" tooltip="Shop Insurance">
                  <a:extLst>
                    <a:ext uri="{A12FA001-AC4F-418D-AE19-62706E023703}">
                      <ahyp:hlinkClr xmlns:ahyp="http://schemas.microsoft.com/office/drawing/2018/hyperlinkcolor" val="tx"/>
                    </a:ext>
                  </a:extLst>
                </a:hlinkClick>
              </a:rPr>
              <a:t>Shop Insurance</a:t>
            </a:r>
            <a:r>
              <a:rPr lang="en-US" dirty="0">
                <a:solidFill>
                  <a:srgbClr val="00B0F0"/>
                </a:solidFill>
              </a:rPr>
              <a:t> </a:t>
            </a:r>
            <a:r>
              <a:rPr lang="en-US" dirty="0"/>
              <a:t>- If you own a shop, which acts as a source of income for you, it is integral to protect yourself from financial liability arising from the same. Whether the liability occurs due to natural calamities or due to accidents, with these plans, you can immediately undertake repairs to the shop.</a:t>
            </a:r>
          </a:p>
          <a:p>
            <a:pPr fontAlgn="base"/>
            <a:r>
              <a:rPr lang="en-US" b="1" u="sng" dirty="0">
                <a:solidFill>
                  <a:srgbClr val="00B0F0"/>
                </a:solidFill>
              </a:rPr>
              <a:t>Office Insurance</a:t>
            </a:r>
            <a:r>
              <a:rPr lang="en-US" u="sng" dirty="0">
                <a:solidFill>
                  <a:srgbClr val="00B0F0"/>
                </a:solidFill>
              </a:rPr>
              <a:t> </a:t>
            </a:r>
            <a:r>
              <a:rPr lang="en-US" dirty="0"/>
              <a:t>- Another type of property insurance policy, office insurance ensures that the office building and all the equipment inside are significantly protected in the event of unforeseen events. Generally, office spaces include expensive equipment, such as computers, servers and much more. Thus, availing these plans is essential.</a:t>
            </a:r>
          </a:p>
          <a:p>
            <a:pPr fontAlgn="base"/>
            <a:r>
              <a:rPr lang="en-US" b="1" u="sng" dirty="0">
                <a:solidFill>
                  <a:srgbClr val="00B0F0"/>
                </a:solidFill>
              </a:rPr>
              <a:t>Building Insurance</a:t>
            </a:r>
            <a:r>
              <a:rPr lang="en-US" u="sng" dirty="0">
                <a:solidFill>
                  <a:srgbClr val="00B0F0"/>
                </a:solidFill>
              </a:rPr>
              <a:t> </a:t>
            </a:r>
            <a:r>
              <a:rPr lang="en-US" dirty="0"/>
              <a:t>- If you own a complete building, opting for home insurance may not be sufficient. Instead, you can purchase building insurance to cover the entire premises.</a:t>
            </a:r>
          </a:p>
          <a:p>
            <a:endParaRPr lang="en-US" dirty="0"/>
          </a:p>
        </p:txBody>
      </p:sp>
    </p:spTree>
    <p:extLst>
      <p:ext uri="{BB962C8B-B14F-4D97-AF65-F5344CB8AC3E}">
        <p14:creationId xmlns:p14="http://schemas.microsoft.com/office/powerpoint/2010/main" val="844599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9A521-3B55-436F-A57B-5CFB888D8CC0}"/>
              </a:ext>
            </a:extLst>
          </p:cNvPr>
          <p:cNvSpPr>
            <a:spLocks noGrp="1"/>
          </p:cNvSpPr>
          <p:nvPr>
            <p:ph type="title"/>
          </p:nvPr>
        </p:nvSpPr>
        <p:spPr>
          <a:xfrm>
            <a:off x="1069848" y="484632"/>
            <a:ext cx="10058400" cy="45719"/>
          </a:xfrm>
        </p:spPr>
        <p:txBody>
          <a:bodyPr>
            <a:normAutofit fontScale="90000"/>
          </a:bodyPr>
          <a:lstStyle/>
          <a:p>
            <a:r>
              <a:rPr lang="en-US" dirty="0"/>
              <a:t>Fire insurance</a:t>
            </a:r>
          </a:p>
        </p:txBody>
      </p:sp>
      <p:sp>
        <p:nvSpPr>
          <p:cNvPr id="3" name="Content Placeholder 2">
            <a:extLst>
              <a:ext uri="{FF2B5EF4-FFF2-40B4-BE49-F238E27FC236}">
                <a16:creationId xmlns:a16="http://schemas.microsoft.com/office/drawing/2014/main" id="{54DACC7F-404F-46DA-AACC-AD494A2E14E9}"/>
              </a:ext>
            </a:extLst>
          </p:cNvPr>
          <p:cNvSpPr>
            <a:spLocks noGrp="1"/>
          </p:cNvSpPr>
          <p:nvPr>
            <p:ph idx="1"/>
          </p:nvPr>
        </p:nvSpPr>
        <p:spPr>
          <a:xfrm>
            <a:off x="1069848" y="933254"/>
            <a:ext cx="10058400" cy="5238946"/>
          </a:xfrm>
        </p:spPr>
        <p:txBody>
          <a:bodyPr/>
          <a:lstStyle/>
          <a:p>
            <a:r>
              <a:rPr lang="en-US" dirty="0"/>
              <a:t>Fire insurance pays or compensates for the damages caused to your property or goods due to fire.</a:t>
            </a:r>
          </a:p>
          <a:p>
            <a:r>
              <a:rPr lang="en-US" dirty="0"/>
              <a:t>It covers the replacement, reconstruction or repair expenses of the insured property as well as the surrounding structures.</a:t>
            </a:r>
          </a:p>
          <a:p>
            <a:r>
              <a:rPr lang="en-US" dirty="0"/>
              <a:t>It also covers the damages caused to a third-party property due to fire.</a:t>
            </a:r>
          </a:p>
          <a:p>
            <a:r>
              <a:rPr lang="en-US" dirty="0"/>
              <a:t>In addition to these, it takes care of the expenses of those whose livelihood has been affected due to fire.</a:t>
            </a:r>
          </a:p>
          <a:p>
            <a:endParaRPr lang="en-US" dirty="0"/>
          </a:p>
        </p:txBody>
      </p:sp>
    </p:spTree>
    <p:extLst>
      <p:ext uri="{BB962C8B-B14F-4D97-AF65-F5344CB8AC3E}">
        <p14:creationId xmlns:p14="http://schemas.microsoft.com/office/powerpoint/2010/main" val="1672814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006A1-6809-4927-B5D8-49E9DA66E05E}"/>
              </a:ext>
            </a:extLst>
          </p:cNvPr>
          <p:cNvSpPr>
            <a:spLocks noGrp="1"/>
          </p:cNvSpPr>
          <p:nvPr>
            <p:ph type="title"/>
          </p:nvPr>
        </p:nvSpPr>
        <p:spPr>
          <a:xfrm>
            <a:off x="1069848" y="484632"/>
            <a:ext cx="10058400" cy="45719"/>
          </a:xfrm>
        </p:spPr>
        <p:txBody>
          <a:bodyPr>
            <a:normAutofit fontScale="90000"/>
          </a:bodyPr>
          <a:lstStyle/>
          <a:p>
            <a:r>
              <a:rPr lang="en-US" dirty="0"/>
              <a:t>Marine insurance</a:t>
            </a:r>
          </a:p>
        </p:txBody>
      </p:sp>
      <p:sp>
        <p:nvSpPr>
          <p:cNvPr id="3" name="Content Placeholder 2">
            <a:extLst>
              <a:ext uri="{FF2B5EF4-FFF2-40B4-BE49-F238E27FC236}">
                <a16:creationId xmlns:a16="http://schemas.microsoft.com/office/drawing/2014/main" id="{4EB62683-7A74-410C-90B1-460A6A622B35}"/>
              </a:ext>
            </a:extLst>
          </p:cNvPr>
          <p:cNvSpPr>
            <a:spLocks noGrp="1"/>
          </p:cNvSpPr>
          <p:nvPr>
            <p:ph idx="1"/>
          </p:nvPr>
        </p:nvSpPr>
        <p:spPr>
          <a:xfrm>
            <a:off x="1069848" y="876693"/>
            <a:ext cx="10058400" cy="5295507"/>
          </a:xfrm>
        </p:spPr>
        <p:txBody>
          <a:bodyPr/>
          <a:lstStyle/>
          <a:p>
            <a:r>
              <a:rPr lang="en-US" b="1" dirty="0"/>
              <a:t>Marine Insurance</a:t>
            </a:r>
            <a:r>
              <a:rPr lang="en-US" dirty="0"/>
              <a:t> is a type of </a:t>
            </a:r>
            <a:r>
              <a:rPr lang="en-US" b="1" dirty="0"/>
              <a:t>insurance policy</a:t>
            </a:r>
            <a:r>
              <a:rPr lang="en-US" dirty="0"/>
              <a:t> that provides </a:t>
            </a:r>
            <a:r>
              <a:rPr lang="en-US" b="1" dirty="0"/>
              <a:t>coverage</a:t>
            </a:r>
            <a:r>
              <a:rPr lang="en-US" dirty="0"/>
              <a:t> against any damage/loss caused to cargo vessels, ships, terminals, etc. in which the goods are transported from one point of origin to another.</a:t>
            </a:r>
          </a:p>
        </p:txBody>
      </p:sp>
    </p:spTree>
    <p:extLst>
      <p:ext uri="{BB962C8B-B14F-4D97-AF65-F5344CB8AC3E}">
        <p14:creationId xmlns:p14="http://schemas.microsoft.com/office/powerpoint/2010/main" val="1225182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E93B5-DA78-499A-8138-C0C4EAA1607D}"/>
              </a:ext>
            </a:extLst>
          </p:cNvPr>
          <p:cNvSpPr>
            <a:spLocks noGrp="1"/>
          </p:cNvSpPr>
          <p:nvPr>
            <p:ph type="title"/>
          </p:nvPr>
        </p:nvSpPr>
        <p:spPr>
          <a:xfrm>
            <a:off x="1069848" y="484632"/>
            <a:ext cx="10058400" cy="45719"/>
          </a:xfrm>
        </p:spPr>
        <p:txBody>
          <a:bodyPr>
            <a:normAutofit fontScale="90000"/>
          </a:bodyPr>
          <a:lstStyle/>
          <a:p>
            <a:r>
              <a:rPr lang="en-US" dirty="0"/>
              <a:t>Disability insurance</a:t>
            </a:r>
          </a:p>
        </p:txBody>
      </p:sp>
      <p:sp>
        <p:nvSpPr>
          <p:cNvPr id="3" name="Content Placeholder 2">
            <a:extLst>
              <a:ext uri="{FF2B5EF4-FFF2-40B4-BE49-F238E27FC236}">
                <a16:creationId xmlns:a16="http://schemas.microsoft.com/office/drawing/2014/main" id="{767C0B9B-427D-45EE-AAF3-2330F4E42193}"/>
              </a:ext>
            </a:extLst>
          </p:cNvPr>
          <p:cNvSpPr>
            <a:spLocks noGrp="1"/>
          </p:cNvSpPr>
          <p:nvPr>
            <p:ph idx="1"/>
          </p:nvPr>
        </p:nvSpPr>
        <p:spPr>
          <a:xfrm>
            <a:off x="1069848" y="820132"/>
            <a:ext cx="10058400" cy="5352068"/>
          </a:xfrm>
        </p:spPr>
        <p:txBody>
          <a:bodyPr/>
          <a:lstStyle/>
          <a:p>
            <a:r>
              <a:rPr lang="en-US" b="1" dirty="0"/>
              <a:t>Disability insurance</a:t>
            </a:r>
            <a:r>
              <a:rPr lang="en-US" dirty="0"/>
              <a:t> provides risk coverage for the lost income due to failure to work in case of any permanent or temporary </a:t>
            </a:r>
            <a:r>
              <a:rPr lang="en-US" b="1" dirty="0"/>
              <a:t>disability.</a:t>
            </a:r>
          </a:p>
          <a:p>
            <a:r>
              <a:rPr lang="en-US" dirty="0"/>
              <a:t>It covers sick leave, and offers </a:t>
            </a:r>
            <a:r>
              <a:rPr lang="en-US" b="1" dirty="0"/>
              <a:t>disability</a:t>
            </a:r>
            <a:r>
              <a:rPr lang="en-US" dirty="0"/>
              <a:t> benefits for short and long-term periods.</a:t>
            </a:r>
          </a:p>
        </p:txBody>
      </p:sp>
    </p:spTree>
    <p:extLst>
      <p:ext uri="{BB962C8B-B14F-4D97-AF65-F5344CB8AC3E}">
        <p14:creationId xmlns:p14="http://schemas.microsoft.com/office/powerpoint/2010/main" val="1179949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3400E-469C-42ED-BAD2-D3B7645074C9}"/>
              </a:ext>
            </a:extLst>
          </p:cNvPr>
          <p:cNvSpPr>
            <a:spLocks noGrp="1"/>
          </p:cNvSpPr>
          <p:nvPr>
            <p:ph type="title"/>
          </p:nvPr>
        </p:nvSpPr>
        <p:spPr>
          <a:xfrm>
            <a:off x="1069848" y="484632"/>
            <a:ext cx="10058400" cy="45719"/>
          </a:xfrm>
        </p:spPr>
        <p:txBody>
          <a:bodyPr>
            <a:normAutofit fontScale="90000"/>
          </a:bodyPr>
          <a:lstStyle/>
          <a:p>
            <a:r>
              <a:rPr lang="en-US" dirty="0"/>
              <a:t>Crop insurance</a:t>
            </a:r>
          </a:p>
        </p:txBody>
      </p:sp>
      <p:sp>
        <p:nvSpPr>
          <p:cNvPr id="3" name="Content Placeholder 2">
            <a:extLst>
              <a:ext uri="{FF2B5EF4-FFF2-40B4-BE49-F238E27FC236}">
                <a16:creationId xmlns:a16="http://schemas.microsoft.com/office/drawing/2014/main" id="{F37FC355-9454-45A5-BE16-8413CCF8D8E8}"/>
              </a:ext>
            </a:extLst>
          </p:cNvPr>
          <p:cNvSpPr>
            <a:spLocks noGrp="1"/>
          </p:cNvSpPr>
          <p:nvPr>
            <p:ph idx="1"/>
          </p:nvPr>
        </p:nvSpPr>
        <p:spPr>
          <a:xfrm>
            <a:off x="1069848" y="978973"/>
            <a:ext cx="10058400" cy="5193227"/>
          </a:xfrm>
        </p:spPr>
        <p:txBody>
          <a:bodyPr/>
          <a:lstStyle/>
          <a:p>
            <a:r>
              <a:rPr lang="en-US" b="1" dirty="0"/>
              <a:t>Crop insurance</a:t>
            </a:r>
            <a:r>
              <a:rPr lang="en-US" dirty="0"/>
              <a:t> is purchased by agricultural producers, and subsidized by the federal government, to protect against either the loss of their crops due to natural disasters, such as hail, drought, and floods, or the loss of revenue due to declines in the prices of agricultural commodities.</a:t>
            </a:r>
          </a:p>
        </p:txBody>
      </p:sp>
    </p:spTree>
    <p:extLst>
      <p:ext uri="{BB962C8B-B14F-4D97-AF65-F5344CB8AC3E}">
        <p14:creationId xmlns:p14="http://schemas.microsoft.com/office/powerpoint/2010/main" val="3643648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4D255-2988-4772-A74E-55AA2E84BE97}"/>
              </a:ext>
            </a:extLst>
          </p:cNvPr>
          <p:cNvSpPr>
            <a:spLocks noGrp="1"/>
          </p:cNvSpPr>
          <p:nvPr>
            <p:ph type="title"/>
          </p:nvPr>
        </p:nvSpPr>
        <p:spPr>
          <a:xfrm>
            <a:off x="1141413" y="609600"/>
            <a:ext cx="3562562" cy="69130"/>
          </a:xfrm>
        </p:spPr>
        <p:txBody>
          <a:bodyPr>
            <a:normAutofit fontScale="90000"/>
          </a:bodyPr>
          <a:lstStyle/>
          <a:p>
            <a:r>
              <a:rPr lang="en-US" dirty="0"/>
              <a:t>Insurance</a:t>
            </a:r>
          </a:p>
        </p:txBody>
      </p:sp>
      <p:sp>
        <p:nvSpPr>
          <p:cNvPr id="3" name="Content Placeholder 2">
            <a:extLst>
              <a:ext uri="{FF2B5EF4-FFF2-40B4-BE49-F238E27FC236}">
                <a16:creationId xmlns:a16="http://schemas.microsoft.com/office/drawing/2014/main" id="{7130109E-019F-4B96-8601-AD7636822CDA}"/>
              </a:ext>
            </a:extLst>
          </p:cNvPr>
          <p:cNvSpPr>
            <a:spLocks noGrp="1"/>
          </p:cNvSpPr>
          <p:nvPr>
            <p:ph idx="1"/>
          </p:nvPr>
        </p:nvSpPr>
        <p:spPr>
          <a:xfrm>
            <a:off x="1141413" y="883763"/>
            <a:ext cx="9905998" cy="3028361"/>
          </a:xfrm>
          <a:noFill/>
          <a:ln>
            <a:noFill/>
          </a:ln>
        </p:spPr>
        <p:style>
          <a:lnRef idx="2">
            <a:schemeClr val="dk1"/>
          </a:lnRef>
          <a:fillRef idx="1">
            <a:schemeClr val="lt1"/>
          </a:fillRef>
          <a:effectRef idx="0">
            <a:schemeClr val="dk1"/>
          </a:effectRef>
          <a:fontRef idx="minor">
            <a:schemeClr val="dk1"/>
          </a:fontRef>
        </p:style>
        <p:txBody>
          <a:bodyPr>
            <a:normAutofit lnSpcReduction="10000"/>
          </a:bodyPr>
          <a:lstStyle/>
          <a:p>
            <a:endParaRPr lang="en-US" dirty="0">
              <a:effectLst>
                <a:glow rad="38100">
                  <a:schemeClr val="bg1">
                    <a:lumMod val="50000"/>
                    <a:lumOff val="50000"/>
                    <a:alpha val="20000"/>
                  </a:schemeClr>
                </a:glow>
              </a:effectLst>
            </a:endParaRPr>
          </a:p>
          <a:p>
            <a:endParaRPr lang="en-US" dirty="0">
              <a:effectLst>
                <a:glow rad="38100">
                  <a:schemeClr val="bg1">
                    <a:lumMod val="50000"/>
                    <a:lumOff val="50000"/>
                    <a:alpha val="20000"/>
                  </a:schemeClr>
                </a:glow>
              </a:effectLst>
            </a:endParaRPr>
          </a:p>
          <a:p>
            <a:r>
              <a:rPr lang="en-US" dirty="0">
                <a:solidFill>
                  <a:srgbClr val="00B0F0"/>
                </a:solidFill>
                <a:effectLst>
                  <a:glow rad="38100">
                    <a:schemeClr val="bg1">
                      <a:lumMod val="50000"/>
                      <a:lumOff val="50000"/>
                      <a:alpha val="20000"/>
                    </a:schemeClr>
                  </a:glow>
                </a:effectLst>
              </a:rPr>
              <a:t>Insurance</a:t>
            </a:r>
            <a:r>
              <a:rPr lang="en-US" dirty="0">
                <a:effectLst>
                  <a:glow rad="38100">
                    <a:schemeClr val="bg1">
                      <a:lumMod val="50000"/>
                      <a:lumOff val="50000"/>
                      <a:alpha val="20000"/>
                    </a:schemeClr>
                  </a:glow>
                </a:effectLst>
              </a:rPr>
              <a:t> is an agreement in which one party agrees to pay an amount in case of any mishappening. </a:t>
            </a:r>
          </a:p>
          <a:p>
            <a:endParaRPr lang="en-US" dirty="0">
              <a:effectLst>
                <a:glow rad="38100">
                  <a:schemeClr val="bg1">
                    <a:lumMod val="50000"/>
                    <a:lumOff val="50000"/>
                    <a:alpha val="20000"/>
                  </a:schemeClr>
                </a:glow>
              </a:effectLst>
            </a:endParaRPr>
          </a:p>
          <a:p>
            <a:endParaRPr lang="en-US" dirty="0">
              <a:effectLst>
                <a:glow rad="38100">
                  <a:schemeClr val="bg1">
                    <a:lumMod val="50000"/>
                    <a:lumOff val="50000"/>
                    <a:alpha val="20000"/>
                  </a:schemeClr>
                </a:glow>
              </a:effectLst>
            </a:endParaRPr>
          </a:p>
          <a:p>
            <a:r>
              <a:rPr lang="en-US" dirty="0">
                <a:effectLst>
                  <a:glow rad="38100">
                    <a:schemeClr val="bg1">
                      <a:lumMod val="50000"/>
                      <a:lumOff val="50000"/>
                      <a:alpha val="20000"/>
                    </a:schemeClr>
                  </a:glow>
                </a:effectLst>
              </a:rPr>
              <a:t>Insurance companies evaluate the risks and take a </a:t>
            </a:r>
            <a:r>
              <a:rPr lang="en-US" dirty="0">
                <a:solidFill>
                  <a:srgbClr val="92D050"/>
                </a:solidFill>
                <a:effectLst>
                  <a:glow rad="38100">
                    <a:schemeClr val="bg1">
                      <a:lumMod val="50000"/>
                      <a:lumOff val="50000"/>
                      <a:alpha val="20000"/>
                    </a:schemeClr>
                  </a:glow>
                </a:effectLst>
              </a:rPr>
              <a:t>gamble</a:t>
            </a:r>
            <a:r>
              <a:rPr lang="en-US" dirty="0">
                <a:effectLst>
                  <a:glow rad="38100">
                    <a:schemeClr val="bg1">
                      <a:lumMod val="50000"/>
                      <a:lumOff val="50000"/>
                      <a:alpha val="20000"/>
                    </a:schemeClr>
                  </a:glow>
                </a:effectLst>
              </a:rPr>
              <a:t> if that risk is worth investing. </a:t>
            </a:r>
          </a:p>
        </p:txBody>
      </p:sp>
    </p:spTree>
    <p:extLst>
      <p:ext uri="{BB962C8B-B14F-4D97-AF65-F5344CB8AC3E}">
        <p14:creationId xmlns:p14="http://schemas.microsoft.com/office/powerpoint/2010/main" val="2053039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56AA-1ED7-47A5-8709-67C60D5F3750}"/>
              </a:ext>
            </a:extLst>
          </p:cNvPr>
          <p:cNvSpPr>
            <a:spLocks noGrp="1"/>
          </p:cNvSpPr>
          <p:nvPr>
            <p:ph type="title"/>
          </p:nvPr>
        </p:nvSpPr>
        <p:spPr>
          <a:xfrm>
            <a:off x="1069848" y="484632"/>
            <a:ext cx="10058400" cy="45719"/>
          </a:xfrm>
        </p:spPr>
        <p:txBody>
          <a:bodyPr>
            <a:normAutofit fontScale="90000"/>
          </a:bodyPr>
          <a:lstStyle/>
          <a:p>
            <a:r>
              <a:rPr lang="en-US" dirty="0"/>
              <a:t>Automobile insurance</a:t>
            </a:r>
          </a:p>
        </p:txBody>
      </p:sp>
      <p:sp>
        <p:nvSpPr>
          <p:cNvPr id="3" name="Content Placeholder 2">
            <a:extLst>
              <a:ext uri="{FF2B5EF4-FFF2-40B4-BE49-F238E27FC236}">
                <a16:creationId xmlns:a16="http://schemas.microsoft.com/office/drawing/2014/main" id="{83BD1F72-3B22-414C-B97F-21E8DDEE648F}"/>
              </a:ext>
            </a:extLst>
          </p:cNvPr>
          <p:cNvSpPr>
            <a:spLocks noGrp="1"/>
          </p:cNvSpPr>
          <p:nvPr>
            <p:ph idx="1"/>
          </p:nvPr>
        </p:nvSpPr>
        <p:spPr>
          <a:xfrm>
            <a:off x="1069848" y="969546"/>
            <a:ext cx="10058400" cy="5202654"/>
          </a:xfrm>
        </p:spPr>
        <p:txBody>
          <a:bodyPr/>
          <a:lstStyle/>
          <a:p>
            <a:r>
              <a:rPr lang="en-US" dirty="0">
                <a:solidFill>
                  <a:srgbClr val="00B0F0"/>
                </a:solidFill>
                <a:hlinkClick r:id="rId2">
                  <a:extLst>
                    <a:ext uri="{A12FA001-AC4F-418D-AE19-62706E023703}">
                      <ahyp:hlinkClr xmlns:ahyp="http://schemas.microsoft.com/office/drawing/2018/hyperlinkcolor" val="tx"/>
                    </a:ext>
                  </a:extLst>
                </a:hlinkClick>
              </a:rPr>
              <a:t>Automobile insurance</a:t>
            </a:r>
            <a:r>
              <a:rPr lang="en-US" dirty="0">
                <a:solidFill>
                  <a:srgbClr val="00B0F0"/>
                </a:solidFill>
              </a:rPr>
              <a:t> </a:t>
            </a:r>
            <a:r>
              <a:rPr lang="en-US" dirty="0"/>
              <a:t>is for your car or bike what health insurance is for your health.</a:t>
            </a:r>
          </a:p>
          <a:p>
            <a:r>
              <a:rPr lang="en-US" dirty="0"/>
              <a:t>It is a general insurance cover that offers financial protection to your vehicles from loss due to accidents, damage, theft, fire or natural calamities</a:t>
            </a:r>
          </a:p>
          <a:p>
            <a:r>
              <a:rPr lang="en-US" dirty="0"/>
              <a:t>You can also get motor insurance for your commercial vehicles.</a:t>
            </a:r>
          </a:p>
          <a:p>
            <a:endParaRPr lang="en-US" dirty="0"/>
          </a:p>
        </p:txBody>
      </p:sp>
    </p:spTree>
    <p:extLst>
      <p:ext uri="{BB962C8B-B14F-4D97-AF65-F5344CB8AC3E}">
        <p14:creationId xmlns:p14="http://schemas.microsoft.com/office/powerpoint/2010/main" val="5371626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47504-3478-4508-8CEA-E3E68F0F82EA}"/>
              </a:ext>
            </a:extLst>
          </p:cNvPr>
          <p:cNvSpPr>
            <a:spLocks noGrp="1"/>
          </p:cNvSpPr>
          <p:nvPr>
            <p:ph type="title"/>
          </p:nvPr>
        </p:nvSpPr>
        <p:spPr>
          <a:xfrm>
            <a:off x="1069848" y="484632"/>
            <a:ext cx="10058400" cy="45719"/>
          </a:xfrm>
        </p:spPr>
        <p:txBody>
          <a:bodyPr>
            <a:normAutofit fontScale="90000"/>
          </a:bodyPr>
          <a:lstStyle/>
          <a:p>
            <a:r>
              <a:rPr lang="en-US" dirty="0"/>
              <a:t>Travel insurance</a:t>
            </a:r>
          </a:p>
        </p:txBody>
      </p:sp>
      <p:sp>
        <p:nvSpPr>
          <p:cNvPr id="3" name="Content Placeholder 2">
            <a:extLst>
              <a:ext uri="{FF2B5EF4-FFF2-40B4-BE49-F238E27FC236}">
                <a16:creationId xmlns:a16="http://schemas.microsoft.com/office/drawing/2014/main" id="{2B876BD9-3D7B-4F64-B8CA-98706451BB22}"/>
              </a:ext>
            </a:extLst>
          </p:cNvPr>
          <p:cNvSpPr>
            <a:spLocks noGrp="1"/>
          </p:cNvSpPr>
          <p:nvPr>
            <p:ph idx="1"/>
          </p:nvPr>
        </p:nvSpPr>
        <p:spPr>
          <a:xfrm>
            <a:off x="1069848" y="1035533"/>
            <a:ext cx="10058400" cy="5136667"/>
          </a:xfrm>
        </p:spPr>
        <p:txBody>
          <a:bodyPr/>
          <a:lstStyle/>
          <a:p>
            <a:r>
              <a:rPr lang="en-US" dirty="0"/>
              <a:t>A </a:t>
            </a:r>
            <a:r>
              <a:rPr lang="en-US" dirty="0">
                <a:solidFill>
                  <a:srgbClr val="00B0F0"/>
                </a:solidFill>
                <a:hlinkClick r:id="rId2">
                  <a:extLst>
                    <a:ext uri="{A12FA001-AC4F-418D-AE19-62706E023703}">
                      <ahyp:hlinkClr xmlns:ahyp="http://schemas.microsoft.com/office/drawing/2018/hyperlinkcolor" val="tx"/>
                    </a:ext>
                  </a:extLst>
                </a:hlinkClick>
              </a:rPr>
              <a:t>travel insurance</a:t>
            </a:r>
            <a:r>
              <a:rPr lang="en-US" dirty="0">
                <a:solidFill>
                  <a:srgbClr val="00B0F0"/>
                </a:solidFill>
              </a:rPr>
              <a:t> </a:t>
            </a:r>
            <a:r>
              <a:rPr lang="en-US" dirty="0"/>
              <a:t>compensates you or pays for any financial liabilities arising out of medical and non-medical emergencies during your travel abroad or within the country.</a:t>
            </a:r>
          </a:p>
          <a:p>
            <a:pPr marL="0" indent="0">
              <a:buNone/>
            </a:pPr>
            <a:r>
              <a:rPr lang="en-US" b="1" dirty="0"/>
              <a:t>What all does travel insurance usually cover?</a:t>
            </a:r>
            <a:endParaRPr lang="en-US" dirty="0"/>
          </a:p>
          <a:p>
            <a:r>
              <a:rPr lang="en-US" dirty="0"/>
              <a:t>Loss of baggage</a:t>
            </a:r>
          </a:p>
          <a:p>
            <a:r>
              <a:rPr lang="en-US" dirty="0"/>
              <a:t>Emergency medical expenses</a:t>
            </a:r>
          </a:p>
          <a:p>
            <a:r>
              <a:rPr lang="en-US" dirty="0"/>
              <a:t>Loss of passport</a:t>
            </a:r>
          </a:p>
          <a:p>
            <a:r>
              <a:rPr lang="en-US" dirty="0"/>
              <a:t>Hijacking</a:t>
            </a:r>
          </a:p>
          <a:p>
            <a:r>
              <a:rPr lang="en-US" dirty="0"/>
              <a:t>Delayed flights</a:t>
            </a:r>
          </a:p>
          <a:p>
            <a:r>
              <a:rPr lang="en-US" dirty="0"/>
              <a:t>Accidental death</a:t>
            </a:r>
          </a:p>
          <a:p>
            <a:endParaRPr lang="en-US" dirty="0"/>
          </a:p>
        </p:txBody>
      </p:sp>
    </p:spTree>
    <p:extLst>
      <p:ext uri="{BB962C8B-B14F-4D97-AF65-F5344CB8AC3E}">
        <p14:creationId xmlns:p14="http://schemas.microsoft.com/office/powerpoint/2010/main" val="16544915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D8F1E-AE6B-4DB7-9EC9-9B4131314943}"/>
              </a:ext>
            </a:extLst>
          </p:cNvPr>
          <p:cNvSpPr>
            <a:spLocks noGrp="1"/>
          </p:cNvSpPr>
          <p:nvPr>
            <p:ph type="title"/>
          </p:nvPr>
        </p:nvSpPr>
        <p:spPr>
          <a:xfrm>
            <a:off x="1069848" y="484632"/>
            <a:ext cx="10058400" cy="45719"/>
          </a:xfrm>
        </p:spPr>
        <p:txBody>
          <a:bodyPr>
            <a:normAutofit fontScale="90000"/>
          </a:bodyPr>
          <a:lstStyle/>
          <a:p>
            <a:r>
              <a:rPr lang="en-US" dirty="0"/>
              <a:t>Home insurance</a:t>
            </a:r>
          </a:p>
        </p:txBody>
      </p:sp>
      <p:sp>
        <p:nvSpPr>
          <p:cNvPr id="3" name="Content Placeholder 2">
            <a:extLst>
              <a:ext uri="{FF2B5EF4-FFF2-40B4-BE49-F238E27FC236}">
                <a16:creationId xmlns:a16="http://schemas.microsoft.com/office/drawing/2014/main" id="{9A29F1BF-768B-43C4-A4A2-E3934E40A75D}"/>
              </a:ext>
            </a:extLst>
          </p:cNvPr>
          <p:cNvSpPr>
            <a:spLocks noGrp="1"/>
          </p:cNvSpPr>
          <p:nvPr>
            <p:ph idx="1"/>
          </p:nvPr>
        </p:nvSpPr>
        <p:spPr>
          <a:xfrm>
            <a:off x="1069848" y="922412"/>
            <a:ext cx="10058400" cy="5249788"/>
          </a:xfrm>
        </p:spPr>
        <p:txBody>
          <a:bodyPr/>
          <a:lstStyle/>
          <a:p>
            <a:r>
              <a:rPr lang="en-US" dirty="0"/>
              <a:t>Home insurance is a cover that pays or compensates you for damage to your home due to natural calamities, man-made disasters or other threats.</a:t>
            </a:r>
          </a:p>
          <a:p>
            <a:r>
              <a:rPr lang="en-US" dirty="0"/>
              <a:t>It covers liabilities due to fire, burglary, theft, flood, earthquakes, and sabotage. It not only offers financial protection to your home, but also takes care of the valuables inside the property.</a:t>
            </a:r>
          </a:p>
        </p:txBody>
      </p:sp>
    </p:spTree>
    <p:extLst>
      <p:ext uri="{BB962C8B-B14F-4D97-AF65-F5344CB8AC3E}">
        <p14:creationId xmlns:p14="http://schemas.microsoft.com/office/powerpoint/2010/main" val="1864182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85D63-CE68-41D8-BDA4-843FE2B2D742}"/>
              </a:ext>
            </a:extLst>
          </p:cNvPr>
          <p:cNvSpPr>
            <a:spLocks noGrp="1"/>
          </p:cNvSpPr>
          <p:nvPr>
            <p:ph type="title"/>
          </p:nvPr>
        </p:nvSpPr>
        <p:spPr>
          <a:xfrm>
            <a:off x="1069848" y="484632"/>
            <a:ext cx="10058400" cy="45719"/>
          </a:xfrm>
        </p:spPr>
        <p:txBody>
          <a:bodyPr>
            <a:normAutofit fontScale="90000"/>
          </a:bodyPr>
          <a:lstStyle/>
          <a:p>
            <a:r>
              <a:rPr lang="en-US" dirty="0"/>
              <a:t>Mobile insurance</a:t>
            </a:r>
          </a:p>
        </p:txBody>
      </p:sp>
      <p:sp>
        <p:nvSpPr>
          <p:cNvPr id="3" name="Content Placeholder 2">
            <a:extLst>
              <a:ext uri="{FF2B5EF4-FFF2-40B4-BE49-F238E27FC236}">
                <a16:creationId xmlns:a16="http://schemas.microsoft.com/office/drawing/2014/main" id="{4CC22917-5C9D-4A55-A2CA-99558CFA4CB0}"/>
              </a:ext>
            </a:extLst>
          </p:cNvPr>
          <p:cNvSpPr>
            <a:spLocks noGrp="1"/>
          </p:cNvSpPr>
          <p:nvPr>
            <p:ph idx="1"/>
          </p:nvPr>
        </p:nvSpPr>
        <p:spPr>
          <a:xfrm>
            <a:off x="1069848" y="999241"/>
            <a:ext cx="10058400" cy="5172959"/>
          </a:xfrm>
        </p:spPr>
        <p:txBody>
          <a:bodyPr/>
          <a:lstStyle/>
          <a:p>
            <a:pPr fontAlgn="base"/>
            <a:r>
              <a:rPr lang="en-US" b="1" dirty="0">
                <a:solidFill>
                  <a:srgbClr val="00B0F0"/>
                </a:solidFill>
              </a:rPr>
              <a:t>Comprehensive protection for new devices</a:t>
            </a:r>
            <a:r>
              <a:rPr lang="en-US" dirty="0">
                <a:solidFill>
                  <a:srgbClr val="00B0F0"/>
                </a:solidFill>
              </a:rPr>
              <a:t> </a:t>
            </a:r>
            <a:r>
              <a:rPr lang="en-US" dirty="0"/>
              <a:t>- The value of phones tend to decline with time. Thus, when the handset is new, phone insurance can help safeguard its significant value.</a:t>
            </a:r>
          </a:p>
          <a:p>
            <a:pPr fontAlgn="base"/>
            <a:r>
              <a:rPr lang="en-US" b="1" dirty="0">
                <a:solidFill>
                  <a:srgbClr val="00B0F0"/>
                </a:solidFill>
              </a:rPr>
              <a:t>Coverage against Damage to Screen </a:t>
            </a:r>
            <a:r>
              <a:rPr lang="en-US" dirty="0"/>
              <a:t>- If you accidentally damage the smartphone screen, which is one of the most important parts of such devices, your insurance plan will pay for the repair expenses.</a:t>
            </a:r>
          </a:p>
          <a:p>
            <a:pPr fontAlgn="base"/>
            <a:r>
              <a:rPr lang="en-US" b="1" dirty="0">
                <a:solidFill>
                  <a:srgbClr val="00B0F0"/>
                </a:solidFill>
              </a:rPr>
              <a:t>Theft or Robbery of Smartphone</a:t>
            </a:r>
            <a:r>
              <a:rPr lang="en-US" dirty="0">
                <a:solidFill>
                  <a:srgbClr val="00B0F0"/>
                </a:solidFill>
              </a:rPr>
              <a:t> </a:t>
            </a:r>
            <a:r>
              <a:rPr lang="en-US" dirty="0"/>
              <a:t>- Nothing is worse than buying your dream smartphone and losing it due to theft or burglary. Well, phone insurance will help you afford a replacement handset if such an unfortunate thing happens.</a:t>
            </a:r>
          </a:p>
          <a:p>
            <a:endParaRPr lang="en-US" dirty="0"/>
          </a:p>
        </p:txBody>
      </p:sp>
    </p:spTree>
    <p:extLst>
      <p:ext uri="{BB962C8B-B14F-4D97-AF65-F5344CB8AC3E}">
        <p14:creationId xmlns:p14="http://schemas.microsoft.com/office/powerpoint/2010/main" val="28658308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B5E17-2C1A-48B5-A6F3-A45EC49F0987}"/>
              </a:ext>
            </a:extLst>
          </p:cNvPr>
          <p:cNvSpPr>
            <a:spLocks noGrp="1"/>
          </p:cNvSpPr>
          <p:nvPr>
            <p:ph type="title"/>
          </p:nvPr>
        </p:nvSpPr>
        <p:spPr>
          <a:xfrm>
            <a:off x="1069848" y="484632"/>
            <a:ext cx="10058400" cy="45719"/>
          </a:xfrm>
        </p:spPr>
        <p:txBody>
          <a:bodyPr>
            <a:normAutofit fontScale="90000"/>
          </a:bodyPr>
          <a:lstStyle/>
          <a:p>
            <a:r>
              <a:rPr lang="en-US" dirty="0"/>
              <a:t>Cycle insurance</a:t>
            </a:r>
          </a:p>
        </p:txBody>
      </p:sp>
      <p:sp>
        <p:nvSpPr>
          <p:cNvPr id="3" name="Content Placeholder 2">
            <a:extLst>
              <a:ext uri="{FF2B5EF4-FFF2-40B4-BE49-F238E27FC236}">
                <a16:creationId xmlns:a16="http://schemas.microsoft.com/office/drawing/2014/main" id="{39231297-2272-4EFC-AAAF-AAFECBCF077C}"/>
              </a:ext>
            </a:extLst>
          </p:cNvPr>
          <p:cNvSpPr>
            <a:spLocks noGrp="1"/>
          </p:cNvSpPr>
          <p:nvPr>
            <p:ph idx="1"/>
          </p:nvPr>
        </p:nvSpPr>
        <p:spPr>
          <a:xfrm>
            <a:off x="1069848" y="923827"/>
            <a:ext cx="10058400" cy="5238946"/>
          </a:xfrm>
        </p:spPr>
        <p:txBody>
          <a:bodyPr/>
          <a:lstStyle/>
          <a:p>
            <a:pPr fontAlgn="base"/>
            <a:r>
              <a:rPr lang="en-US" b="1" dirty="0">
                <a:solidFill>
                  <a:srgbClr val="00B0F0"/>
                </a:solidFill>
              </a:rPr>
              <a:t>Worldwide Coverage</a:t>
            </a:r>
            <a:r>
              <a:rPr lang="en-US" dirty="0">
                <a:solidFill>
                  <a:srgbClr val="00B0F0"/>
                </a:solidFill>
              </a:rPr>
              <a:t> </a:t>
            </a:r>
            <a:r>
              <a:rPr lang="en-US" dirty="0"/>
              <a:t>- Depending on the insurance provider, cycle insurance policies provide financial assistance regardless of where your bicycle undergoes damage. Even if you meet with a cycling accident in a different country, such a plan will offer aid.</a:t>
            </a:r>
          </a:p>
          <a:p>
            <a:pPr fontAlgn="base"/>
            <a:r>
              <a:rPr lang="en-US" b="1" dirty="0">
                <a:solidFill>
                  <a:srgbClr val="00B0F0"/>
                </a:solidFill>
              </a:rPr>
              <a:t>Protection against Fires and Riots </a:t>
            </a:r>
            <a:r>
              <a:rPr lang="en-US" dirty="0"/>
              <a:t>-</a:t>
            </a:r>
            <a:r>
              <a:rPr lang="en-US" b="1" dirty="0"/>
              <a:t> </a:t>
            </a:r>
            <a:r>
              <a:rPr lang="en-US" dirty="0"/>
              <a:t>If your bicycle sustains damage due to accidental fires and/or rioting, insurance policies will provide the necessary financial assistance to repair or undo the damage.</a:t>
            </a:r>
          </a:p>
          <a:p>
            <a:pPr fontAlgn="base"/>
            <a:r>
              <a:rPr lang="en-US" b="1" dirty="0">
                <a:solidFill>
                  <a:srgbClr val="00B0F0"/>
                </a:solidFill>
              </a:rPr>
              <a:t>Accidental Death Benefit </a:t>
            </a:r>
            <a:r>
              <a:rPr lang="en-US" dirty="0"/>
              <a:t>-</a:t>
            </a:r>
            <a:r>
              <a:rPr lang="en-US" b="1" dirty="0"/>
              <a:t> </a:t>
            </a:r>
            <a:r>
              <a:rPr lang="en-US" dirty="0"/>
              <a:t>If you pass away due to bicycle accidents, the insurance policy for the cycle would offer a lump-sum payout to your surviving family members.</a:t>
            </a:r>
          </a:p>
          <a:p>
            <a:endParaRPr lang="en-US" dirty="0"/>
          </a:p>
        </p:txBody>
      </p:sp>
    </p:spTree>
    <p:extLst>
      <p:ext uri="{BB962C8B-B14F-4D97-AF65-F5344CB8AC3E}">
        <p14:creationId xmlns:p14="http://schemas.microsoft.com/office/powerpoint/2010/main" val="28396180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6260B-2D47-4586-A4A0-E34D0C77E72D}"/>
              </a:ext>
            </a:extLst>
          </p:cNvPr>
          <p:cNvSpPr>
            <a:spLocks noGrp="1"/>
          </p:cNvSpPr>
          <p:nvPr>
            <p:ph type="title"/>
          </p:nvPr>
        </p:nvSpPr>
        <p:spPr/>
        <p:txBody>
          <a:bodyPr/>
          <a:lstStyle/>
          <a:p>
            <a:r>
              <a:rPr lang="en-US" dirty="0"/>
              <a:t>Insurances provided by </a:t>
            </a:r>
            <a:r>
              <a:rPr lang="en-US" dirty="0" err="1"/>
              <a:t>chubb</a:t>
            </a:r>
            <a:endParaRPr lang="en-US" dirty="0"/>
          </a:p>
        </p:txBody>
      </p:sp>
      <p:sp>
        <p:nvSpPr>
          <p:cNvPr id="3" name="Content Placeholder 2">
            <a:extLst>
              <a:ext uri="{FF2B5EF4-FFF2-40B4-BE49-F238E27FC236}">
                <a16:creationId xmlns:a16="http://schemas.microsoft.com/office/drawing/2014/main" id="{FF0C1366-406F-416F-9B9C-0B70D0F3B2D9}"/>
              </a:ext>
            </a:extLst>
          </p:cNvPr>
          <p:cNvSpPr>
            <a:spLocks noGrp="1"/>
          </p:cNvSpPr>
          <p:nvPr>
            <p:ph idx="1"/>
          </p:nvPr>
        </p:nvSpPr>
        <p:spPr/>
        <p:txBody>
          <a:bodyPr>
            <a:normAutofit/>
          </a:bodyPr>
          <a:lstStyle/>
          <a:p>
            <a:pPr marL="0" indent="0">
              <a:buNone/>
            </a:pPr>
            <a:r>
              <a:rPr lang="en-US" dirty="0"/>
              <a:t>Individual and families</a:t>
            </a:r>
          </a:p>
          <a:p>
            <a:pPr marL="0" indent="0">
              <a:buNone/>
            </a:pPr>
            <a:r>
              <a:rPr lang="en-US" dirty="0"/>
              <a:t>1. Home insurance</a:t>
            </a:r>
          </a:p>
          <a:p>
            <a:pPr marL="457200" indent="-457200">
              <a:buFont typeface="+mj-lt"/>
              <a:buAutoNum type="arabicPeriod"/>
            </a:pPr>
            <a:endParaRPr lang="en-US" dirty="0"/>
          </a:p>
          <a:p>
            <a:pPr marL="457200" indent="-457200">
              <a:buFont typeface="+mj-lt"/>
              <a:buAutoNum type="arabicPeriod"/>
            </a:pPr>
            <a:endParaRPr lang="en-US" dirty="0"/>
          </a:p>
          <a:p>
            <a:pPr marL="0" indent="0">
              <a:buNone/>
            </a:pPr>
            <a:r>
              <a:rPr lang="en-US" dirty="0"/>
              <a:t>2. Auto insurance</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2551929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C5AACC-4C12-4686-AFB2-05DEA0FC51E2}"/>
              </a:ext>
            </a:extLst>
          </p:cNvPr>
          <p:cNvSpPr>
            <a:spLocks noGrp="1"/>
          </p:cNvSpPr>
          <p:nvPr>
            <p:ph idx="1"/>
          </p:nvPr>
        </p:nvSpPr>
        <p:spPr>
          <a:xfrm>
            <a:off x="1069848" y="405353"/>
            <a:ext cx="10058400" cy="5766847"/>
          </a:xfrm>
        </p:spPr>
        <p:txBody>
          <a:bodyPr/>
          <a:lstStyle/>
          <a:p>
            <a:pPr marL="0" indent="0">
              <a:buNone/>
            </a:pPr>
            <a:r>
              <a:rPr lang="en-US" dirty="0"/>
              <a:t>3. Valuables insurance</a:t>
            </a:r>
          </a:p>
          <a:p>
            <a:pPr marL="0" indent="0">
              <a:buNone/>
            </a:pPr>
            <a:endParaRPr lang="en-US" dirty="0"/>
          </a:p>
          <a:p>
            <a:pPr marL="0" indent="0">
              <a:buNone/>
            </a:pPr>
            <a:endParaRPr lang="en-US" dirty="0"/>
          </a:p>
          <a:p>
            <a:pPr marL="0" indent="0">
              <a:buNone/>
            </a:pPr>
            <a:r>
              <a:rPr lang="en-US" dirty="0"/>
              <a:t>4. Boats and yachts insurance</a:t>
            </a:r>
          </a:p>
          <a:p>
            <a:pPr marL="0" indent="0">
              <a:buNone/>
            </a:pPr>
            <a:endParaRPr lang="en-US" dirty="0"/>
          </a:p>
          <a:p>
            <a:pPr marL="0" indent="0">
              <a:buNone/>
            </a:pPr>
            <a:endParaRPr lang="en-US" dirty="0"/>
          </a:p>
          <a:p>
            <a:pPr marL="0" indent="0">
              <a:buNone/>
            </a:pPr>
            <a:r>
              <a:rPr lang="en-US" dirty="0"/>
              <a:t>5. Liability insurance</a:t>
            </a:r>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3623295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454F46-DD2E-4505-8736-5F9F64307D13}"/>
              </a:ext>
            </a:extLst>
          </p:cNvPr>
          <p:cNvSpPr>
            <a:spLocks noGrp="1"/>
          </p:cNvSpPr>
          <p:nvPr>
            <p:ph idx="1"/>
          </p:nvPr>
        </p:nvSpPr>
        <p:spPr>
          <a:xfrm>
            <a:off x="1069848" y="659876"/>
            <a:ext cx="10058400" cy="5512324"/>
          </a:xfrm>
        </p:spPr>
        <p:txBody>
          <a:bodyPr/>
          <a:lstStyle/>
          <a:p>
            <a:pPr marL="0" indent="0">
              <a:buNone/>
            </a:pPr>
            <a:r>
              <a:rPr lang="en-US" dirty="0"/>
              <a:t>6. Travel insurance</a:t>
            </a:r>
          </a:p>
          <a:p>
            <a:pPr marL="0" indent="0">
              <a:buNone/>
            </a:pPr>
            <a:endParaRPr lang="en-US" dirty="0"/>
          </a:p>
          <a:p>
            <a:pPr marL="0" indent="0">
              <a:buNone/>
            </a:pPr>
            <a:endParaRPr lang="en-US" dirty="0"/>
          </a:p>
          <a:p>
            <a:pPr marL="0" indent="0">
              <a:buNone/>
            </a:pPr>
            <a:r>
              <a:rPr lang="en-US" dirty="0"/>
              <a:t>7. Natural disasters insurance</a:t>
            </a:r>
          </a:p>
          <a:p>
            <a:pPr marL="0" indent="0">
              <a:buNone/>
            </a:pPr>
            <a:endParaRPr lang="en-US" dirty="0"/>
          </a:p>
          <a:p>
            <a:pPr marL="0" indent="0">
              <a:buNone/>
            </a:pPr>
            <a:endParaRPr lang="en-US" dirty="0"/>
          </a:p>
          <a:p>
            <a:pPr marL="0" indent="0">
              <a:buNone/>
            </a:pPr>
            <a:r>
              <a:rPr lang="en-US" dirty="0"/>
              <a:t>8. Cyber insurance</a:t>
            </a:r>
          </a:p>
          <a:p>
            <a:pPr marL="0" indent="0">
              <a:buNone/>
            </a:pPr>
            <a:endParaRPr lang="en-US" dirty="0"/>
          </a:p>
          <a:p>
            <a:pPr marL="0" indent="0">
              <a:buNone/>
            </a:pPr>
            <a:endParaRPr lang="en-US" dirty="0"/>
          </a:p>
          <a:p>
            <a:pPr marL="0" indent="0">
              <a:buNone/>
            </a:pPr>
            <a:r>
              <a:rPr lang="en-US" dirty="0"/>
              <a:t>9. Life and health insurance</a:t>
            </a:r>
          </a:p>
        </p:txBody>
      </p:sp>
    </p:spTree>
    <p:extLst>
      <p:ext uri="{BB962C8B-B14F-4D97-AF65-F5344CB8AC3E}">
        <p14:creationId xmlns:p14="http://schemas.microsoft.com/office/powerpoint/2010/main" val="6813609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4CE89F-FA36-4DEA-93E6-96D4371915DB}"/>
              </a:ext>
            </a:extLst>
          </p:cNvPr>
          <p:cNvSpPr>
            <a:spLocks noGrp="1"/>
          </p:cNvSpPr>
          <p:nvPr>
            <p:ph idx="1"/>
          </p:nvPr>
        </p:nvSpPr>
        <p:spPr>
          <a:xfrm>
            <a:off x="1069848" y="584462"/>
            <a:ext cx="10058400" cy="5587738"/>
          </a:xfrm>
        </p:spPr>
        <p:txBody>
          <a:bodyPr>
            <a:normAutofit/>
          </a:bodyPr>
          <a:lstStyle/>
          <a:p>
            <a:pPr marL="0" indent="0">
              <a:buNone/>
            </a:pPr>
            <a:r>
              <a:rPr lang="en-US" dirty="0"/>
              <a:t>Business </a:t>
            </a:r>
          </a:p>
          <a:p>
            <a:pPr marL="0" indent="0">
              <a:buNone/>
            </a:pPr>
            <a:r>
              <a:rPr lang="en-US" dirty="0"/>
              <a:t>1. Aerospace</a:t>
            </a:r>
          </a:p>
          <a:p>
            <a:pPr marL="457200" indent="-457200">
              <a:buAutoNum type="arabicPeriod"/>
            </a:pPr>
            <a:endParaRPr lang="en-US" dirty="0"/>
          </a:p>
          <a:p>
            <a:pPr marL="457200" indent="-457200">
              <a:buAutoNum type="arabicPeriod"/>
            </a:pPr>
            <a:endParaRPr lang="en-US" dirty="0"/>
          </a:p>
          <a:p>
            <a:pPr marL="0" indent="0">
              <a:buNone/>
            </a:pPr>
            <a:r>
              <a:rPr lang="en-US" dirty="0"/>
              <a:t>2. Agriculture</a:t>
            </a:r>
          </a:p>
          <a:p>
            <a:pPr marL="0" indent="0">
              <a:buNone/>
            </a:pPr>
            <a:endParaRPr lang="en-US" dirty="0"/>
          </a:p>
          <a:p>
            <a:pPr marL="0" indent="0">
              <a:buNone/>
            </a:pPr>
            <a:endParaRPr lang="en-US" dirty="0"/>
          </a:p>
          <a:p>
            <a:pPr marL="0" indent="0">
              <a:buNone/>
            </a:pPr>
            <a:r>
              <a:rPr lang="en-US" dirty="0"/>
              <a:t>3. Food</a:t>
            </a:r>
          </a:p>
          <a:p>
            <a:pPr marL="0" indent="0">
              <a:buNone/>
            </a:pPr>
            <a:endParaRPr lang="en-US" dirty="0"/>
          </a:p>
          <a:p>
            <a:pPr marL="0" indent="0">
              <a:buNone/>
            </a:pPr>
            <a:endParaRPr lang="en-US" dirty="0"/>
          </a:p>
          <a:p>
            <a:pPr marL="0" indent="0">
              <a:buNone/>
            </a:pPr>
            <a:r>
              <a:rPr lang="en-US" dirty="0"/>
              <a:t>4. Technology</a:t>
            </a:r>
          </a:p>
        </p:txBody>
      </p:sp>
    </p:spTree>
    <p:extLst>
      <p:ext uri="{BB962C8B-B14F-4D97-AF65-F5344CB8AC3E}">
        <p14:creationId xmlns:p14="http://schemas.microsoft.com/office/powerpoint/2010/main" val="41698308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538419-D07A-464E-B5C9-51F0D1A298E3}"/>
              </a:ext>
            </a:extLst>
          </p:cNvPr>
          <p:cNvSpPr>
            <a:spLocks noGrp="1"/>
          </p:cNvSpPr>
          <p:nvPr>
            <p:ph idx="1"/>
          </p:nvPr>
        </p:nvSpPr>
        <p:spPr>
          <a:xfrm>
            <a:off x="1069848" y="386499"/>
            <a:ext cx="10058400" cy="5785701"/>
          </a:xfrm>
        </p:spPr>
        <p:txBody>
          <a:bodyPr/>
          <a:lstStyle/>
          <a:p>
            <a:pPr marL="0" indent="0">
              <a:buNone/>
            </a:pPr>
            <a:r>
              <a:rPr lang="en-US" dirty="0"/>
              <a:t>5. Transportation</a:t>
            </a:r>
          </a:p>
          <a:p>
            <a:pPr marL="0" indent="0">
              <a:buNone/>
            </a:pPr>
            <a:endParaRPr lang="en-US" dirty="0"/>
          </a:p>
          <a:p>
            <a:pPr marL="0" indent="0">
              <a:buNone/>
            </a:pPr>
            <a:r>
              <a:rPr lang="en-US" dirty="0"/>
              <a:t>6. Food</a:t>
            </a:r>
          </a:p>
          <a:p>
            <a:pPr marL="0" indent="0">
              <a:buNone/>
            </a:pPr>
            <a:endParaRPr lang="en-US" dirty="0"/>
          </a:p>
          <a:p>
            <a:pPr marL="0" indent="0">
              <a:buNone/>
            </a:pPr>
            <a:r>
              <a:rPr lang="en-US" dirty="0"/>
              <a:t>7. Railroad</a:t>
            </a:r>
          </a:p>
          <a:p>
            <a:pPr marL="0" indent="0">
              <a:buNone/>
            </a:pPr>
            <a:endParaRPr lang="en-US" dirty="0"/>
          </a:p>
          <a:p>
            <a:pPr marL="0" indent="0">
              <a:buNone/>
            </a:pPr>
            <a:r>
              <a:rPr lang="en-US" dirty="0"/>
              <a:t>8. Wineries</a:t>
            </a:r>
          </a:p>
          <a:p>
            <a:pPr marL="0" indent="0">
              <a:buNone/>
            </a:pPr>
            <a:endParaRPr lang="en-US" dirty="0"/>
          </a:p>
          <a:p>
            <a:pPr marL="0" indent="0">
              <a:buNone/>
            </a:pPr>
            <a:r>
              <a:rPr lang="en-US" dirty="0"/>
              <a:t>9. Marine</a:t>
            </a:r>
          </a:p>
          <a:p>
            <a:pPr marL="0" indent="0">
              <a:buNone/>
            </a:pPr>
            <a:endParaRPr lang="en-US" dirty="0"/>
          </a:p>
          <a:p>
            <a:pPr marL="0" indent="0">
              <a:buNone/>
            </a:pPr>
            <a:r>
              <a:rPr lang="en-US" dirty="0"/>
              <a:t>10. Property</a:t>
            </a:r>
          </a:p>
          <a:p>
            <a:endParaRPr lang="en-US" dirty="0"/>
          </a:p>
        </p:txBody>
      </p:sp>
    </p:spTree>
    <p:extLst>
      <p:ext uri="{BB962C8B-B14F-4D97-AF65-F5344CB8AC3E}">
        <p14:creationId xmlns:p14="http://schemas.microsoft.com/office/powerpoint/2010/main" val="1922238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1EC5A-5FE0-4C51-8B91-44C75FB77A12}"/>
              </a:ext>
            </a:extLst>
          </p:cNvPr>
          <p:cNvSpPr>
            <a:spLocks noGrp="1"/>
          </p:cNvSpPr>
          <p:nvPr>
            <p:ph type="title"/>
          </p:nvPr>
        </p:nvSpPr>
        <p:spPr>
          <a:xfrm>
            <a:off x="1141413" y="609600"/>
            <a:ext cx="9905998" cy="578177"/>
          </a:xfrm>
        </p:spPr>
        <p:txBody>
          <a:bodyPr>
            <a:normAutofit fontScale="90000"/>
          </a:bodyPr>
          <a:lstStyle/>
          <a:p>
            <a:r>
              <a:rPr lang="en-US" dirty="0"/>
              <a:t>Terms used in insurance</a:t>
            </a:r>
          </a:p>
        </p:txBody>
      </p:sp>
      <p:sp>
        <p:nvSpPr>
          <p:cNvPr id="3" name="Content Placeholder 2">
            <a:extLst>
              <a:ext uri="{FF2B5EF4-FFF2-40B4-BE49-F238E27FC236}">
                <a16:creationId xmlns:a16="http://schemas.microsoft.com/office/drawing/2014/main" id="{F6A963BC-5F86-48C7-B53B-884ACC145F0A}"/>
              </a:ext>
            </a:extLst>
          </p:cNvPr>
          <p:cNvSpPr>
            <a:spLocks noGrp="1"/>
          </p:cNvSpPr>
          <p:nvPr>
            <p:ph idx="1"/>
          </p:nvPr>
        </p:nvSpPr>
        <p:spPr>
          <a:xfrm>
            <a:off x="1141413" y="1357460"/>
            <a:ext cx="9905998" cy="3176832"/>
          </a:xfrm>
          <a:ln>
            <a:noFill/>
          </a:ln>
        </p:spPr>
        <p:style>
          <a:lnRef idx="2">
            <a:schemeClr val="dk1"/>
          </a:lnRef>
          <a:fillRef idx="1">
            <a:schemeClr val="lt1"/>
          </a:fillRef>
          <a:effectRef idx="0">
            <a:schemeClr val="dk1"/>
          </a:effectRef>
          <a:fontRef idx="minor">
            <a:schemeClr val="dk1"/>
          </a:fontRef>
        </p:style>
        <p:txBody>
          <a:bodyPr/>
          <a:lstStyle/>
          <a:p>
            <a:r>
              <a:rPr lang="en-US" dirty="0">
                <a:solidFill>
                  <a:srgbClr val="00B0F0"/>
                </a:solidFill>
              </a:rPr>
              <a:t>Risk</a:t>
            </a:r>
            <a:r>
              <a:rPr lang="en-US" dirty="0"/>
              <a:t>: Chance of a loss from an uncontrolled event</a:t>
            </a:r>
          </a:p>
          <a:p>
            <a:endParaRPr lang="en-US" dirty="0"/>
          </a:p>
          <a:p>
            <a:r>
              <a:rPr lang="en-US" dirty="0">
                <a:solidFill>
                  <a:srgbClr val="00B0F0"/>
                </a:solidFill>
              </a:rPr>
              <a:t>Accident</a:t>
            </a:r>
            <a:r>
              <a:rPr lang="en-US" dirty="0"/>
              <a:t>: An unforeseen or and unintended event</a:t>
            </a:r>
          </a:p>
          <a:p>
            <a:endParaRPr lang="en-US" dirty="0"/>
          </a:p>
          <a:p>
            <a:r>
              <a:rPr lang="en-US" dirty="0">
                <a:solidFill>
                  <a:srgbClr val="00B0F0"/>
                </a:solidFill>
              </a:rPr>
              <a:t>Premium</a:t>
            </a:r>
            <a:r>
              <a:rPr lang="en-US" dirty="0"/>
              <a:t>: A recurrent amount to be paid in monthly/yearly basis for the insurance</a:t>
            </a:r>
          </a:p>
          <a:p>
            <a:endParaRPr lang="en-US" dirty="0"/>
          </a:p>
          <a:p>
            <a:r>
              <a:rPr lang="en-US" dirty="0">
                <a:solidFill>
                  <a:srgbClr val="00B0F0"/>
                </a:solidFill>
              </a:rPr>
              <a:t>Policy</a:t>
            </a:r>
            <a:r>
              <a:rPr lang="en-US" dirty="0"/>
              <a:t>: Terms and conditions mentioned in the insurance</a:t>
            </a:r>
          </a:p>
        </p:txBody>
      </p:sp>
    </p:spTree>
    <p:extLst>
      <p:ext uri="{BB962C8B-B14F-4D97-AF65-F5344CB8AC3E}">
        <p14:creationId xmlns:p14="http://schemas.microsoft.com/office/powerpoint/2010/main" val="9916428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CE76-C346-4AF3-BE36-AE015768D489}"/>
              </a:ext>
            </a:extLst>
          </p:cNvPr>
          <p:cNvSpPr>
            <a:spLocks noGrp="1"/>
          </p:cNvSpPr>
          <p:nvPr>
            <p:ph type="title"/>
          </p:nvPr>
        </p:nvSpPr>
        <p:spPr/>
        <p:txBody>
          <a:bodyPr/>
          <a:lstStyle/>
          <a:p>
            <a:r>
              <a:rPr lang="en-US" dirty="0"/>
              <a:t>Top insurance companies</a:t>
            </a:r>
          </a:p>
        </p:txBody>
      </p:sp>
      <p:sp>
        <p:nvSpPr>
          <p:cNvPr id="3" name="Content Placeholder 2">
            <a:extLst>
              <a:ext uri="{FF2B5EF4-FFF2-40B4-BE49-F238E27FC236}">
                <a16:creationId xmlns:a16="http://schemas.microsoft.com/office/drawing/2014/main" id="{241C6546-2797-4812-B767-044AF1256A91}"/>
              </a:ext>
            </a:extLst>
          </p:cNvPr>
          <p:cNvSpPr>
            <a:spLocks noGrp="1"/>
          </p:cNvSpPr>
          <p:nvPr>
            <p:ph idx="1"/>
          </p:nvPr>
        </p:nvSpPr>
        <p:spPr/>
        <p:txBody>
          <a:bodyPr/>
          <a:lstStyle/>
          <a:p>
            <a:pPr marL="0" indent="0">
              <a:buNone/>
            </a:pPr>
            <a:r>
              <a:rPr lang="en-US" dirty="0"/>
              <a:t>Health insurance companies:</a:t>
            </a:r>
          </a:p>
          <a:p>
            <a:r>
              <a:rPr lang="en-US" dirty="0"/>
              <a:t>IMG.</a:t>
            </a:r>
          </a:p>
          <a:p>
            <a:r>
              <a:rPr lang="en-US" dirty="0"/>
              <a:t>Foyer Group.</a:t>
            </a:r>
          </a:p>
          <a:p>
            <a:r>
              <a:rPr lang="en-US" dirty="0"/>
              <a:t>AXA.</a:t>
            </a:r>
          </a:p>
          <a:p>
            <a:r>
              <a:rPr lang="en-US" dirty="0"/>
              <a:t>Generali Global Assistance.</a:t>
            </a:r>
          </a:p>
          <a:p>
            <a:r>
              <a:rPr lang="en-US" dirty="0"/>
              <a:t>Cigna.</a:t>
            </a:r>
          </a:p>
          <a:p>
            <a:pPr marL="274320" lvl="1" indent="0">
              <a:buNone/>
            </a:pPr>
            <a:endParaRPr lang="en-US" dirty="0"/>
          </a:p>
        </p:txBody>
      </p:sp>
    </p:spTree>
    <p:extLst>
      <p:ext uri="{BB962C8B-B14F-4D97-AF65-F5344CB8AC3E}">
        <p14:creationId xmlns:p14="http://schemas.microsoft.com/office/powerpoint/2010/main" val="20015243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4540C3-66C6-4EE8-B1CE-9AA4DCA03DBD}"/>
              </a:ext>
            </a:extLst>
          </p:cNvPr>
          <p:cNvSpPr>
            <a:spLocks noGrp="1"/>
          </p:cNvSpPr>
          <p:nvPr>
            <p:ph idx="1"/>
          </p:nvPr>
        </p:nvSpPr>
        <p:spPr>
          <a:xfrm>
            <a:off x="1069848" y="612742"/>
            <a:ext cx="10058400" cy="5559458"/>
          </a:xfrm>
        </p:spPr>
        <p:txBody>
          <a:bodyPr/>
          <a:lstStyle/>
          <a:p>
            <a:pPr marL="0" indent="0">
              <a:buNone/>
            </a:pPr>
            <a:r>
              <a:rPr lang="en-US" dirty="0"/>
              <a:t>Home insurance companies</a:t>
            </a:r>
          </a:p>
          <a:p>
            <a:r>
              <a:rPr lang="en-US" dirty="0"/>
              <a:t>Nationwide</a:t>
            </a:r>
          </a:p>
          <a:p>
            <a:r>
              <a:rPr lang="en-US" dirty="0"/>
              <a:t>Hippo</a:t>
            </a:r>
          </a:p>
          <a:p>
            <a:r>
              <a:rPr lang="en-US" dirty="0"/>
              <a:t>Chubb</a:t>
            </a:r>
          </a:p>
          <a:p>
            <a:r>
              <a:rPr lang="en-US" dirty="0"/>
              <a:t>Travelers</a:t>
            </a:r>
          </a:p>
          <a:p>
            <a:r>
              <a:rPr lang="en-US" dirty="0"/>
              <a:t>State farm</a:t>
            </a:r>
          </a:p>
        </p:txBody>
      </p:sp>
    </p:spTree>
    <p:extLst>
      <p:ext uri="{BB962C8B-B14F-4D97-AF65-F5344CB8AC3E}">
        <p14:creationId xmlns:p14="http://schemas.microsoft.com/office/powerpoint/2010/main" val="1997174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5C1893-9CA7-472B-A9A2-697E180DD57E}"/>
              </a:ext>
            </a:extLst>
          </p:cNvPr>
          <p:cNvSpPr>
            <a:spLocks noGrp="1"/>
          </p:cNvSpPr>
          <p:nvPr>
            <p:ph idx="1"/>
          </p:nvPr>
        </p:nvSpPr>
        <p:spPr>
          <a:xfrm>
            <a:off x="1069848" y="433633"/>
            <a:ext cx="10058400" cy="5738567"/>
          </a:xfrm>
        </p:spPr>
        <p:txBody>
          <a:bodyPr/>
          <a:lstStyle/>
          <a:p>
            <a:pPr marL="0" indent="0">
              <a:buNone/>
            </a:pPr>
            <a:r>
              <a:rPr lang="en-US" dirty="0"/>
              <a:t>Travel insurance companies</a:t>
            </a:r>
          </a:p>
          <a:p>
            <a:r>
              <a:rPr lang="en-US" b="1" dirty="0"/>
              <a:t>World Nomads</a:t>
            </a:r>
            <a:r>
              <a:rPr lang="en-US" dirty="0"/>
              <a:t> Travel Insurance.</a:t>
            </a:r>
          </a:p>
          <a:p>
            <a:r>
              <a:rPr lang="en-US" dirty="0"/>
              <a:t>AIG Travel.</a:t>
            </a:r>
          </a:p>
          <a:p>
            <a:r>
              <a:rPr lang="en-US" b="1" dirty="0"/>
              <a:t>Seven Corners</a:t>
            </a:r>
            <a:r>
              <a:rPr lang="en-US" dirty="0"/>
              <a:t>.</a:t>
            </a:r>
          </a:p>
          <a:p>
            <a:r>
              <a:rPr lang="en-US" dirty="0"/>
              <a:t>Generali Global Assistance.</a:t>
            </a:r>
          </a:p>
          <a:p>
            <a:r>
              <a:rPr lang="en-US" dirty="0"/>
              <a:t>IMG Travel Insurance.</a:t>
            </a:r>
          </a:p>
          <a:p>
            <a:pPr marL="0" indent="0">
              <a:buNone/>
            </a:pPr>
            <a:endParaRPr lang="en-US" dirty="0"/>
          </a:p>
        </p:txBody>
      </p:sp>
    </p:spTree>
    <p:extLst>
      <p:ext uri="{BB962C8B-B14F-4D97-AF65-F5344CB8AC3E}">
        <p14:creationId xmlns:p14="http://schemas.microsoft.com/office/powerpoint/2010/main" val="32063995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9E54B6-E8FB-4C10-B0C8-51A02230E5DE}"/>
              </a:ext>
            </a:extLst>
          </p:cNvPr>
          <p:cNvSpPr>
            <a:spLocks noGrp="1"/>
          </p:cNvSpPr>
          <p:nvPr>
            <p:ph idx="1"/>
          </p:nvPr>
        </p:nvSpPr>
        <p:spPr>
          <a:xfrm>
            <a:off x="1069848" y="443060"/>
            <a:ext cx="10058400" cy="5729140"/>
          </a:xfrm>
        </p:spPr>
        <p:txBody>
          <a:bodyPr>
            <a:normAutofit/>
          </a:bodyPr>
          <a:lstStyle/>
          <a:p>
            <a:pPr marL="0" indent="0">
              <a:buNone/>
            </a:pPr>
            <a:r>
              <a:rPr lang="en-US" dirty="0"/>
              <a:t>Property/casualty insurance companies</a:t>
            </a:r>
          </a:p>
          <a:p>
            <a:r>
              <a:rPr lang="en-US" dirty="0"/>
              <a:t>State farm</a:t>
            </a:r>
          </a:p>
          <a:p>
            <a:r>
              <a:rPr lang="en-US" dirty="0"/>
              <a:t>Berkshire Hathaway</a:t>
            </a:r>
          </a:p>
          <a:p>
            <a:r>
              <a:rPr lang="en-US" dirty="0"/>
              <a:t>Progressive group</a:t>
            </a:r>
          </a:p>
          <a:p>
            <a:r>
              <a:rPr lang="en-US" dirty="0"/>
              <a:t>Liberty mutual</a:t>
            </a:r>
          </a:p>
          <a:p>
            <a:r>
              <a:rPr lang="en-US" dirty="0"/>
              <a:t>Allstate</a:t>
            </a:r>
          </a:p>
          <a:p>
            <a:r>
              <a:rPr lang="en-US" dirty="0"/>
              <a:t>Travelers group</a:t>
            </a:r>
          </a:p>
          <a:p>
            <a:r>
              <a:rPr lang="en-US" dirty="0" err="1"/>
              <a:t>Usaa</a:t>
            </a:r>
            <a:endParaRPr lang="en-US" dirty="0"/>
          </a:p>
          <a:p>
            <a:r>
              <a:rPr lang="en-US" dirty="0"/>
              <a:t>Chubb</a:t>
            </a:r>
          </a:p>
          <a:p>
            <a:pPr marL="0" indent="0">
              <a:buNone/>
            </a:pPr>
            <a:endParaRPr lang="en-US" u="sng" dirty="0">
              <a:hlinkClick r:id="rId2">
                <a:extLst>
                  <a:ext uri="{A12FA001-AC4F-418D-AE19-62706E023703}">
                    <ahyp:hlinkClr xmlns:ahyp="http://schemas.microsoft.com/office/drawing/2018/hyperlinkcolor" val="tx"/>
                  </a:ext>
                </a:extLst>
              </a:hlinkClick>
            </a:endParaRPr>
          </a:p>
          <a:p>
            <a:endParaRPr lang="en-US" dirty="0"/>
          </a:p>
        </p:txBody>
      </p:sp>
    </p:spTree>
    <p:extLst>
      <p:ext uri="{BB962C8B-B14F-4D97-AF65-F5344CB8AC3E}">
        <p14:creationId xmlns:p14="http://schemas.microsoft.com/office/powerpoint/2010/main" val="13968675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902928-BDAA-4376-9E24-37639EA32736}"/>
              </a:ext>
            </a:extLst>
          </p:cNvPr>
          <p:cNvSpPr>
            <a:spLocks noGrp="1"/>
          </p:cNvSpPr>
          <p:nvPr>
            <p:ph idx="1"/>
          </p:nvPr>
        </p:nvSpPr>
        <p:spPr>
          <a:xfrm>
            <a:off x="1069848" y="537328"/>
            <a:ext cx="10058400" cy="5634872"/>
          </a:xfrm>
        </p:spPr>
        <p:txBody>
          <a:bodyPr/>
          <a:lstStyle/>
          <a:p>
            <a:pPr marL="0" indent="0">
              <a:buNone/>
            </a:pPr>
            <a:r>
              <a:rPr lang="en-US" dirty="0"/>
              <a:t>Life insurance company</a:t>
            </a:r>
          </a:p>
          <a:p>
            <a:r>
              <a:rPr lang="en-US" dirty="0"/>
              <a:t>New York Life Insurance Company</a:t>
            </a:r>
          </a:p>
          <a:p>
            <a:r>
              <a:rPr lang="en-US" dirty="0"/>
              <a:t>Lincoln National Life Insurance Company</a:t>
            </a:r>
          </a:p>
          <a:p>
            <a:r>
              <a:rPr lang="en-US" dirty="0"/>
              <a:t>MassMutual (Massachusetts Mutual Life Insurance Company) </a:t>
            </a:r>
          </a:p>
          <a:p>
            <a:r>
              <a:rPr lang="en-US" b="1" dirty="0"/>
              <a:t>Northwestern Mutual Life Insurance Company</a:t>
            </a:r>
            <a:endParaRPr lang="en-US" dirty="0"/>
          </a:p>
          <a:p>
            <a:r>
              <a:rPr lang="en-US" b="1" dirty="0"/>
              <a:t>Principal Financial Group</a:t>
            </a:r>
            <a:r>
              <a:rPr lang="en-US" dirty="0"/>
              <a:t>.</a:t>
            </a:r>
          </a:p>
          <a:p>
            <a:pPr marL="0" indent="0">
              <a:buNone/>
            </a:pPr>
            <a:endParaRPr lang="en-US" dirty="0"/>
          </a:p>
        </p:txBody>
      </p:sp>
    </p:spTree>
    <p:extLst>
      <p:ext uri="{BB962C8B-B14F-4D97-AF65-F5344CB8AC3E}">
        <p14:creationId xmlns:p14="http://schemas.microsoft.com/office/powerpoint/2010/main" val="1130973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B597C3-19B3-46F8-92DE-99832139D82B}"/>
              </a:ext>
            </a:extLst>
          </p:cNvPr>
          <p:cNvSpPr>
            <a:spLocks noGrp="1"/>
          </p:cNvSpPr>
          <p:nvPr>
            <p:ph idx="1"/>
          </p:nvPr>
        </p:nvSpPr>
        <p:spPr>
          <a:xfrm>
            <a:off x="1143001" y="980388"/>
            <a:ext cx="9905998" cy="4157221"/>
          </a:xfrm>
          <a:ln>
            <a:noFill/>
          </a:ln>
        </p:spPr>
        <p:style>
          <a:lnRef idx="2">
            <a:schemeClr val="dk1"/>
          </a:lnRef>
          <a:fillRef idx="1">
            <a:schemeClr val="lt1"/>
          </a:fillRef>
          <a:effectRef idx="0">
            <a:schemeClr val="dk1"/>
          </a:effectRef>
          <a:fontRef idx="minor">
            <a:schemeClr val="dk1"/>
          </a:fontRef>
        </p:style>
        <p:txBody>
          <a:bodyPr/>
          <a:lstStyle/>
          <a:p>
            <a:r>
              <a:rPr lang="en-US" dirty="0">
                <a:solidFill>
                  <a:srgbClr val="00B0F0"/>
                </a:solidFill>
              </a:rPr>
              <a:t>Assured/Insurer/Policy holder</a:t>
            </a:r>
            <a:r>
              <a:rPr lang="en-US" dirty="0"/>
              <a:t>: Someone who has taken the insurance</a:t>
            </a:r>
          </a:p>
          <a:p>
            <a:endParaRPr lang="en-US" dirty="0"/>
          </a:p>
          <a:p>
            <a:r>
              <a:rPr lang="en-US" dirty="0">
                <a:solidFill>
                  <a:srgbClr val="00B0F0"/>
                </a:solidFill>
              </a:rPr>
              <a:t>Insurer</a:t>
            </a:r>
            <a:r>
              <a:rPr lang="en-US" dirty="0"/>
              <a:t>: Someone who provides the insurance</a:t>
            </a:r>
          </a:p>
          <a:p>
            <a:endParaRPr lang="en-US" dirty="0"/>
          </a:p>
          <a:p>
            <a:r>
              <a:rPr lang="en-US" dirty="0">
                <a:solidFill>
                  <a:srgbClr val="00B0F0"/>
                </a:solidFill>
              </a:rPr>
              <a:t>Annuity plans</a:t>
            </a:r>
            <a:r>
              <a:rPr lang="en-US" dirty="0"/>
              <a:t>: Pension or lumpsum paid to the policy holder</a:t>
            </a:r>
          </a:p>
          <a:p>
            <a:endParaRPr lang="en-US" dirty="0"/>
          </a:p>
          <a:p>
            <a:r>
              <a:rPr lang="en-US" dirty="0">
                <a:solidFill>
                  <a:srgbClr val="00B0F0"/>
                </a:solidFill>
              </a:rPr>
              <a:t>Assignment</a:t>
            </a:r>
            <a:r>
              <a:rPr lang="en-US" dirty="0"/>
              <a:t>: Legal transference of the policy</a:t>
            </a:r>
          </a:p>
          <a:p>
            <a:endParaRPr lang="en-US" dirty="0"/>
          </a:p>
          <a:p>
            <a:r>
              <a:rPr lang="en-US" dirty="0">
                <a:solidFill>
                  <a:srgbClr val="00B0F0"/>
                </a:solidFill>
              </a:rPr>
              <a:t>Beneficiary</a:t>
            </a:r>
            <a:r>
              <a:rPr lang="en-US" dirty="0"/>
              <a:t>: Person who receives the assured sum after the death of the </a:t>
            </a:r>
            <a:r>
              <a:rPr lang="en-US" dirty="0" err="1"/>
              <a:t>asured</a:t>
            </a:r>
            <a:endParaRPr lang="en-US" dirty="0"/>
          </a:p>
          <a:p>
            <a:endParaRPr lang="en-US" dirty="0"/>
          </a:p>
          <a:p>
            <a:endParaRPr lang="en-US" dirty="0"/>
          </a:p>
        </p:txBody>
      </p:sp>
    </p:spTree>
    <p:extLst>
      <p:ext uri="{BB962C8B-B14F-4D97-AF65-F5344CB8AC3E}">
        <p14:creationId xmlns:p14="http://schemas.microsoft.com/office/powerpoint/2010/main" val="59653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C9A794-A5F9-4F03-A070-BBD806BE5BDF}"/>
              </a:ext>
            </a:extLst>
          </p:cNvPr>
          <p:cNvSpPr>
            <a:spLocks noGrp="1"/>
          </p:cNvSpPr>
          <p:nvPr>
            <p:ph idx="1"/>
          </p:nvPr>
        </p:nvSpPr>
        <p:spPr>
          <a:xfrm>
            <a:off x="1143001" y="1762812"/>
            <a:ext cx="9905998" cy="3129699"/>
          </a:xfrm>
          <a:ln>
            <a:noFill/>
          </a:ln>
        </p:spPr>
        <p:style>
          <a:lnRef idx="2">
            <a:schemeClr val="dk1"/>
          </a:lnRef>
          <a:fillRef idx="1">
            <a:schemeClr val="lt1"/>
          </a:fillRef>
          <a:effectRef idx="0">
            <a:schemeClr val="dk1"/>
          </a:effectRef>
          <a:fontRef idx="minor">
            <a:schemeClr val="dk1"/>
          </a:fontRef>
        </p:style>
        <p:txBody>
          <a:bodyPr/>
          <a:lstStyle/>
          <a:p>
            <a:r>
              <a:rPr lang="en-US" dirty="0">
                <a:solidFill>
                  <a:srgbClr val="00B0F0"/>
                </a:solidFill>
              </a:rPr>
              <a:t>Deductible</a:t>
            </a:r>
            <a:r>
              <a:rPr lang="en-US" dirty="0"/>
              <a:t>: Amount you need to pay before insurance company starts paying.</a:t>
            </a:r>
          </a:p>
          <a:p>
            <a:pPr marL="0" indent="0">
              <a:buNone/>
            </a:pPr>
            <a:r>
              <a:rPr lang="en-US" dirty="0"/>
              <a:t>	For example: If your policy says the deductible clause is $100.</a:t>
            </a:r>
          </a:p>
          <a:p>
            <a:pPr marL="0" indent="0">
              <a:buNone/>
            </a:pPr>
            <a:r>
              <a:rPr lang="en-US" dirty="0"/>
              <a:t>	Say you have a medical surgery and the surgery costs about $10000.</a:t>
            </a:r>
          </a:p>
          <a:p>
            <a:pPr marL="0" indent="0">
              <a:buNone/>
            </a:pPr>
            <a:r>
              <a:rPr lang="en-US" dirty="0"/>
              <a:t>	Then You pay the $100 for the surgery and the rest amount is paid by the 	insurer.</a:t>
            </a:r>
          </a:p>
          <a:p>
            <a:pPr marL="0" indent="0">
              <a:buNone/>
            </a:pPr>
            <a:endParaRPr lang="en-US" dirty="0"/>
          </a:p>
          <a:p>
            <a:r>
              <a:rPr lang="en-US" dirty="0">
                <a:solidFill>
                  <a:srgbClr val="00B0F0"/>
                </a:solidFill>
              </a:rPr>
              <a:t>Co-pay</a:t>
            </a:r>
            <a:r>
              <a:rPr lang="en-US" dirty="0"/>
              <a:t>: The fixed amount you pay</a:t>
            </a:r>
          </a:p>
        </p:txBody>
      </p:sp>
    </p:spTree>
    <p:extLst>
      <p:ext uri="{BB962C8B-B14F-4D97-AF65-F5344CB8AC3E}">
        <p14:creationId xmlns:p14="http://schemas.microsoft.com/office/powerpoint/2010/main" val="3147597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A7B5A2-872F-42D4-B73C-16ADC62D7BFC}"/>
              </a:ext>
            </a:extLst>
          </p:cNvPr>
          <p:cNvSpPr>
            <a:spLocks noGrp="1"/>
          </p:cNvSpPr>
          <p:nvPr>
            <p:ph idx="1"/>
          </p:nvPr>
        </p:nvSpPr>
        <p:spPr>
          <a:xfrm>
            <a:off x="1143001" y="1055803"/>
            <a:ext cx="9905998" cy="4374036"/>
          </a:xfrm>
          <a:noFill/>
          <a:ln>
            <a:noFill/>
          </a:ln>
        </p:spPr>
        <p:style>
          <a:lnRef idx="2">
            <a:schemeClr val="dk1">
              <a:shade val="50000"/>
            </a:schemeClr>
          </a:lnRef>
          <a:fillRef idx="1">
            <a:schemeClr val="dk1"/>
          </a:fillRef>
          <a:effectRef idx="0">
            <a:schemeClr val="dk1"/>
          </a:effectRef>
          <a:fontRef idx="minor">
            <a:schemeClr val="lt1"/>
          </a:fontRef>
        </p:style>
        <p:txBody>
          <a:bodyPr/>
          <a:lstStyle/>
          <a:p>
            <a:r>
              <a:rPr lang="en-US" dirty="0">
                <a:solidFill>
                  <a:srgbClr val="00B0F0"/>
                </a:solidFill>
              </a:rPr>
              <a:t>Coinsurance</a:t>
            </a:r>
            <a:r>
              <a:rPr lang="en-US" dirty="0"/>
              <a:t>: </a:t>
            </a:r>
            <a:r>
              <a:rPr lang="en-US" dirty="0">
                <a:solidFill>
                  <a:schemeClr val="tx1"/>
                </a:solidFill>
              </a:rPr>
              <a:t>Certain percentage of the loss is paid by the insured and the remaining percentage by the insurer.</a:t>
            </a:r>
          </a:p>
          <a:p>
            <a:endParaRPr lang="en-US" dirty="0"/>
          </a:p>
          <a:p>
            <a:r>
              <a:rPr lang="en-US" dirty="0">
                <a:solidFill>
                  <a:srgbClr val="00B0F0"/>
                </a:solidFill>
              </a:rPr>
              <a:t>Out of pocket maximum</a:t>
            </a:r>
            <a:r>
              <a:rPr lang="en-US" dirty="0"/>
              <a:t>: </a:t>
            </a:r>
            <a:r>
              <a:rPr lang="en-US" dirty="0">
                <a:solidFill>
                  <a:schemeClr val="tx1"/>
                </a:solidFill>
              </a:rPr>
              <a:t>Suppose you have a deductible clause of $100 and coinsurance of 20:80. And if I have a surgery costing about $2000 and my pocket maximum is $300.</a:t>
            </a:r>
          </a:p>
          <a:p>
            <a:pPr marL="0" indent="0">
              <a:buNone/>
            </a:pPr>
            <a:r>
              <a:rPr lang="en-US" dirty="0">
                <a:solidFill>
                  <a:schemeClr val="tx1"/>
                </a:solidFill>
              </a:rPr>
              <a:t>	You pay the first $100. Remaining amount= 2000-100=$1900</a:t>
            </a:r>
          </a:p>
          <a:p>
            <a:pPr marL="0" indent="0">
              <a:buNone/>
            </a:pPr>
            <a:r>
              <a:rPr lang="en-US" dirty="0">
                <a:solidFill>
                  <a:schemeClr val="tx1"/>
                </a:solidFill>
              </a:rPr>
              <a:t>	20% of 1900= $380</a:t>
            </a:r>
          </a:p>
          <a:p>
            <a:pPr marL="0" indent="0">
              <a:buNone/>
            </a:pPr>
            <a:r>
              <a:rPr lang="en-US" dirty="0">
                <a:solidFill>
                  <a:schemeClr val="tx1"/>
                </a:solidFill>
              </a:rPr>
              <a:t>	Total amount to be paid= 100+380= $480</a:t>
            </a:r>
          </a:p>
          <a:p>
            <a:pPr marL="0" indent="0">
              <a:buNone/>
            </a:pPr>
            <a:r>
              <a:rPr lang="en-US" dirty="0">
                <a:solidFill>
                  <a:schemeClr val="tx1"/>
                </a:solidFill>
              </a:rPr>
              <a:t>Which is higher than the pocket maximum.</a:t>
            </a:r>
          </a:p>
          <a:p>
            <a:pPr marL="0" indent="0">
              <a:buNone/>
            </a:pPr>
            <a:r>
              <a:rPr lang="en-US" dirty="0">
                <a:solidFill>
                  <a:schemeClr val="tx1"/>
                </a:solidFill>
              </a:rPr>
              <a:t> So you pay the $300 and the insurer pays the rest amount. </a:t>
            </a:r>
          </a:p>
        </p:txBody>
      </p:sp>
    </p:spTree>
    <p:extLst>
      <p:ext uri="{BB962C8B-B14F-4D97-AF65-F5344CB8AC3E}">
        <p14:creationId xmlns:p14="http://schemas.microsoft.com/office/powerpoint/2010/main" val="178161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D9FCA-AC49-436A-B5E4-51D9E2A3D23A}"/>
              </a:ext>
            </a:extLst>
          </p:cNvPr>
          <p:cNvSpPr>
            <a:spLocks noGrp="1"/>
          </p:cNvSpPr>
          <p:nvPr>
            <p:ph type="title"/>
          </p:nvPr>
        </p:nvSpPr>
        <p:spPr>
          <a:xfrm>
            <a:off x="1141413" y="609600"/>
            <a:ext cx="6956212" cy="45719"/>
          </a:xfrm>
        </p:spPr>
        <p:txBody>
          <a:bodyPr>
            <a:normAutofit fontScale="90000"/>
          </a:bodyPr>
          <a:lstStyle/>
          <a:p>
            <a:r>
              <a:rPr lang="en-US" dirty="0"/>
              <a:t>Lifecycle of an insurance</a:t>
            </a:r>
          </a:p>
        </p:txBody>
      </p:sp>
      <p:pic>
        <p:nvPicPr>
          <p:cNvPr id="4" name="Content Placeholder 3">
            <a:extLst>
              <a:ext uri="{FF2B5EF4-FFF2-40B4-BE49-F238E27FC236}">
                <a16:creationId xmlns:a16="http://schemas.microsoft.com/office/drawing/2014/main" id="{18CF49F2-8669-443D-9C0F-A98CDC0570E2}"/>
              </a:ext>
            </a:extLst>
          </p:cNvPr>
          <p:cNvPicPr>
            <a:picLocks noGrp="1" noChangeAspect="1"/>
          </p:cNvPicPr>
          <p:nvPr>
            <p:ph idx="1"/>
          </p:nvPr>
        </p:nvPicPr>
        <p:blipFill>
          <a:blip r:embed="rId2"/>
          <a:stretch>
            <a:fillRect/>
          </a:stretch>
        </p:blipFill>
        <p:spPr>
          <a:xfrm>
            <a:off x="2473938" y="912813"/>
            <a:ext cx="7164749" cy="5386387"/>
          </a:xfrm>
          <a:prstGeom prst="rect">
            <a:avLst/>
          </a:prstGeom>
        </p:spPr>
      </p:pic>
    </p:spTree>
    <p:extLst>
      <p:ext uri="{BB962C8B-B14F-4D97-AF65-F5344CB8AC3E}">
        <p14:creationId xmlns:p14="http://schemas.microsoft.com/office/powerpoint/2010/main" val="4069682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7895-BB1E-4117-B00D-820EE0A291D1}"/>
              </a:ext>
            </a:extLst>
          </p:cNvPr>
          <p:cNvSpPr>
            <a:spLocks noGrp="1"/>
          </p:cNvSpPr>
          <p:nvPr>
            <p:ph type="title"/>
          </p:nvPr>
        </p:nvSpPr>
        <p:spPr>
          <a:xfrm>
            <a:off x="1141413" y="609600"/>
            <a:ext cx="8162843" cy="50276"/>
          </a:xfrm>
        </p:spPr>
        <p:txBody>
          <a:bodyPr>
            <a:normAutofit fontScale="90000"/>
          </a:bodyPr>
          <a:lstStyle/>
          <a:p>
            <a:r>
              <a:rPr lang="en-US" dirty="0"/>
              <a:t>Application</a:t>
            </a:r>
          </a:p>
        </p:txBody>
      </p:sp>
      <p:sp>
        <p:nvSpPr>
          <p:cNvPr id="3" name="Content Placeholder 2">
            <a:extLst>
              <a:ext uri="{FF2B5EF4-FFF2-40B4-BE49-F238E27FC236}">
                <a16:creationId xmlns:a16="http://schemas.microsoft.com/office/drawing/2014/main" id="{BDD86E9A-995B-4E9A-86D2-02186CF4FE9C}"/>
              </a:ext>
            </a:extLst>
          </p:cNvPr>
          <p:cNvSpPr>
            <a:spLocks noGrp="1"/>
          </p:cNvSpPr>
          <p:nvPr>
            <p:ph idx="1"/>
          </p:nvPr>
        </p:nvSpPr>
        <p:spPr>
          <a:xfrm>
            <a:off x="980388" y="1115505"/>
            <a:ext cx="10067023" cy="4675695"/>
          </a:xfrm>
          <a:noFill/>
          <a:ln>
            <a:noFill/>
          </a:ln>
        </p:spPr>
        <p:style>
          <a:lnRef idx="2">
            <a:schemeClr val="dk1">
              <a:shade val="50000"/>
            </a:schemeClr>
          </a:lnRef>
          <a:fillRef idx="1">
            <a:schemeClr val="dk1"/>
          </a:fillRef>
          <a:effectRef idx="0">
            <a:schemeClr val="dk1"/>
          </a:effectRef>
          <a:fontRef idx="minor">
            <a:schemeClr val="lt1"/>
          </a:fontRef>
        </p:style>
        <p:txBody>
          <a:bodyPr/>
          <a:lstStyle/>
          <a:p>
            <a:r>
              <a:rPr lang="en-US" dirty="0">
                <a:solidFill>
                  <a:schemeClr val="tx1"/>
                </a:solidFill>
              </a:rPr>
              <a:t>A </a:t>
            </a:r>
            <a:r>
              <a:rPr lang="en-US" dirty="0">
                <a:solidFill>
                  <a:srgbClr val="92D050"/>
                </a:solidFill>
              </a:rPr>
              <a:t>producer</a:t>
            </a:r>
            <a:r>
              <a:rPr lang="en-US" dirty="0">
                <a:solidFill>
                  <a:schemeClr val="tx1"/>
                </a:solidFill>
              </a:rPr>
              <a:t>(agent or broker who sells insurance policy) collects information about a person or business that wants to buy the insurance. The document that contains the information is called application. </a:t>
            </a:r>
          </a:p>
          <a:p>
            <a:endParaRPr lang="en-US" dirty="0">
              <a:solidFill>
                <a:schemeClr val="tx1"/>
              </a:solidFill>
            </a:endParaRPr>
          </a:p>
          <a:p>
            <a:r>
              <a:rPr lang="en-US" dirty="0">
                <a:solidFill>
                  <a:schemeClr val="tx1"/>
                </a:solidFill>
              </a:rPr>
              <a:t>The </a:t>
            </a:r>
            <a:r>
              <a:rPr lang="en-US" dirty="0">
                <a:solidFill>
                  <a:srgbClr val="92D050"/>
                </a:solidFill>
              </a:rPr>
              <a:t>agent/ broker </a:t>
            </a:r>
            <a:r>
              <a:rPr lang="en-US" dirty="0">
                <a:solidFill>
                  <a:schemeClr val="tx1"/>
                </a:solidFill>
              </a:rPr>
              <a:t>enters the data in their system, pull data from the internet and set up accord and supplemental documents; Send the application to </a:t>
            </a:r>
            <a:r>
              <a:rPr lang="en-US" dirty="0" err="1">
                <a:solidFill>
                  <a:schemeClr val="tx1"/>
                </a:solidFill>
              </a:rPr>
              <a:t>Mga</a:t>
            </a:r>
            <a:r>
              <a:rPr lang="en-US" dirty="0">
                <a:solidFill>
                  <a:schemeClr val="tx1"/>
                </a:solidFill>
              </a:rPr>
              <a:t>/</a:t>
            </a:r>
            <a:r>
              <a:rPr lang="en-US" dirty="0" err="1">
                <a:solidFill>
                  <a:schemeClr val="tx1"/>
                </a:solidFill>
              </a:rPr>
              <a:t>carrieer</a:t>
            </a:r>
            <a:endParaRPr lang="en-US" dirty="0">
              <a:solidFill>
                <a:schemeClr val="tx1"/>
              </a:solidFill>
            </a:endParaRPr>
          </a:p>
        </p:txBody>
      </p:sp>
    </p:spTree>
    <p:extLst>
      <p:ext uri="{BB962C8B-B14F-4D97-AF65-F5344CB8AC3E}">
        <p14:creationId xmlns:p14="http://schemas.microsoft.com/office/powerpoint/2010/main" val="9460045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256</TotalTime>
  <Words>2183</Words>
  <Application>Microsoft Office PowerPoint</Application>
  <PresentationFormat>Widescreen</PresentationFormat>
  <Paragraphs>248</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Rockwell</vt:lpstr>
      <vt:lpstr>Rockwell Condensed</vt:lpstr>
      <vt:lpstr>Wingdings</vt:lpstr>
      <vt:lpstr>Wood Type</vt:lpstr>
      <vt:lpstr>Insurance</vt:lpstr>
      <vt:lpstr>Contents</vt:lpstr>
      <vt:lpstr>Insurance</vt:lpstr>
      <vt:lpstr>Terms used in insurance</vt:lpstr>
      <vt:lpstr>PowerPoint Presentation</vt:lpstr>
      <vt:lpstr>PowerPoint Presentation</vt:lpstr>
      <vt:lpstr>PowerPoint Presentation</vt:lpstr>
      <vt:lpstr>Lifecycle of an insurance</vt:lpstr>
      <vt:lpstr>Application</vt:lpstr>
      <vt:lpstr>Submission</vt:lpstr>
      <vt:lpstr>Quote</vt:lpstr>
      <vt:lpstr>Proposal</vt:lpstr>
      <vt:lpstr>Binder</vt:lpstr>
      <vt:lpstr>Policy</vt:lpstr>
      <vt:lpstr>Adjustments</vt:lpstr>
      <vt:lpstr>Renewal</vt:lpstr>
      <vt:lpstr>Claims</vt:lpstr>
      <vt:lpstr>Payout</vt:lpstr>
      <vt:lpstr>Types of insurance</vt:lpstr>
      <vt:lpstr>Life insurance</vt:lpstr>
      <vt:lpstr>PowerPoint Presentation</vt:lpstr>
      <vt:lpstr>General insurance</vt:lpstr>
      <vt:lpstr>Health insurance</vt:lpstr>
      <vt:lpstr>PowerPoint Presentation</vt:lpstr>
      <vt:lpstr>Property insurance</vt:lpstr>
      <vt:lpstr>Fire insurance</vt:lpstr>
      <vt:lpstr>Marine insurance</vt:lpstr>
      <vt:lpstr>Disability insurance</vt:lpstr>
      <vt:lpstr>Crop insurance</vt:lpstr>
      <vt:lpstr>Automobile insurance</vt:lpstr>
      <vt:lpstr>Travel insurance</vt:lpstr>
      <vt:lpstr>Home insurance</vt:lpstr>
      <vt:lpstr>Mobile insurance</vt:lpstr>
      <vt:lpstr>Cycle insurance</vt:lpstr>
      <vt:lpstr>Insurances provided by chubb</vt:lpstr>
      <vt:lpstr>PowerPoint Presentation</vt:lpstr>
      <vt:lpstr>PowerPoint Presentation</vt:lpstr>
      <vt:lpstr>PowerPoint Presentation</vt:lpstr>
      <vt:lpstr>PowerPoint Presentation</vt:lpstr>
      <vt:lpstr>Top insurance companies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dc:title>
  <dc:creator>suman sharma</dc:creator>
  <cp:lastModifiedBy>suman sharma</cp:lastModifiedBy>
  <cp:revision>23</cp:revision>
  <dcterms:created xsi:type="dcterms:W3CDTF">2021-03-29T20:51:35Z</dcterms:created>
  <dcterms:modified xsi:type="dcterms:W3CDTF">2021-03-30T18:59:25Z</dcterms:modified>
</cp:coreProperties>
</file>