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CB8B-709D-434A-BAF9-BCCDE3FDAAE5}"/>
              </a:ext>
            </a:extLst>
          </p:cNvPr>
          <p:cNvSpPr>
            <a:spLocks noGrp="1"/>
          </p:cNvSpPr>
          <p:nvPr>
            <p:ph type="ctrTitle"/>
          </p:nvPr>
        </p:nvSpPr>
        <p:spPr/>
        <p:txBody>
          <a:bodyPr/>
          <a:lstStyle/>
          <a:p>
            <a:r>
              <a:rPr lang="en-US" b="1" dirty="0"/>
              <a:t>QUALITY ASSURANCE(QA)</a:t>
            </a:r>
            <a:endParaRPr lang="en-US" dirty="0"/>
          </a:p>
        </p:txBody>
      </p:sp>
      <p:sp>
        <p:nvSpPr>
          <p:cNvPr id="3" name="Subtitle 2">
            <a:extLst>
              <a:ext uri="{FF2B5EF4-FFF2-40B4-BE49-F238E27FC236}">
                <a16:creationId xmlns:a16="http://schemas.microsoft.com/office/drawing/2014/main" id="{7B81FA43-6928-4323-BBE6-D744422D0E1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646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55BE-7228-4228-A900-642DD86F6BC7}"/>
              </a:ext>
            </a:extLst>
          </p:cNvPr>
          <p:cNvSpPr>
            <a:spLocks noGrp="1"/>
          </p:cNvSpPr>
          <p:nvPr>
            <p:ph type="title"/>
          </p:nvPr>
        </p:nvSpPr>
        <p:spPr/>
        <p:txBody>
          <a:bodyPr/>
          <a:lstStyle/>
          <a:p>
            <a:r>
              <a:rPr lang="en-US" dirty="0"/>
              <a:t>Automated testing</a:t>
            </a:r>
          </a:p>
        </p:txBody>
      </p:sp>
      <p:sp>
        <p:nvSpPr>
          <p:cNvPr id="3" name="Content Placeholder 2">
            <a:extLst>
              <a:ext uri="{FF2B5EF4-FFF2-40B4-BE49-F238E27FC236}">
                <a16:creationId xmlns:a16="http://schemas.microsoft.com/office/drawing/2014/main" id="{9481FA04-F884-4863-96FA-0C1150F8AA17}"/>
              </a:ext>
            </a:extLst>
          </p:cNvPr>
          <p:cNvSpPr>
            <a:spLocks noGrp="1"/>
          </p:cNvSpPr>
          <p:nvPr>
            <p:ph idx="1"/>
          </p:nvPr>
        </p:nvSpPr>
        <p:spPr/>
        <p:txBody>
          <a:bodyPr/>
          <a:lstStyle/>
          <a:p>
            <a:r>
              <a:rPr lang="en-US" b="1" dirty="0"/>
              <a:t>Automation Testing</a:t>
            </a:r>
            <a:r>
              <a:rPr lang="en-US" dirty="0"/>
              <a:t> is a software testing technique that performs using special automated testing software tools to execute a test case suite. </a:t>
            </a:r>
          </a:p>
        </p:txBody>
      </p:sp>
    </p:spTree>
    <p:extLst>
      <p:ext uri="{BB962C8B-B14F-4D97-AF65-F5344CB8AC3E}">
        <p14:creationId xmlns:p14="http://schemas.microsoft.com/office/powerpoint/2010/main" val="331167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AF41-8082-48EE-8A1C-0FC5073884A0}"/>
              </a:ext>
            </a:extLst>
          </p:cNvPr>
          <p:cNvSpPr>
            <a:spLocks noGrp="1"/>
          </p:cNvSpPr>
          <p:nvPr>
            <p:ph type="title"/>
          </p:nvPr>
        </p:nvSpPr>
        <p:spPr/>
        <p:txBody>
          <a:bodyPr/>
          <a:lstStyle/>
          <a:p>
            <a:r>
              <a:rPr lang="en-US" dirty="0"/>
              <a:t>Automated testing tools</a:t>
            </a:r>
          </a:p>
        </p:txBody>
      </p:sp>
      <p:sp>
        <p:nvSpPr>
          <p:cNvPr id="3" name="Content Placeholder 2">
            <a:extLst>
              <a:ext uri="{FF2B5EF4-FFF2-40B4-BE49-F238E27FC236}">
                <a16:creationId xmlns:a16="http://schemas.microsoft.com/office/drawing/2014/main" id="{0FCE857B-8748-4397-8936-2D15BA3A4AA6}"/>
              </a:ext>
            </a:extLst>
          </p:cNvPr>
          <p:cNvSpPr>
            <a:spLocks noGrp="1"/>
          </p:cNvSpPr>
          <p:nvPr>
            <p:ph idx="1"/>
          </p:nvPr>
        </p:nvSpPr>
        <p:spPr/>
        <p:txBody>
          <a:bodyPr/>
          <a:lstStyle/>
          <a:p>
            <a:pPr marL="0" indent="0">
              <a:buNone/>
            </a:pPr>
            <a:r>
              <a:rPr lang="en-US" dirty="0"/>
              <a:t>Technologies</a:t>
            </a:r>
          </a:p>
          <a:p>
            <a:r>
              <a:rPr lang="en-US" dirty="0"/>
              <a:t>Selenium</a:t>
            </a:r>
          </a:p>
          <a:p>
            <a:r>
              <a:rPr lang="en-US" dirty="0" err="1"/>
              <a:t>Kobiton</a:t>
            </a:r>
            <a:endParaRPr lang="en-US" dirty="0"/>
          </a:p>
          <a:p>
            <a:r>
              <a:rPr lang="en-US" dirty="0" err="1"/>
              <a:t>Katalon</a:t>
            </a:r>
            <a:r>
              <a:rPr lang="en-US" dirty="0"/>
              <a:t> Studio</a:t>
            </a:r>
          </a:p>
          <a:p>
            <a:endParaRPr lang="en-US" dirty="0"/>
          </a:p>
          <a:p>
            <a:pPr marL="0" indent="0">
              <a:buNone/>
            </a:pPr>
            <a:r>
              <a:rPr lang="en-US" dirty="0"/>
              <a:t>Frameworks</a:t>
            </a:r>
          </a:p>
          <a:p>
            <a:r>
              <a:rPr lang="en-US" dirty="0"/>
              <a:t>TestNG</a:t>
            </a:r>
          </a:p>
          <a:p>
            <a:r>
              <a:rPr lang="en-US" dirty="0"/>
              <a:t>Cucumber</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39712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95DF-403B-4A4E-A5CE-7457E53CE46D}"/>
              </a:ext>
            </a:extLst>
          </p:cNvPr>
          <p:cNvSpPr>
            <a:spLocks noGrp="1"/>
          </p:cNvSpPr>
          <p:nvPr>
            <p:ph type="title"/>
          </p:nvPr>
        </p:nvSpPr>
        <p:spPr/>
        <p:txBody>
          <a:bodyPr/>
          <a:lstStyle/>
          <a:p>
            <a:r>
              <a:rPr lang="en-US" dirty="0"/>
              <a:t>Manual Testing vs Automated Testing</a:t>
            </a:r>
          </a:p>
        </p:txBody>
      </p:sp>
      <p:graphicFrame>
        <p:nvGraphicFramePr>
          <p:cNvPr id="4" name="Table 4">
            <a:extLst>
              <a:ext uri="{FF2B5EF4-FFF2-40B4-BE49-F238E27FC236}">
                <a16:creationId xmlns:a16="http://schemas.microsoft.com/office/drawing/2014/main" id="{C711B791-6098-4EB7-A95C-1E21594C3F67}"/>
              </a:ext>
            </a:extLst>
          </p:cNvPr>
          <p:cNvGraphicFramePr>
            <a:graphicFrameLocks noGrp="1"/>
          </p:cNvGraphicFramePr>
          <p:nvPr>
            <p:ph idx="1"/>
            <p:extLst>
              <p:ext uri="{D42A27DB-BD31-4B8C-83A1-F6EECF244321}">
                <p14:modId xmlns:p14="http://schemas.microsoft.com/office/powerpoint/2010/main" val="2625295282"/>
              </p:ext>
            </p:extLst>
          </p:nvPr>
        </p:nvGraphicFramePr>
        <p:xfrm>
          <a:off x="1511275" y="1853248"/>
          <a:ext cx="8947150" cy="4932133"/>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3408428788"/>
                    </a:ext>
                  </a:extLst>
                </a:gridCol>
                <a:gridCol w="4473575">
                  <a:extLst>
                    <a:ext uri="{9D8B030D-6E8A-4147-A177-3AD203B41FA5}">
                      <a16:colId xmlns:a16="http://schemas.microsoft.com/office/drawing/2014/main" val="876245646"/>
                    </a:ext>
                  </a:extLst>
                </a:gridCol>
              </a:tblGrid>
              <a:tr h="725893">
                <a:tc>
                  <a:txBody>
                    <a:bodyPr/>
                    <a:lstStyle/>
                    <a:p>
                      <a:r>
                        <a:rPr lang="en-US" dirty="0"/>
                        <a:t>Manual Testing</a:t>
                      </a:r>
                    </a:p>
                  </a:txBody>
                  <a:tcPr/>
                </a:tc>
                <a:tc>
                  <a:txBody>
                    <a:bodyPr/>
                    <a:lstStyle/>
                    <a:p>
                      <a:r>
                        <a:rPr lang="en-US" dirty="0"/>
                        <a:t>Automated Testing</a:t>
                      </a:r>
                    </a:p>
                  </a:txBody>
                  <a:tcPr/>
                </a:tc>
                <a:extLst>
                  <a:ext uri="{0D108BD9-81ED-4DB2-BD59-A6C34878D82A}">
                    <a16:rowId xmlns:a16="http://schemas.microsoft.com/office/drawing/2014/main" val="1052077374"/>
                  </a:ext>
                </a:extLst>
              </a:tr>
              <a:tr h="725893">
                <a:tc>
                  <a:txBody>
                    <a:bodyPr/>
                    <a:lstStyle/>
                    <a:p>
                      <a:r>
                        <a:rPr lang="en-US" sz="1800" b="0" i="0" kern="1200" dirty="0">
                          <a:solidFill>
                            <a:schemeClr val="dk1"/>
                          </a:solidFill>
                          <a:effectLst/>
                          <a:latin typeface="+mn-lt"/>
                          <a:ea typeface="+mn-ea"/>
                          <a:cs typeface="+mn-cs"/>
                        </a:rPr>
                        <a:t>Humans can make errors which reduce the accuracy, making this method less reliable</a:t>
                      </a:r>
                      <a:endParaRPr lang="en-US" dirty="0"/>
                    </a:p>
                  </a:txBody>
                  <a:tcPr/>
                </a:tc>
                <a:tc>
                  <a:txBody>
                    <a:bodyPr/>
                    <a:lstStyle/>
                    <a:p>
                      <a:r>
                        <a:rPr lang="en-US" sz="1800" b="0" i="0" kern="1200" dirty="0">
                          <a:solidFill>
                            <a:schemeClr val="dk1"/>
                          </a:solidFill>
                          <a:effectLst/>
                          <a:latin typeface="+mn-lt"/>
                          <a:ea typeface="+mn-ea"/>
                          <a:cs typeface="+mn-cs"/>
                        </a:rPr>
                        <a:t>Testing performed using tools and scripts makes this method more reliable</a:t>
                      </a:r>
                      <a:endParaRPr lang="en-US" dirty="0"/>
                    </a:p>
                  </a:txBody>
                  <a:tcPr/>
                </a:tc>
                <a:extLst>
                  <a:ext uri="{0D108BD9-81ED-4DB2-BD59-A6C34878D82A}">
                    <a16:rowId xmlns:a16="http://schemas.microsoft.com/office/drawing/2014/main" val="3138901051"/>
                  </a:ext>
                </a:extLst>
              </a:tr>
              <a:tr h="725893">
                <a:tc>
                  <a:txBody>
                    <a:bodyPr/>
                    <a:lstStyle/>
                    <a:p>
                      <a:r>
                        <a:rPr lang="en-US" sz="1800" b="0" i="0" kern="1200" dirty="0">
                          <a:solidFill>
                            <a:schemeClr val="dk1"/>
                          </a:solidFill>
                          <a:effectLst/>
                          <a:latin typeface="+mn-lt"/>
                          <a:ea typeface="+mn-ea"/>
                          <a:cs typeface="+mn-cs"/>
                        </a:rPr>
                        <a:t>Manual testing requires a dedicated team of individuals, this makes the process time consuming</a:t>
                      </a:r>
                      <a:endParaRPr lang="en-US" dirty="0"/>
                    </a:p>
                  </a:txBody>
                  <a:tcPr/>
                </a:tc>
                <a:tc>
                  <a:txBody>
                    <a:bodyPr/>
                    <a:lstStyle/>
                    <a:p>
                      <a:r>
                        <a:rPr lang="en-US" sz="1800" b="0" i="0" kern="1200" dirty="0">
                          <a:solidFill>
                            <a:schemeClr val="dk1"/>
                          </a:solidFill>
                          <a:effectLst/>
                          <a:latin typeface="+mn-lt"/>
                          <a:ea typeface="+mn-ea"/>
                          <a:cs typeface="+mn-cs"/>
                        </a:rPr>
                        <a:t>It is relatively faster as the testing is done using software tools, making it better than a manual process.</a:t>
                      </a:r>
                      <a:endParaRPr lang="en-US" dirty="0"/>
                    </a:p>
                  </a:txBody>
                  <a:tcPr/>
                </a:tc>
                <a:extLst>
                  <a:ext uri="{0D108BD9-81ED-4DB2-BD59-A6C34878D82A}">
                    <a16:rowId xmlns:a16="http://schemas.microsoft.com/office/drawing/2014/main" val="210154794"/>
                  </a:ext>
                </a:extLst>
              </a:tr>
              <a:tr h="725893">
                <a:tc>
                  <a:txBody>
                    <a:bodyPr/>
                    <a:lstStyle/>
                    <a:p>
                      <a:r>
                        <a:rPr lang="en-US" sz="1800" b="0" i="0" kern="1200" dirty="0">
                          <a:solidFill>
                            <a:schemeClr val="dk1"/>
                          </a:solidFill>
                          <a:effectLst/>
                          <a:latin typeface="+mn-lt"/>
                          <a:ea typeface="+mn-ea"/>
                          <a:cs typeface="+mn-cs"/>
                        </a:rPr>
                        <a:t>Better suited for a project where test cases are run once or twice and there is no need for repetition frequently </a:t>
                      </a:r>
                      <a:endParaRPr lang="en-US" dirty="0"/>
                    </a:p>
                  </a:txBody>
                  <a:tcPr/>
                </a:tc>
                <a:tc>
                  <a:txBody>
                    <a:bodyPr/>
                    <a:lstStyle/>
                    <a:p>
                      <a:r>
                        <a:rPr lang="en-US" sz="1800" b="0" i="0" kern="1200" dirty="0">
                          <a:solidFill>
                            <a:schemeClr val="dk1"/>
                          </a:solidFill>
                          <a:effectLst/>
                          <a:latin typeface="+mn-lt"/>
                          <a:ea typeface="+mn-ea"/>
                          <a:cs typeface="+mn-cs"/>
                        </a:rPr>
                        <a:t>It is a practical choice when the test cases need to run regularly over a significant amount of time. </a:t>
                      </a:r>
                      <a:endParaRPr lang="en-US" dirty="0"/>
                    </a:p>
                  </a:txBody>
                  <a:tcPr/>
                </a:tc>
                <a:extLst>
                  <a:ext uri="{0D108BD9-81ED-4DB2-BD59-A6C34878D82A}">
                    <a16:rowId xmlns:a16="http://schemas.microsoft.com/office/drawing/2014/main" val="3490219066"/>
                  </a:ext>
                </a:extLst>
              </a:tr>
              <a:tr h="725893">
                <a:tc>
                  <a:txBody>
                    <a:bodyPr/>
                    <a:lstStyle/>
                    <a:p>
                      <a:r>
                        <a:rPr lang="en-US" sz="1800" b="0" i="0" kern="1200" dirty="0">
                          <a:solidFill>
                            <a:schemeClr val="dk1"/>
                          </a:solidFill>
                          <a:effectLst/>
                          <a:latin typeface="+mn-lt"/>
                          <a:ea typeface="+mn-ea"/>
                          <a:cs typeface="+mn-cs"/>
                        </a:rPr>
                        <a:t>Human observation can help evaluate the user-friendliness quotient and help in achieving a better experience for the end user</a:t>
                      </a:r>
                      <a:endParaRPr lang="en-US" dirty="0"/>
                    </a:p>
                  </a:txBody>
                  <a:tcPr/>
                </a:tc>
                <a:tc>
                  <a:txBody>
                    <a:bodyPr/>
                    <a:lstStyle/>
                    <a:p>
                      <a:r>
                        <a:rPr lang="en-US" sz="1800" b="0" i="0" kern="1200" dirty="0">
                          <a:solidFill>
                            <a:schemeClr val="dk1"/>
                          </a:solidFill>
                          <a:effectLst/>
                          <a:latin typeface="+mn-lt"/>
                          <a:ea typeface="+mn-ea"/>
                          <a:cs typeface="+mn-cs"/>
                        </a:rPr>
                        <a:t>User-friendliness and end-user experience cannot be defined due to the lack of human observation. It’s better for an application to manually test first before making it automated.</a:t>
                      </a:r>
                      <a:endParaRPr lang="en-US" dirty="0"/>
                    </a:p>
                  </a:txBody>
                  <a:tcPr/>
                </a:tc>
                <a:extLst>
                  <a:ext uri="{0D108BD9-81ED-4DB2-BD59-A6C34878D82A}">
                    <a16:rowId xmlns:a16="http://schemas.microsoft.com/office/drawing/2014/main" val="488216161"/>
                  </a:ext>
                </a:extLst>
              </a:tr>
            </a:tbl>
          </a:graphicData>
        </a:graphic>
      </p:graphicFrame>
    </p:spTree>
    <p:extLst>
      <p:ext uri="{BB962C8B-B14F-4D97-AF65-F5344CB8AC3E}">
        <p14:creationId xmlns:p14="http://schemas.microsoft.com/office/powerpoint/2010/main" val="34515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2BF4-89AB-40D6-85D5-3F41472A7179}"/>
              </a:ext>
            </a:extLst>
          </p:cNvPr>
          <p:cNvSpPr>
            <a:spLocks noGrp="1"/>
          </p:cNvSpPr>
          <p:nvPr>
            <p:ph type="title"/>
          </p:nvPr>
        </p:nvSpPr>
        <p:spPr/>
        <p:txBody>
          <a:bodyPr/>
          <a:lstStyle/>
          <a:p>
            <a:r>
              <a:rPr lang="en-US" dirty="0"/>
              <a:t>Quality Assurance</a:t>
            </a:r>
          </a:p>
        </p:txBody>
      </p:sp>
      <p:sp>
        <p:nvSpPr>
          <p:cNvPr id="3" name="Content Placeholder 2">
            <a:extLst>
              <a:ext uri="{FF2B5EF4-FFF2-40B4-BE49-F238E27FC236}">
                <a16:creationId xmlns:a16="http://schemas.microsoft.com/office/drawing/2014/main" id="{33085EC4-06C5-4C3F-9E19-A15CF7A3FACE}"/>
              </a:ext>
            </a:extLst>
          </p:cNvPr>
          <p:cNvSpPr>
            <a:spLocks noGrp="1"/>
          </p:cNvSpPr>
          <p:nvPr>
            <p:ph idx="1"/>
          </p:nvPr>
        </p:nvSpPr>
        <p:spPr/>
        <p:txBody>
          <a:bodyPr/>
          <a:lstStyle/>
          <a:p>
            <a:r>
              <a:rPr lang="en-US" b="1" dirty="0"/>
              <a:t>Quality Assurance is a </a:t>
            </a:r>
            <a:r>
              <a:rPr lang="en-US" dirty="0"/>
              <a:t>procedure to ensure the quality of software products or services provided to the customers by an organization. Quality assurance focuses on improving the software development process and making it efficient and effective as per the quality standards defined for software products. Quality Assurance is popularly known as QA Testing.</a:t>
            </a:r>
          </a:p>
        </p:txBody>
      </p:sp>
    </p:spTree>
    <p:extLst>
      <p:ext uri="{BB962C8B-B14F-4D97-AF65-F5344CB8AC3E}">
        <p14:creationId xmlns:p14="http://schemas.microsoft.com/office/powerpoint/2010/main" val="205222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A0BA-A22C-41CB-9A1E-3DB2D8005B7A}"/>
              </a:ext>
            </a:extLst>
          </p:cNvPr>
          <p:cNvSpPr>
            <a:spLocks noGrp="1"/>
          </p:cNvSpPr>
          <p:nvPr>
            <p:ph type="title"/>
          </p:nvPr>
        </p:nvSpPr>
        <p:spPr/>
        <p:txBody>
          <a:bodyPr/>
          <a:lstStyle/>
          <a:p>
            <a:r>
              <a:rPr lang="en-US" dirty="0"/>
              <a:t>Types of QA testing</a:t>
            </a:r>
          </a:p>
        </p:txBody>
      </p:sp>
      <p:sp>
        <p:nvSpPr>
          <p:cNvPr id="3" name="Content Placeholder 2">
            <a:extLst>
              <a:ext uri="{FF2B5EF4-FFF2-40B4-BE49-F238E27FC236}">
                <a16:creationId xmlns:a16="http://schemas.microsoft.com/office/drawing/2014/main" id="{E5E54C60-F52B-4AC6-8D75-88D9C8AEED06}"/>
              </a:ext>
            </a:extLst>
          </p:cNvPr>
          <p:cNvSpPr>
            <a:spLocks noGrp="1"/>
          </p:cNvSpPr>
          <p:nvPr>
            <p:ph idx="1"/>
          </p:nvPr>
        </p:nvSpPr>
        <p:spPr/>
        <p:txBody>
          <a:bodyPr/>
          <a:lstStyle/>
          <a:p>
            <a:pPr marL="0" indent="0">
              <a:buNone/>
            </a:pPr>
            <a:r>
              <a:rPr lang="en-US" dirty="0"/>
              <a:t>Mainly two types</a:t>
            </a:r>
          </a:p>
          <a:p>
            <a:r>
              <a:rPr lang="en-US" dirty="0"/>
              <a:t>Manual Testing</a:t>
            </a:r>
          </a:p>
          <a:p>
            <a:r>
              <a:rPr lang="en-US" dirty="0"/>
              <a:t>Automated testing</a:t>
            </a:r>
          </a:p>
        </p:txBody>
      </p:sp>
    </p:spTree>
    <p:extLst>
      <p:ext uri="{BB962C8B-B14F-4D97-AF65-F5344CB8AC3E}">
        <p14:creationId xmlns:p14="http://schemas.microsoft.com/office/powerpoint/2010/main" val="172852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F3B4-B3D0-41E0-83F9-E3A57B659778}"/>
              </a:ext>
            </a:extLst>
          </p:cNvPr>
          <p:cNvSpPr>
            <a:spLocks noGrp="1"/>
          </p:cNvSpPr>
          <p:nvPr>
            <p:ph type="title"/>
          </p:nvPr>
        </p:nvSpPr>
        <p:spPr/>
        <p:txBody>
          <a:bodyPr/>
          <a:lstStyle/>
          <a:p>
            <a:r>
              <a:rPr lang="en-US" dirty="0"/>
              <a:t>Manual Testing</a:t>
            </a:r>
          </a:p>
        </p:txBody>
      </p:sp>
      <p:sp>
        <p:nvSpPr>
          <p:cNvPr id="3" name="Content Placeholder 2">
            <a:extLst>
              <a:ext uri="{FF2B5EF4-FFF2-40B4-BE49-F238E27FC236}">
                <a16:creationId xmlns:a16="http://schemas.microsoft.com/office/drawing/2014/main" id="{9B66893B-16CB-412F-AF51-8F91D213C2EF}"/>
              </a:ext>
            </a:extLst>
          </p:cNvPr>
          <p:cNvSpPr>
            <a:spLocks noGrp="1"/>
          </p:cNvSpPr>
          <p:nvPr>
            <p:ph idx="1"/>
          </p:nvPr>
        </p:nvSpPr>
        <p:spPr/>
        <p:txBody>
          <a:bodyPr/>
          <a:lstStyle/>
          <a:p>
            <a:r>
              <a:rPr lang="en-US" dirty="0"/>
              <a:t>In Manual testing, test cases are executed manually by a tester without using any automated tools. </a:t>
            </a:r>
          </a:p>
          <a:p>
            <a:r>
              <a:rPr lang="en-US" dirty="0"/>
              <a:t>Manual Testing is to identify the bugs, issues, and defects in the software application. Manual testing is the most primitive technique of all testing types and it helps to find critical bugs in the software application.</a:t>
            </a:r>
          </a:p>
        </p:txBody>
      </p:sp>
    </p:spTree>
    <p:extLst>
      <p:ext uri="{BB962C8B-B14F-4D97-AF65-F5344CB8AC3E}">
        <p14:creationId xmlns:p14="http://schemas.microsoft.com/office/powerpoint/2010/main" val="386232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C85A-30A8-4883-936B-4F3CB080D186}"/>
              </a:ext>
            </a:extLst>
          </p:cNvPr>
          <p:cNvSpPr>
            <a:spLocks noGrp="1"/>
          </p:cNvSpPr>
          <p:nvPr>
            <p:ph type="title"/>
          </p:nvPr>
        </p:nvSpPr>
        <p:spPr/>
        <p:txBody>
          <a:bodyPr/>
          <a:lstStyle/>
          <a:p>
            <a:r>
              <a:rPr lang="en-US" dirty="0"/>
              <a:t>Stages of QA process</a:t>
            </a:r>
          </a:p>
        </p:txBody>
      </p:sp>
      <p:sp>
        <p:nvSpPr>
          <p:cNvPr id="3" name="Content Placeholder 2">
            <a:extLst>
              <a:ext uri="{FF2B5EF4-FFF2-40B4-BE49-F238E27FC236}">
                <a16:creationId xmlns:a16="http://schemas.microsoft.com/office/drawing/2014/main" id="{09DEA63B-9481-4D73-8315-227EADE76B96}"/>
              </a:ext>
            </a:extLst>
          </p:cNvPr>
          <p:cNvSpPr>
            <a:spLocks noGrp="1"/>
          </p:cNvSpPr>
          <p:nvPr>
            <p:ph idx="1"/>
          </p:nvPr>
        </p:nvSpPr>
        <p:spPr/>
        <p:txBody>
          <a:bodyPr/>
          <a:lstStyle/>
          <a:p>
            <a:r>
              <a:rPr lang="en-US" dirty="0"/>
              <a:t>Participate in Refinement </a:t>
            </a:r>
          </a:p>
          <a:p>
            <a:pPr lvl="1">
              <a:buFont typeface="Arial" panose="020B0604020202020204" pitchFamily="34" charset="0"/>
              <a:buChar char="•"/>
            </a:pPr>
            <a:r>
              <a:rPr lang="en-US" dirty="0"/>
              <a:t>The</a:t>
            </a:r>
            <a:r>
              <a:rPr lang="en-US" b="1" dirty="0"/>
              <a:t> refinement</a:t>
            </a:r>
            <a:r>
              <a:rPr lang="en-US" dirty="0"/>
              <a:t> meeting must be attended by team members with the highest involvement in the product building process. This helps to catch early requirement defects</a:t>
            </a:r>
          </a:p>
          <a:p>
            <a:pPr marL="457200" lvl="1" indent="0">
              <a:buNone/>
            </a:pPr>
            <a:endParaRPr lang="en-US" dirty="0"/>
          </a:p>
          <a:p>
            <a:r>
              <a:rPr lang="en-US" dirty="0"/>
              <a:t>Test Case preparation</a:t>
            </a:r>
          </a:p>
          <a:p>
            <a:pPr lvl="1">
              <a:buFont typeface="Arial" panose="020B0604020202020204" pitchFamily="34" charset="0"/>
              <a:buChar char="•"/>
            </a:pPr>
            <a:r>
              <a:rPr lang="en-US" b="1" dirty="0"/>
              <a:t>Test cases</a:t>
            </a:r>
            <a:r>
              <a:rPr lang="en-US" dirty="0"/>
              <a:t> help guide the tester through a sequence of steps to validate whether a software application is free of bugs, and working as required by the end user.</a:t>
            </a:r>
          </a:p>
          <a:p>
            <a:pPr lvl="1">
              <a:buFont typeface="Arial" panose="020B0604020202020204" pitchFamily="34" charset="0"/>
              <a:buChar char="•"/>
            </a:pPr>
            <a:r>
              <a:rPr lang="en-US" dirty="0"/>
              <a:t>Test cases is written in QA JIRA to track QA work.</a:t>
            </a:r>
          </a:p>
        </p:txBody>
      </p:sp>
    </p:spTree>
    <p:extLst>
      <p:ext uri="{BB962C8B-B14F-4D97-AF65-F5344CB8AC3E}">
        <p14:creationId xmlns:p14="http://schemas.microsoft.com/office/powerpoint/2010/main" val="197856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843F7-A2ED-439E-932F-1DC5E3D6C239}"/>
              </a:ext>
            </a:extLst>
          </p:cNvPr>
          <p:cNvSpPr>
            <a:spLocks noGrp="1"/>
          </p:cNvSpPr>
          <p:nvPr>
            <p:ph idx="1"/>
          </p:nvPr>
        </p:nvSpPr>
        <p:spPr>
          <a:xfrm>
            <a:off x="1356531" y="1331259"/>
            <a:ext cx="8946541" cy="4195481"/>
          </a:xfrm>
        </p:spPr>
        <p:txBody>
          <a:bodyPr/>
          <a:lstStyle/>
          <a:p>
            <a:r>
              <a:rPr lang="en-US" dirty="0"/>
              <a:t>Test case review</a:t>
            </a:r>
          </a:p>
          <a:p>
            <a:pPr lvl="2">
              <a:buFont typeface="Arial" panose="020B0604020202020204" pitchFamily="34" charset="0"/>
              <a:buChar char="•"/>
            </a:pPr>
            <a:r>
              <a:rPr lang="en-US" sz="2000" dirty="0"/>
              <a:t>Test case review ensures that each and every functionality mentioned in Software Requirement Specification is covered and catch if any coverage missed or deviated.</a:t>
            </a:r>
          </a:p>
          <a:p>
            <a:pPr marL="0" indent="0">
              <a:buNone/>
            </a:pPr>
            <a:endParaRPr lang="en-US" dirty="0"/>
          </a:p>
          <a:p>
            <a:r>
              <a:rPr lang="en-US" dirty="0"/>
              <a:t>Test case upload to test suite in JIRA</a:t>
            </a:r>
          </a:p>
          <a:p>
            <a:pPr lvl="2">
              <a:buFont typeface="Arial" panose="020B0604020202020204" pitchFamily="34" charset="0"/>
              <a:buChar char="•"/>
            </a:pPr>
            <a:r>
              <a:rPr lang="en-US" sz="2000" dirty="0"/>
              <a:t>Test suite in JIRA is a collection of test cases.</a:t>
            </a:r>
          </a:p>
          <a:p>
            <a:pPr lvl="2">
              <a:buFont typeface="Arial" panose="020B0604020202020204" pitchFamily="34" charset="0"/>
              <a:buChar char="•"/>
            </a:pPr>
            <a:r>
              <a:rPr lang="en-US" sz="2000" dirty="0"/>
              <a:t>Test suite in JIRA should be used to avoid excel file hassle and have discipline in maintaining test cases in JIRA.</a:t>
            </a:r>
          </a:p>
          <a:p>
            <a:endParaRPr lang="en-US" dirty="0"/>
          </a:p>
          <a:p>
            <a:endParaRPr lang="en-US" dirty="0"/>
          </a:p>
        </p:txBody>
      </p:sp>
    </p:spTree>
    <p:extLst>
      <p:ext uri="{BB962C8B-B14F-4D97-AF65-F5344CB8AC3E}">
        <p14:creationId xmlns:p14="http://schemas.microsoft.com/office/powerpoint/2010/main" val="358645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4349F-6FA7-4335-B5FC-9FFC6EE5F8E6}"/>
              </a:ext>
            </a:extLst>
          </p:cNvPr>
          <p:cNvSpPr>
            <a:spLocks noGrp="1"/>
          </p:cNvSpPr>
          <p:nvPr>
            <p:ph idx="1"/>
          </p:nvPr>
        </p:nvSpPr>
        <p:spPr>
          <a:xfrm>
            <a:off x="1173650" y="1331259"/>
            <a:ext cx="8946541" cy="4195481"/>
          </a:xfrm>
        </p:spPr>
        <p:txBody>
          <a:bodyPr/>
          <a:lstStyle/>
          <a:p>
            <a:r>
              <a:rPr lang="en-US" dirty="0"/>
              <a:t>Test Plan in JIRA</a:t>
            </a:r>
          </a:p>
          <a:p>
            <a:pPr lvl="3">
              <a:buFont typeface="Arial" panose="020B0604020202020204" pitchFamily="34" charset="0"/>
              <a:buChar char="•"/>
            </a:pPr>
            <a:r>
              <a:rPr lang="en-US" sz="1800" dirty="0"/>
              <a:t>In Test plan test cycles are added as Sprint and test cases are added for good tracking of sprint wise testing.</a:t>
            </a:r>
          </a:p>
          <a:p>
            <a:endParaRPr lang="en-US" dirty="0"/>
          </a:p>
          <a:p>
            <a:r>
              <a:rPr lang="en-US" dirty="0"/>
              <a:t>Marking Pass/Fail under Sprint</a:t>
            </a:r>
          </a:p>
          <a:p>
            <a:pPr lvl="3">
              <a:buFont typeface="Arial" panose="020B0604020202020204" pitchFamily="34" charset="0"/>
              <a:buChar char="•"/>
            </a:pPr>
            <a:r>
              <a:rPr lang="en-US" sz="1800" dirty="0"/>
              <a:t>For Good tracking and as a proof of testing, tester should enter how many test cases they have tested and how many passed and failed under Test plan.</a:t>
            </a:r>
          </a:p>
          <a:p>
            <a:pPr marL="914400" lvl="2" indent="0">
              <a:buNone/>
            </a:pPr>
            <a:endParaRPr lang="en-US" dirty="0"/>
          </a:p>
          <a:p>
            <a:pPr marL="914400" lvl="2" indent="0">
              <a:buNone/>
            </a:pPr>
            <a:r>
              <a:rPr lang="en-US" dirty="0"/>
              <a:t> </a:t>
            </a:r>
          </a:p>
          <a:p>
            <a:pPr lvl="2"/>
            <a:endParaRPr lang="en-US" dirty="0"/>
          </a:p>
        </p:txBody>
      </p:sp>
    </p:spTree>
    <p:extLst>
      <p:ext uri="{BB962C8B-B14F-4D97-AF65-F5344CB8AC3E}">
        <p14:creationId xmlns:p14="http://schemas.microsoft.com/office/powerpoint/2010/main" val="152493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133EC-A9E2-4D32-8A6E-CE49387F313C}"/>
              </a:ext>
            </a:extLst>
          </p:cNvPr>
          <p:cNvSpPr>
            <a:spLocks noGrp="1"/>
          </p:cNvSpPr>
          <p:nvPr>
            <p:ph idx="1"/>
          </p:nvPr>
        </p:nvSpPr>
        <p:spPr>
          <a:xfrm>
            <a:off x="1622729" y="1518346"/>
            <a:ext cx="8946541" cy="4195481"/>
          </a:xfrm>
        </p:spPr>
        <p:txBody>
          <a:bodyPr/>
          <a:lstStyle/>
          <a:p>
            <a:r>
              <a:rPr lang="en-US" dirty="0"/>
              <a:t>Raise defect</a:t>
            </a:r>
          </a:p>
          <a:p>
            <a:pPr lvl="2">
              <a:buFont typeface="Arial" panose="020B0604020202020204" pitchFamily="34" charset="0"/>
              <a:buChar char="•"/>
            </a:pPr>
            <a:r>
              <a:rPr lang="en-US" sz="2000" dirty="0"/>
              <a:t>If the tester finds any issue in the test case, tester raises a bug to that test case and developer then looks into it again.</a:t>
            </a:r>
          </a:p>
          <a:p>
            <a:pPr marL="0" indent="0">
              <a:buNone/>
            </a:pPr>
            <a:endParaRPr lang="en-US" dirty="0"/>
          </a:p>
          <a:p>
            <a:r>
              <a:rPr lang="en-US" dirty="0"/>
              <a:t>Test Execution status details</a:t>
            </a:r>
          </a:p>
          <a:p>
            <a:pPr lvl="2">
              <a:buFont typeface="Arial" panose="020B0604020202020204" pitchFamily="34" charset="0"/>
              <a:buChar char="•"/>
            </a:pPr>
            <a:r>
              <a:rPr lang="en-US" sz="1800" dirty="0"/>
              <a:t>Once the developer corrects the defects then the tester tests all of them and the execution  status of each test cycle will be maintained in JIRA as a proof.</a:t>
            </a:r>
          </a:p>
          <a:p>
            <a:endParaRPr lang="en-US" dirty="0"/>
          </a:p>
          <a:p>
            <a:endParaRPr lang="en-US" dirty="0"/>
          </a:p>
          <a:p>
            <a:pPr lvl="2">
              <a:buFont typeface="Arial" panose="020B0604020202020204" pitchFamily="34" charset="0"/>
              <a:buChar char="•"/>
            </a:pPr>
            <a:endParaRPr lang="en-US" dirty="0"/>
          </a:p>
        </p:txBody>
      </p:sp>
    </p:spTree>
    <p:extLst>
      <p:ext uri="{BB962C8B-B14F-4D97-AF65-F5344CB8AC3E}">
        <p14:creationId xmlns:p14="http://schemas.microsoft.com/office/powerpoint/2010/main" val="40448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F86B7-DE2A-43D0-B882-7FBD1477A370}"/>
              </a:ext>
            </a:extLst>
          </p:cNvPr>
          <p:cNvSpPr>
            <a:spLocks noGrp="1"/>
          </p:cNvSpPr>
          <p:nvPr>
            <p:ph idx="1"/>
          </p:nvPr>
        </p:nvSpPr>
        <p:spPr/>
        <p:txBody>
          <a:bodyPr/>
          <a:lstStyle/>
          <a:p>
            <a:r>
              <a:rPr lang="en-US" dirty="0"/>
              <a:t>QA JIRA turned to resolved</a:t>
            </a:r>
          </a:p>
          <a:p>
            <a:pPr lvl="2">
              <a:buFont typeface="Arial" panose="020B0604020202020204" pitchFamily="34" charset="0"/>
              <a:buChar char="•"/>
            </a:pPr>
            <a:r>
              <a:rPr lang="en-US" sz="2000" dirty="0"/>
              <a:t>First the JIRA is resolved which means issue is Done, but someone should review it to make sure it’s really Done.</a:t>
            </a:r>
          </a:p>
          <a:p>
            <a:pPr lvl="2">
              <a:buFont typeface="Arial" panose="020B0604020202020204" pitchFamily="34" charset="0"/>
              <a:buChar char="•"/>
            </a:pPr>
            <a:r>
              <a:rPr lang="en-US" sz="2000" b="1" i="1" dirty="0"/>
              <a:t>Once the </a:t>
            </a:r>
            <a:r>
              <a:rPr lang="en-US" sz="2000" dirty="0"/>
              <a:t>Quality Assurance Manager and appropriate team member confirmed the fix was done correctly then the JIRA is closed.</a:t>
            </a:r>
          </a:p>
          <a:p>
            <a:pPr marL="914400" lvl="2" indent="0">
              <a:buNone/>
            </a:pPr>
            <a:endParaRPr lang="en-US" dirty="0"/>
          </a:p>
        </p:txBody>
      </p:sp>
    </p:spTree>
    <p:extLst>
      <p:ext uri="{BB962C8B-B14F-4D97-AF65-F5344CB8AC3E}">
        <p14:creationId xmlns:p14="http://schemas.microsoft.com/office/powerpoint/2010/main" val="307183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234</TotalTime>
  <Words>455</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QUALITY ASSURANCE(QA)</vt:lpstr>
      <vt:lpstr>Quality Assurance</vt:lpstr>
      <vt:lpstr>Types of QA testing</vt:lpstr>
      <vt:lpstr>Manual Testing</vt:lpstr>
      <vt:lpstr>Stages of QA process</vt:lpstr>
      <vt:lpstr>PowerPoint Presentation</vt:lpstr>
      <vt:lpstr>PowerPoint Presentation</vt:lpstr>
      <vt:lpstr>PowerPoint Presentation</vt:lpstr>
      <vt:lpstr>PowerPoint Presentation</vt:lpstr>
      <vt:lpstr>Automated testing</vt:lpstr>
      <vt:lpstr>Automated testing tools</vt:lpstr>
      <vt:lpstr>Manual Testing vs Automated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ASSURANCE(QA)</dc:title>
  <dc:creator>Somepalli, Saranya</dc:creator>
  <cp:lastModifiedBy>Somepalli, Saranya</cp:lastModifiedBy>
  <cp:revision>17</cp:revision>
  <dcterms:created xsi:type="dcterms:W3CDTF">2021-04-08T09:19:47Z</dcterms:created>
  <dcterms:modified xsi:type="dcterms:W3CDTF">2021-04-08T13:14:06Z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79a5b4-1824-49e3-a612-20b3893cf696_Enabled">
    <vt:lpwstr>true</vt:lpwstr>
  </property>
  <property fmtid="{D5CDD505-2E9C-101B-9397-08002B2CF9AE}" pid="3" name="MSIP_Label_b279a5b4-1824-49e3-a612-20b3893cf696_SetDate">
    <vt:lpwstr>2021-04-08T09:19:47Z</vt:lpwstr>
  </property>
  <property fmtid="{D5CDD505-2E9C-101B-9397-08002B2CF9AE}" pid="4" name="MSIP_Label_b279a5b4-1824-49e3-a612-20b3893cf696_Method">
    <vt:lpwstr>Standard</vt:lpwstr>
  </property>
  <property fmtid="{D5CDD505-2E9C-101B-9397-08002B2CF9AE}" pid="5" name="MSIP_Label_b279a5b4-1824-49e3-a612-20b3893cf696_Name">
    <vt:lpwstr>Yellow Data - APAC</vt:lpwstr>
  </property>
  <property fmtid="{D5CDD505-2E9C-101B-9397-08002B2CF9AE}" pid="6" name="MSIP_Label_b279a5b4-1824-49e3-a612-20b3893cf696_SiteId">
    <vt:lpwstr>fffcdc91-d561-4287-aebc-78d2466eec29</vt:lpwstr>
  </property>
  <property fmtid="{D5CDD505-2E9C-101B-9397-08002B2CF9AE}" pid="7" name="MSIP_Label_b279a5b4-1824-49e3-a612-20b3893cf696_ActionId">
    <vt:lpwstr>4de32b59-5530-440a-bf20-3a71b85b2b6a</vt:lpwstr>
  </property>
  <property fmtid="{D5CDD505-2E9C-101B-9397-08002B2CF9AE}" pid="8" name="MSIP_Label_b279a5b4-1824-49e3-a612-20b3893cf696_ContentBits">
    <vt:lpwstr>0</vt:lpwstr>
  </property>
</Properties>
</file>