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70" r:id="rId5"/>
    <p:sldId id="260" r:id="rId6"/>
    <p:sldId id="263" r:id="rId7"/>
    <p:sldId id="258" r:id="rId8"/>
    <p:sldId id="259" r:id="rId9"/>
    <p:sldId id="261" r:id="rId10"/>
    <p:sldId id="264" r:id="rId11"/>
    <p:sldId id="265" r:id="rId12"/>
    <p:sldId id="266" r:id="rId13"/>
    <p:sldId id="268"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7D70EDA-D507-470F-847C-7E915F22E53F}" type="slidenum">
              <a:rPr lang="en-US" smtClean="0"/>
              <a:t>‹#›</a:t>
            </a:fld>
            <a:endParaRPr lang="en-US"/>
          </a:p>
        </p:txBody>
      </p:sp>
    </p:spTree>
    <p:extLst>
      <p:ext uri="{BB962C8B-B14F-4D97-AF65-F5344CB8AC3E}">
        <p14:creationId xmlns:p14="http://schemas.microsoft.com/office/powerpoint/2010/main" val="254863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56056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8274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01539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7D70EDA-D507-470F-847C-7E915F22E53F}" type="slidenum">
              <a:rPr lang="en-US" smtClean="0"/>
              <a:t>‹#›</a:t>
            </a:fld>
            <a:endParaRPr lang="en-US"/>
          </a:p>
        </p:txBody>
      </p:sp>
    </p:spTree>
    <p:extLst>
      <p:ext uri="{BB962C8B-B14F-4D97-AF65-F5344CB8AC3E}">
        <p14:creationId xmlns:p14="http://schemas.microsoft.com/office/powerpoint/2010/main" val="294448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0E66D3-70B9-4F0D-9B7A-6E1F01585425}"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91137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0E66D3-70B9-4F0D-9B7A-6E1F01585425}" type="datetimeFigureOut">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12895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0E66D3-70B9-4F0D-9B7A-6E1F01585425}" type="datetimeFigureOut">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48799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E66D3-70B9-4F0D-9B7A-6E1F01585425}" type="datetimeFigureOut">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244470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E66D3-70B9-4F0D-9B7A-6E1F01585425}"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45661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E66D3-70B9-4F0D-9B7A-6E1F01585425}" type="datetimeFigureOut">
              <a:rPr lang="en-US" smtClean="0"/>
              <a:t>3/30/2021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6672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20E66D3-70B9-4F0D-9B7A-6E1F01585425}" type="datetimeFigureOut">
              <a:rPr lang="en-US" smtClean="0"/>
              <a:t>3/30/2021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7D70EDA-D507-470F-847C-7E915F22E53F}" type="slidenum">
              <a:rPr lang="en-US" smtClean="0"/>
              <a:t>‹#›</a:t>
            </a:fld>
            <a:endParaRPr lang="en-US"/>
          </a:p>
        </p:txBody>
      </p:sp>
    </p:spTree>
    <p:extLst>
      <p:ext uri="{BB962C8B-B14F-4D97-AF65-F5344CB8AC3E}">
        <p14:creationId xmlns:p14="http://schemas.microsoft.com/office/powerpoint/2010/main" val="508077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hubb.com/sg-en/business/casualty.html" TargetMode="External"/><Relationship Id="rId2" Type="http://schemas.openxmlformats.org/officeDocument/2006/relationships/hyperlink" Target="https://www.chubb.com/sg-en/business/accident-health.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hubb.com/sg-en/business/cyber.html" TargetMode="External"/><Relationship Id="rId2" Type="http://schemas.openxmlformats.org/officeDocument/2006/relationships/hyperlink" Target="https://www.chubb.com/sg-en/business/construction.html" TargetMode="External"/><Relationship Id="rId1" Type="http://schemas.openxmlformats.org/officeDocument/2006/relationships/slideLayout" Target="../slideLayouts/slideLayout2.xml"/><Relationship Id="rId4" Type="http://schemas.openxmlformats.org/officeDocument/2006/relationships/hyperlink" Target="https://www.chubb.com/sg-en/business/energy.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chubb.com/sg-en/business/financial-lines.html" TargetMode="External"/><Relationship Id="rId2" Type="http://schemas.openxmlformats.org/officeDocument/2006/relationships/hyperlink" Target="https://www.chubb.com/sg-en/business/environmenta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hubb.com/sg-en/business/property.html" TargetMode="External"/><Relationship Id="rId2" Type="http://schemas.openxmlformats.org/officeDocument/2006/relationships/hyperlink" Target="https://www.chubb.com/sg-en/business/marin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5577-CD48-4323-8C5F-0B84E804C868}"/>
              </a:ext>
            </a:extLst>
          </p:cNvPr>
          <p:cNvSpPr>
            <a:spLocks noGrp="1"/>
          </p:cNvSpPr>
          <p:nvPr>
            <p:ph type="ctrTitle"/>
          </p:nvPr>
        </p:nvSpPr>
        <p:spPr/>
        <p:txBody>
          <a:bodyPr/>
          <a:lstStyle/>
          <a:p>
            <a:r>
              <a:rPr lang="en-US" dirty="0"/>
              <a:t>INSURANCE</a:t>
            </a:r>
          </a:p>
        </p:txBody>
      </p:sp>
    </p:spTree>
    <p:extLst>
      <p:ext uri="{BB962C8B-B14F-4D97-AF65-F5344CB8AC3E}">
        <p14:creationId xmlns:p14="http://schemas.microsoft.com/office/powerpoint/2010/main" val="352554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1E65-3AFD-4BDA-93B1-9A76A3CF9CC7}"/>
              </a:ext>
            </a:extLst>
          </p:cNvPr>
          <p:cNvSpPr>
            <a:spLocks noGrp="1"/>
          </p:cNvSpPr>
          <p:nvPr>
            <p:ph type="title"/>
          </p:nvPr>
        </p:nvSpPr>
        <p:spPr/>
        <p:txBody>
          <a:bodyPr/>
          <a:lstStyle/>
          <a:p>
            <a:r>
              <a:rPr lang="en-US" dirty="0"/>
              <a:t>INSURANCE POLICIES OFFERED BY CHUBB</a:t>
            </a:r>
          </a:p>
        </p:txBody>
      </p:sp>
      <p:sp>
        <p:nvSpPr>
          <p:cNvPr id="3" name="Content Placeholder 2">
            <a:extLst>
              <a:ext uri="{FF2B5EF4-FFF2-40B4-BE49-F238E27FC236}">
                <a16:creationId xmlns:a16="http://schemas.microsoft.com/office/drawing/2014/main" id="{A9C3FE98-157A-4CE4-B143-62F6FB4216FF}"/>
              </a:ext>
            </a:extLst>
          </p:cNvPr>
          <p:cNvSpPr>
            <a:spLocks noGrp="1"/>
          </p:cNvSpPr>
          <p:nvPr>
            <p:ph idx="1"/>
          </p:nvPr>
        </p:nvSpPr>
        <p:spPr/>
        <p:txBody>
          <a:bodyPr>
            <a:normAutofit/>
          </a:bodyPr>
          <a:lstStyle/>
          <a:p>
            <a:pPr marL="0" indent="0">
              <a:buNone/>
            </a:pPr>
            <a:r>
              <a:rPr lang="en-US" sz="4000" dirty="0"/>
              <a:t>Individual &amp; Families</a:t>
            </a:r>
          </a:p>
          <a:p>
            <a:pPr marL="0" indent="0">
              <a:buNone/>
            </a:pPr>
            <a:endParaRPr lang="en-US" sz="4000" dirty="0"/>
          </a:p>
          <a:p>
            <a:pPr fontAlgn="t"/>
            <a:r>
              <a:rPr lang="en-US" dirty="0">
                <a:solidFill>
                  <a:srgbClr val="FFC000"/>
                </a:solidFill>
              </a:rPr>
              <a:t>Accident Protection</a:t>
            </a:r>
          </a:p>
          <a:p>
            <a:pPr lvl="1" fontAlgn="t"/>
            <a:r>
              <a:rPr lang="en-US" dirty="0">
                <a:solidFill>
                  <a:schemeClr val="tx1">
                    <a:lumMod val="95000"/>
                    <a:lumOff val="5000"/>
                  </a:schemeClr>
                </a:solidFill>
              </a:rPr>
              <a:t>Personal Accident</a:t>
            </a:r>
          </a:p>
          <a:p>
            <a:pPr lvl="1" fontAlgn="t"/>
            <a:r>
              <a:rPr lang="en-US" dirty="0">
                <a:solidFill>
                  <a:schemeClr val="tx1">
                    <a:lumMod val="95000"/>
                    <a:lumOff val="5000"/>
                  </a:schemeClr>
                </a:solidFill>
              </a:rPr>
              <a:t>Personal Accident and lifestyle product</a:t>
            </a:r>
          </a:p>
          <a:p>
            <a:pPr fontAlgn="t"/>
            <a:r>
              <a:rPr lang="en-US" dirty="0"/>
              <a:t> </a:t>
            </a:r>
            <a:r>
              <a:rPr lang="en-US" dirty="0">
                <a:solidFill>
                  <a:srgbClr val="FFC000"/>
                </a:solidFill>
              </a:rPr>
              <a:t>Home Protection</a:t>
            </a:r>
          </a:p>
          <a:p>
            <a:pPr lvl="1" fontAlgn="t"/>
            <a:r>
              <a:rPr lang="en-US" dirty="0">
                <a:solidFill>
                  <a:schemeClr val="tx1">
                    <a:lumMod val="95000"/>
                    <a:lumOff val="5000"/>
                  </a:schemeClr>
                </a:solidFill>
              </a:rPr>
              <a:t>Home Insurance</a:t>
            </a:r>
          </a:p>
          <a:p>
            <a:pPr lvl="1" fontAlgn="t"/>
            <a:r>
              <a:rPr lang="en-US" dirty="0">
                <a:solidFill>
                  <a:schemeClr val="tx1">
                    <a:lumMod val="95000"/>
                    <a:lumOff val="5000"/>
                  </a:schemeClr>
                </a:solidFill>
              </a:rPr>
              <a:t>Deluxe Home Insurance</a:t>
            </a:r>
          </a:p>
          <a:p>
            <a:endParaRPr lang="en-US" dirty="0"/>
          </a:p>
        </p:txBody>
      </p:sp>
    </p:spTree>
    <p:extLst>
      <p:ext uri="{BB962C8B-B14F-4D97-AF65-F5344CB8AC3E}">
        <p14:creationId xmlns:p14="http://schemas.microsoft.com/office/powerpoint/2010/main" val="314612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378D9-67F1-4DA2-9D3B-0E4C3DC46AB8}"/>
              </a:ext>
            </a:extLst>
          </p:cNvPr>
          <p:cNvSpPr>
            <a:spLocks noGrp="1"/>
          </p:cNvSpPr>
          <p:nvPr>
            <p:ph idx="1"/>
          </p:nvPr>
        </p:nvSpPr>
        <p:spPr>
          <a:xfrm>
            <a:off x="801858" y="844062"/>
            <a:ext cx="10326390" cy="5328138"/>
          </a:xfrm>
        </p:spPr>
        <p:txBody>
          <a:bodyPr>
            <a:normAutofit/>
          </a:bodyPr>
          <a:lstStyle/>
          <a:p>
            <a:pPr fontAlgn="t"/>
            <a:r>
              <a:rPr lang="en-US" dirty="0">
                <a:solidFill>
                  <a:srgbClr val="FFC000"/>
                </a:solidFill>
              </a:rPr>
              <a:t> Personal Protection</a:t>
            </a:r>
          </a:p>
          <a:p>
            <a:pPr lvl="1" fontAlgn="t"/>
            <a:r>
              <a:rPr lang="en-US" dirty="0">
                <a:solidFill>
                  <a:schemeClr val="tx1">
                    <a:lumMod val="95000"/>
                    <a:lumOff val="5000"/>
                  </a:schemeClr>
                </a:solidFill>
              </a:rPr>
              <a:t>Dental</a:t>
            </a:r>
          </a:p>
          <a:p>
            <a:pPr lvl="1" fontAlgn="t"/>
            <a:r>
              <a:rPr lang="en-US" dirty="0">
                <a:solidFill>
                  <a:schemeClr val="tx1">
                    <a:lumMod val="95000"/>
                    <a:lumOff val="5000"/>
                  </a:schemeClr>
                </a:solidFill>
              </a:rPr>
              <a:t>Hospital Income</a:t>
            </a:r>
          </a:p>
          <a:p>
            <a:pPr lvl="1" fontAlgn="t"/>
            <a:r>
              <a:rPr lang="en-US" dirty="0">
                <a:solidFill>
                  <a:schemeClr val="tx1">
                    <a:lumMod val="95000"/>
                    <a:lumOff val="5000"/>
                  </a:schemeClr>
                </a:solidFill>
              </a:rPr>
              <a:t>Jewelry and Watch</a:t>
            </a:r>
          </a:p>
          <a:p>
            <a:pPr lvl="1" fontAlgn="t"/>
            <a:r>
              <a:rPr lang="en-US" dirty="0">
                <a:solidFill>
                  <a:schemeClr val="tx1">
                    <a:lumMod val="95000"/>
                    <a:lumOff val="5000"/>
                  </a:schemeClr>
                </a:solidFill>
              </a:rPr>
              <a:t>Mobile Phone</a:t>
            </a:r>
          </a:p>
          <a:p>
            <a:pPr lvl="1" fontAlgn="t"/>
            <a:endParaRPr lang="en-US" dirty="0"/>
          </a:p>
          <a:p>
            <a:pPr fontAlgn="t"/>
            <a:r>
              <a:rPr lang="en-US" dirty="0">
                <a:solidFill>
                  <a:srgbClr val="FFC000"/>
                </a:solidFill>
              </a:rPr>
              <a:t> Travel Protection</a:t>
            </a:r>
          </a:p>
          <a:p>
            <a:pPr lvl="1" fontAlgn="t"/>
            <a:r>
              <a:rPr lang="en-US" dirty="0">
                <a:solidFill>
                  <a:schemeClr val="tx1">
                    <a:lumMod val="95000"/>
                    <a:lumOff val="5000"/>
                  </a:schemeClr>
                </a:solidFill>
              </a:rPr>
              <a:t>Leisure Travel</a:t>
            </a:r>
          </a:p>
          <a:p>
            <a:pPr lvl="1" fontAlgn="t"/>
            <a:r>
              <a:rPr lang="en-US" dirty="0">
                <a:solidFill>
                  <a:schemeClr val="tx1">
                    <a:lumMod val="95000"/>
                    <a:lumOff val="5000"/>
                  </a:schemeClr>
                </a:solidFill>
              </a:rPr>
              <a:t>SG Travel Insured</a:t>
            </a:r>
          </a:p>
          <a:p>
            <a:endParaRPr lang="en-US" dirty="0"/>
          </a:p>
        </p:txBody>
      </p:sp>
    </p:spTree>
    <p:extLst>
      <p:ext uri="{BB962C8B-B14F-4D97-AF65-F5344CB8AC3E}">
        <p14:creationId xmlns:p14="http://schemas.microsoft.com/office/powerpoint/2010/main" val="131424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0A9DD-64A0-4E11-B1A3-3DD1DDB35BB2}"/>
              </a:ext>
            </a:extLst>
          </p:cNvPr>
          <p:cNvSpPr>
            <a:spLocks noGrp="1"/>
          </p:cNvSpPr>
          <p:nvPr>
            <p:ph idx="1"/>
          </p:nvPr>
        </p:nvSpPr>
        <p:spPr>
          <a:xfrm>
            <a:off x="1069145" y="801858"/>
            <a:ext cx="10059103" cy="5370342"/>
          </a:xfrm>
        </p:spPr>
        <p:txBody>
          <a:bodyPr>
            <a:normAutofit/>
          </a:bodyPr>
          <a:lstStyle/>
          <a:p>
            <a:pPr marL="0" indent="0">
              <a:buNone/>
            </a:pPr>
            <a:r>
              <a:rPr lang="en-US" sz="4400" dirty="0"/>
              <a:t>Business</a:t>
            </a:r>
          </a:p>
          <a:p>
            <a:r>
              <a:rPr lang="en-US" u="sng" dirty="0">
                <a:hlinkClick r:id="rId2" tooltip="Accident &amp; Health"/>
              </a:rPr>
              <a:t>Accident &amp; Health</a:t>
            </a:r>
            <a:r>
              <a:rPr lang="en-US" u="sng" dirty="0"/>
              <a:t> </a:t>
            </a:r>
          </a:p>
          <a:p>
            <a:pPr lvl="3"/>
            <a:r>
              <a:rPr lang="en-US" dirty="0"/>
              <a:t>Group Business Travel Insurance</a:t>
            </a:r>
          </a:p>
          <a:p>
            <a:pPr lvl="3"/>
            <a:r>
              <a:rPr lang="en-US" dirty="0"/>
              <a:t>Group Critical Illness Insurance</a:t>
            </a:r>
          </a:p>
          <a:p>
            <a:pPr lvl="3"/>
            <a:r>
              <a:rPr lang="en-US" dirty="0"/>
              <a:t>Group Personal Accident Insurance</a:t>
            </a:r>
          </a:p>
          <a:p>
            <a:pPr lvl="3"/>
            <a:r>
              <a:rPr lang="en-US" dirty="0"/>
              <a:t>Recover &amp; Return Insurance</a:t>
            </a:r>
          </a:p>
          <a:p>
            <a:pPr lvl="3"/>
            <a:r>
              <a:rPr lang="en-US" dirty="0"/>
              <a:t>Worksite Marketing</a:t>
            </a:r>
          </a:p>
          <a:p>
            <a:pPr lvl="3"/>
            <a:r>
              <a:rPr lang="en-US" dirty="0"/>
              <a:t>Work from Home Insurance</a:t>
            </a:r>
          </a:p>
          <a:p>
            <a:r>
              <a:rPr lang="en-US" dirty="0">
                <a:hlinkClick r:id="rId3" tooltip="Casualty"/>
              </a:rPr>
              <a:t>Casualty</a:t>
            </a:r>
            <a:endParaRPr lang="en-US" dirty="0"/>
          </a:p>
          <a:p>
            <a:pPr lvl="3"/>
            <a:r>
              <a:rPr lang="en-US" dirty="0"/>
              <a:t>Multinational Liability insurance</a:t>
            </a:r>
          </a:p>
          <a:p>
            <a:pPr lvl="3"/>
            <a:r>
              <a:rPr lang="en-US" dirty="0"/>
              <a:t>Offshore Liability Insurance</a:t>
            </a:r>
          </a:p>
          <a:p>
            <a:pPr lvl="3"/>
            <a:r>
              <a:rPr lang="en-US" dirty="0"/>
              <a:t>Product Liability Insurance</a:t>
            </a:r>
          </a:p>
          <a:p>
            <a:pPr lvl="3"/>
            <a:r>
              <a:rPr lang="en-US" dirty="0"/>
              <a:t>Public / General Liability</a:t>
            </a:r>
          </a:p>
          <a:p>
            <a:pPr lvl="3"/>
            <a:r>
              <a:rPr lang="en-US" dirty="0"/>
              <a:t>SME Package Policy </a:t>
            </a:r>
          </a:p>
          <a:p>
            <a:pPr lvl="3"/>
            <a:r>
              <a:rPr lang="en-US" dirty="0"/>
              <a:t>Work Injury Compensation</a:t>
            </a:r>
          </a:p>
          <a:p>
            <a:pPr marL="0" indent="0">
              <a:buNone/>
            </a:pPr>
            <a:endParaRPr lang="en-US" dirty="0"/>
          </a:p>
        </p:txBody>
      </p:sp>
    </p:spTree>
    <p:extLst>
      <p:ext uri="{BB962C8B-B14F-4D97-AF65-F5344CB8AC3E}">
        <p14:creationId xmlns:p14="http://schemas.microsoft.com/office/powerpoint/2010/main" val="107617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02BFD-4F39-4F20-93EE-2D0A5956E52B}"/>
              </a:ext>
            </a:extLst>
          </p:cNvPr>
          <p:cNvSpPr>
            <a:spLocks noGrp="1"/>
          </p:cNvSpPr>
          <p:nvPr>
            <p:ph idx="1"/>
          </p:nvPr>
        </p:nvSpPr>
        <p:spPr>
          <a:xfrm>
            <a:off x="900332" y="689317"/>
            <a:ext cx="10227916" cy="5482883"/>
          </a:xfrm>
        </p:spPr>
        <p:txBody>
          <a:bodyPr/>
          <a:lstStyle/>
          <a:p>
            <a:r>
              <a:rPr lang="en-US" dirty="0">
                <a:hlinkClick r:id="rId2" tooltip="Construction"/>
              </a:rPr>
              <a:t>Construction</a:t>
            </a:r>
            <a:endParaRPr lang="en-US" dirty="0"/>
          </a:p>
          <a:p>
            <a:pPr lvl="2"/>
            <a:r>
              <a:rPr lang="en-US" dirty="0"/>
              <a:t>Construction All Risks – Builders Risk Insurance</a:t>
            </a:r>
          </a:p>
          <a:p>
            <a:pPr lvl="2"/>
            <a:r>
              <a:rPr lang="en-US" dirty="0"/>
              <a:t>Construction All Risks – Civil Engineering Insurance</a:t>
            </a:r>
          </a:p>
          <a:p>
            <a:pPr lvl="2"/>
            <a:r>
              <a:rPr lang="en-US" dirty="0"/>
              <a:t>Construction Risk &amp; Insurance Solutions (CRIS)</a:t>
            </a:r>
          </a:p>
          <a:p>
            <a:pPr lvl="2"/>
            <a:r>
              <a:rPr lang="en-US" dirty="0"/>
              <a:t>Erection All Risks Insurance</a:t>
            </a:r>
          </a:p>
          <a:p>
            <a:pPr marL="548640" lvl="2" indent="0">
              <a:buNone/>
            </a:pPr>
            <a:endParaRPr lang="en-US" dirty="0"/>
          </a:p>
          <a:p>
            <a:r>
              <a:rPr lang="en-US" dirty="0">
                <a:hlinkClick r:id="rId3" tooltip="Cyber"/>
              </a:rPr>
              <a:t>Cyber</a:t>
            </a:r>
            <a:endParaRPr lang="en-US" dirty="0"/>
          </a:p>
          <a:p>
            <a:pPr lvl="2"/>
            <a:r>
              <a:rPr lang="en-US" dirty="0"/>
              <a:t>Cyber Insurance</a:t>
            </a:r>
          </a:p>
          <a:p>
            <a:pPr lvl="2"/>
            <a:r>
              <a:rPr lang="en-US" dirty="0"/>
              <a:t>Cyber Services</a:t>
            </a:r>
          </a:p>
          <a:p>
            <a:pPr lvl="2"/>
            <a:r>
              <a:rPr lang="en-US" dirty="0"/>
              <a:t>Cyber Insights</a:t>
            </a:r>
          </a:p>
          <a:p>
            <a:pPr lvl="2"/>
            <a:r>
              <a:rPr lang="en-US" dirty="0"/>
              <a:t>Chubb Cyber Index</a:t>
            </a:r>
          </a:p>
          <a:p>
            <a:r>
              <a:rPr lang="en-US" dirty="0">
                <a:hlinkClick r:id="rId4" tooltip="Energy"/>
              </a:rPr>
              <a:t>Energy</a:t>
            </a:r>
          </a:p>
          <a:p>
            <a:pPr lvl="2"/>
            <a:r>
              <a:rPr lang="en-US" dirty="0"/>
              <a:t>Boiler &amp; Machinery Breakdown</a:t>
            </a:r>
          </a:p>
          <a:p>
            <a:pPr lvl="2"/>
            <a:r>
              <a:rPr lang="en-US" dirty="0"/>
              <a:t>Offshore Liability Insurance</a:t>
            </a:r>
            <a:endParaRPr lang="en-US" dirty="0">
              <a:hlinkClick r:id="rId4" tooltip="Energy"/>
            </a:endParaRPr>
          </a:p>
          <a:p>
            <a:pPr lvl="2"/>
            <a:endParaRPr lang="en-US" dirty="0">
              <a:hlinkClick r:id="rId4" tooltip="Energy"/>
            </a:endParaRPr>
          </a:p>
          <a:p>
            <a:pPr lvl="2"/>
            <a:endParaRPr lang="en-US" dirty="0">
              <a:hlinkClick r:id="rId4" tooltip="Energy"/>
            </a:endParaRPr>
          </a:p>
          <a:p>
            <a:pPr lvl="2"/>
            <a:endParaRPr lang="en-US" dirty="0">
              <a:hlinkClick r:id="rId4" tooltip="Energy"/>
            </a:endParaRPr>
          </a:p>
          <a:p>
            <a:pPr marL="548640" lvl="2" indent="0">
              <a:buNone/>
            </a:pPr>
            <a:endParaRPr lang="en-US" dirty="0"/>
          </a:p>
          <a:p>
            <a:pPr marL="548640" lvl="2" indent="0">
              <a:buNone/>
            </a:pPr>
            <a:endParaRPr lang="en-US" dirty="0"/>
          </a:p>
        </p:txBody>
      </p:sp>
    </p:spTree>
    <p:extLst>
      <p:ext uri="{BB962C8B-B14F-4D97-AF65-F5344CB8AC3E}">
        <p14:creationId xmlns:p14="http://schemas.microsoft.com/office/powerpoint/2010/main" val="427893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F70EC-5EA3-4042-80D5-CFB429EC4DB5}"/>
              </a:ext>
            </a:extLst>
          </p:cNvPr>
          <p:cNvSpPr>
            <a:spLocks noGrp="1"/>
          </p:cNvSpPr>
          <p:nvPr>
            <p:ph idx="1"/>
          </p:nvPr>
        </p:nvSpPr>
        <p:spPr>
          <a:xfrm>
            <a:off x="928468" y="464234"/>
            <a:ext cx="10199780" cy="5707966"/>
          </a:xfrm>
        </p:spPr>
        <p:txBody>
          <a:bodyPr/>
          <a:lstStyle/>
          <a:p>
            <a:r>
              <a:rPr lang="en-US" dirty="0">
                <a:hlinkClick r:id="rId2" tooltip="Environmental"/>
              </a:rPr>
              <a:t>Environmental</a:t>
            </a:r>
            <a:endParaRPr lang="en-US" dirty="0"/>
          </a:p>
          <a:p>
            <a:pPr lvl="3"/>
            <a:r>
              <a:rPr lang="en-US" dirty="0"/>
              <a:t>Environmental Impairment Liability Insurance</a:t>
            </a:r>
          </a:p>
          <a:p>
            <a:r>
              <a:rPr lang="en-US" dirty="0">
                <a:hlinkClick r:id="rId3" tooltip="Financial Lines"/>
              </a:rPr>
              <a:t>Financial Lines</a:t>
            </a:r>
            <a:endParaRPr lang="en-US" dirty="0"/>
          </a:p>
          <a:p>
            <a:pPr lvl="3"/>
            <a:r>
              <a:rPr lang="en-US" dirty="0"/>
              <a:t>Commercial Crime Insurance</a:t>
            </a:r>
          </a:p>
          <a:p>
            <a:pPr lvl="3"/>
            <a:r>
              <a:rPr lang="en-US" dirty="0"/>
              <a:t>Directors &amp; Officers Liability</a:t>
            </a:r>
          </a:p>
          <a:p>
            <a:pPr lvl="3"/>
            <a:r>
              <a:rPr lang="en-US" dirty="0"/>
              <a:t>Financial Institution Crime Insurance</a:t>
            </a:r>
          </a:p>
          <a:p>
            <a:pPr lvl="3"/>
            <a:r>
              <a:rPr lang="en-US" dirty="0"/>
              <a:t>Financial Institutions Professional Indemnity</a:t>
            </a:r>
          </a:p>
          <a:p>
            <a:pPr lvl="3"/>
            <a:r>
              <a:rPr lang="en-US" dirty="0"/>
              <a:t>Investment Management Insurance</a:t>
            </a:r>
          </a:p>
          <a:p>
            <a:pPr lvl="3"/>
            <a:r>
              <a:rPr lang="en-US" dirty="0"/>
              <a:t>Medical Malpractice</a:t>
            </a:r>
          </a:p>
          <a:p>
            <a:pPr lvl="3"/>
            <a:r>
              <a:rPr lang="en-US" dirty="0"/>
              <a:t>Private Equity and Venture Capital Insurance</a:t>
            </a:r>
          </a:p>
          <a:p>
            <a:pPr lvl="3"/>
            <a:r>
              <a:rPr lang="en-US" dirty="0"/>
              <a:t>Professional Indemnity</a:t>
            </a:r>
          </a:p>
          <a:p>
            <a:pPr lvl="3"/>
            <a:r>
              <a:rPr lang="en-US" dirty="0"/>
              <a:t>Transactional Risk Insurance</a:t>
            </a:r>
          </a:p>
          <a:p>
            <a:endParaRPr lang="en-US" dirty="0"/>
          </a:p>
        </p:txBody>
      </p:sp>
    </p:spTree>
    <p:extLst>
      <p:ext uri="{BB962C8B-B14F-4D97-AF65-F5344CB8AC3E}">
        <p14:creationId xmlns:p14="http://schemas.microsoft.com/office/powerpoint/2010/main" val="17273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17030-A120-42F2-A730-D244DB82349A}"/>
              </a:ext>
            </a:extLst>
          </p:cNvPr>
          <p:cNvSpPr>
            <a:spLocks noGrp="1"/>
          </p:cNvSpPr>
          <p:nvPr>
            <p:ph idx="1"/>
          </p:nvPr>
        </p:nvSpPr>
        <p:spPr>
          <a:xfrm>
            <a:off x="970671" y="604911"/>
            <a:ext cx="10157577" cy="5567289"/>
          </a:xfrm>
        </p:spPr>
        <p:txBody>
          <a:bodyPr/>
          <a:lstStyle/>
          <a:p>
            <a:r>
              <a:rPr lang="en-US" dirty="0">
                <a:hlinkClick r:id="rId2" tooltip="Marine"/>
              </a:rPr>
              <a:t>Marine</a:t>
            </a:r>
            <a:endParaRPr lang="en-US" dirty="0"/>
          </a:p>
          <a:p>
            <a:pPr lvl="3"/>
            <a:r>
              <a:rPr lang="en-US" dirty="0"/>
              <a:t>Cargo Insurance</a:t>
            </a:r>
          </a:p>
          <a:p>
            <a:pPr lvl="3"/>
            <a:r>
              <a:rPr lang="en-US" dirty="0"/>
              <a:t>Single Shipment Insurance</a:t>
            </a:r>
          </a:p>
          <a:p>
            <a:pPr lvl="3"/>
            <a:r>
              <a:rPr lang="en-US" dirty="0"/>
              <a:t>Logistics Insurance</a:t>
            </a:r>
          </a:p>
          <a:p>
            <a:pPr lvl="3"/>
            <a:r>
              <a:rPr lang="en-US" dirty="0"/>
              <a:t>Marine Hull &amp; Specialty Insurance</a:t>
            </a:r>
          </a:p>
          <a:p>
            <a:pPr lvl="3"/>
            <a:r>
              <a:rPr lang="en-US" dirty="0"/>
              <a:t>Fine Art &amp; Valuable Goods (Specie) Insurance</a:t>
            </a:r>
          </a:p>
          <a:p>
            <a:pPr lvl="3"/>
            <a:r>
              <a:rPr lang="en-US" dirty="0"/>
              <a:t>Project Cargo Insurance</a:t>
            </a:r>
          </a:p>
          <a:p>
            <a:pPr lvl="3"/>
            <a:r>
              <a:rPr lang="en-US" dirty="0"/>
              <a:t>Marine Services Liability Insurance</a:t>
            </a:r>
          </a:p>
          <a:p>
            <a:pPr lvl="3"/>
            <a:endParaRPr lang="en-US" dirty="0"/>
          </a:p>
          <a:p>
            <a:r>
              <a:rPr lang="en-US" dirty="0">
                <a:hlinkClick r:id="rId3" tooltip="Property"/>
              </a:rPr>
              <a:t>Property</a:t>
            </a:r>
            <a:endParaRPr lang="en-US" dirty="0"/>
          </a:p>
          <a:p>
            <a:pPr lvl="3"/>
            <a:r>
              <a:rPr lang="en-US" dirty="0"/>
              <a:t>Terrorism Insurance</a:t>
            </a:r>
          </a:p>
          <a:p>
            <a:pPr lvl="3"/>
            <a:r>
              <a:rPr lang="en-US" dirty="0"/>
              <a:t>Non Damage Terrorism Solution</a:t>
            </a:r>
          </a:p>
          <a:p>
            <a:pPr lvl="3"/>
            <a:r>
              <a:rPr lang="en-US" dirty="0"/>
              <a:t>Terrorism Risk Evaluation Services</a:t>
            </a:r>
          </a:p>
          <a:p>
            <a:pPr lvl="3"/>
            <a:r>
              <a:rPr lang="en-US" dirty="0"/>
              <a:t>Property All Risks Loss</a:t>
            </a:r>
          </a:p>
          <a:p>
            <a:pPr marL="822960" lvl="3" indent="0">
              <a:buNone/>
            </a:pPr>
            <a:endParaRPr lang="en-US" dirty="0"/>
          </a:p>
          <a:p>
            <a:pPr lvl="4"/>
            <a:endParaRPr lang="en-US" dirty="0"/>
          </a:p>
          <a:p>
            <a:endParaRPr lang="en-US" dirty="0"/>
          </a:p>
        </p:txBody>
      </p:sp>
    </p:spTree>
    <p:extLst>
      <p:ext uri="{BB962C8B-B14F-4D97-AF65-F5344CB8AC3E}">
        <p14:creationId xmlns:p14="http://schemas.microsoft.com/office/powerpoint/2010/main" val="366405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213C-666C-4820-B8F0-7B4A58A7DD74}"/>
              </a:ext>
            </a:extLst>
          </p:cNvPr>
          <p:cNvSpPr>
            <a:spLocks noGrp="1"/>
          </p:cNvSpPr>
          <p:nvPr>
            <p:ph type="title"/>
          </p:nvPr>
        </p:nvSpPr>
        <p:spPr/>
        <p:txBody>
          <a:bodyPr/>
          <a:lstStyle/>
          <a:p>
            <a:r>
              <a:rPr lang="en-US" dirty="0"/>
              <a:t>Types OF INSURANCE</a:t>
            </a:r>
          </a:p>
        </p:txBody>
      </p:sp>
      <p:sp>
        <p:nvSpPr>
          <p:cNvPr id="3" name="Content Placeholder 2">
            <a:extLst>
              <a:ext uri="{FF2B5EF4-FFF2-40B4-BE49-F238E27FC236}">
                <a16:creationId xmlns:a16="http://schemas.microsoft.com/office/drawing/2014/main" id="{0FC97158-2ABD-4CEC-A4C0-3508003A84D0}"/>
              </a:ext>
            </a:extLst>
          </p:cNvPr>
          <p:cNvSpPr>
            <a:spLocks noGrp="1"/>
          </p:cNvSpPr>
          <p:nvPr>
            <p:ph idx="1"/>
          </p:nvPr>
        </p:nvSpPr>
        <p:spPr/>
        <p:txBody>
          <a:bodyPr>
            <a:normAutofit/>
          </a:bodyPr>
          <a:lstStyle/>
          <a:p>
            <a:pPr>
              <a:buFont typeface="Courier New" panose="02070309020205020404" pitchFamily="49" charset="0"/>
              <a:buChar char="o"/>
            </a:pPr>
            <a:r>
              <a:rPr lang="en-US" b="1" dirty="0"/>
              <a:t>Life Insurance  -  </a:t>
            </a:r>
            <a:r>
              <a:rPr lang="en-US" dirty="0"/>
              <a:t>Life Insurance refers to a policy or cover whereby the policyholder can ensure financial freedom for his/her family members after death.</a:t>
            </a:r>
          </a:p>
          <a:p>
            <a:pPr lvl="2">
              <a:buFont typeface="Arial" panose="020B0604020202020204" pitchFamily="34" charset="0"/>
              <a:buChar char="•"/>
            </a:pPr>
            <a:r>
              <a:rPr lang="en-US" b="1" dirty="0"/>
              <a:t>Term life insurance </a:t>
            </a:r>
            <a:r>
              <a:rPr lang="en-US" dirty="0"/>
              <a:t>- It provides insurance coverage only for a fixed period of time. </a:t>
            </a:r>
          </a:p>
          <a:p>
            <a:pPr lvl="2">
              <a:buFont typeface="Arial" panose="020B0604020202020204" pitchFamily="34" charset="0"/>
              <a:buChar char="•"/>
            </a:pPr>
            <a:r>
              <a:rPr lang="en-US" b="1" dirty="0"/>
              <a:t>Whole life insurance </a:t>
            </a:r>
            <a:r>
              <a:rPr lang="en-US" dirty="0"/>
              <a:t>– It offers life cover for the whole life of an individual, instead of a specified term</a:t>
            </a:r>
          </a:p>
          <a:p>
            <a:pPr lvl="2">
              <a:buFont typeface="Arial" panose="020B0604020202020204" pitchFamily="34" charset="0"/>
              <a:buChar char="•"/>
            </a:pPr>
            <a:r>
              <a:rPr lang="en-US" b="1" dirty="0"/>
              <a:t>Endowment life insurance </a:t>
            </a:r>
            <a:r>
              <a:rPr lang="en-US" dirty="0"/>
              <a:t>– It provides the combined benefit of life insurance cum saving.</a:t>
            </a:r>
          </a:p>
          <a:p>
            <a:pPr lvl="2">
              <a:buFont typeface="Arial" panose="020B0604020202020204" pitchFamily="34" charset="0"/>
              <a:buChar char="•"/>
            </a:pPr>
            <a:r>
              <a:rPr lang="en-US" b="1" dirty="0"/>
              <a:t>Money back insurance policy </a:t>
            </a:r>
            <a:r>
              <a:rPr lang="en-US" dirty="0"/>
              <a:t>- Pays a certain percentage of the plan’s sum assured after regular intervals. </a:t>
            </a:r>
          </a:p>
          <a:p>
            <a:pPr lvl="2">
              <a:buFont typeface="Arial" panose="020B0604020202020204" pitchFamily="34" charset="0"/>
              <a:buChar char="•"/>
            </a:pPr>
            <a:r>
              <a:rPr lang="en-US" b="1" dirty="0"/>
              <a:t>ULIP life insurance plans </a:t>
            </a:r>
            <a:r>
              <a:rPr lang="en-US" dirty="0"/>
              <a:t>– It offers the benefit of investment cum life insurance.</a:t>
            </a:r>
          </a:p>
          <a:p>
            <a:pPr lvl="2">
              <a:buFont typeface="Arial" panose="020B0604020202020204" pitchFamily="34" charset="0"/>
              <a:buChar char="•"/>
            </a:pPr>
            <a:r>
              <a:rPr lang="en-US" b="1" dirty="0"/>
              <a:t>Child insurance policy </a:t>
            </a:r>
            <a:r>
              <a:rPr lang="en-US" dirty="0"/>
              <a:t>- </a:t>
            </a:r>
            <a:r>
              <a:rPr lang="en-US" b="1" dirty="0"/>
              <a:t> </a:t>
            </a:r>
            <a:r>
              <a:rPr lang="en-US" dirty="0"/>
              <a:t>Policy that provides financial aid for your children throughout their lives.</a:t>
            </a:r>
          </a:p>
          <a:p>
            <a:pPr lvl="2">
              <a:buFont typeface="Arial" panose="020B0604020202020204" pitchFamily="34" charset="0"/>
              <a:buChar char="•"/>
            </a:pPr>
            <a:r>
              <a:rPr lang="en-US" b="1" dirty="0"/>
              <a:t>Retirement insurance plan </a:t>
            </a:r>
            <a:r>
              <a:rPr lang="en-US" dirty="0"/>
              <a:t>-  The policy that helps to create  a retirement corpus. </a:t>
            </a:r>
          </a:p>
          <a:p>
            <a:pPr lvl="2">
              <a:buFont typeface="Arial" panose="020B0604020202020204" pitchFamily="34" charset="0"/>
              <a:buChar char="•"/>
            </a:pPr>
            <a:endParaRPr lang="en-US" dirty="0"/>
          </a:p>
          <a:p>
            <a:pPr lvl="2">
              <a:buFont typeface="Wingdings" panose="05000000000000000000" pitchFamily="2" charset="2"/>
              <a:buChar char="v"/>
            </a:pPr>
            <a:r>
              <a:rPr lang="en-US" b="1" dirty="0"/>
              <a:t>Best Life insurance company – Northwestern Mutual</a:t>
            </a:r>
            <a:endParaRPr lang="en-US" dirty="0"/>
          </a:p>
        </p:txBody>
      </p:sp>
    </p:spTree>
    <p:extLst>
      <p:ext uri="{BB962C8B-B14F-4D97-AF65-F5344CB8AC3E}">
        <p14:creationId xmlns:p14="http://schemas.microsoft.com/office/powerpoint/2010/main" val="76494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E0E38-82DD-456D-B2A9-9742AF2E8783}"/>
              </a:ext>
            </a:extLst>
          </p:cNvPr>
          <p:cNvSpPr>
            <a:spLocks noGrp="1"/>
          </p:cNvSpPr>
          <p:nvPr>
            <p:ph idx="1"/>
          </p:nvPr>
        </p:nvSpPr>
        <p:spPr>
          <a:xfrm>
            <a:off x="1069848" y="590843"/>
            <a:ext cx="10058400" cy="5581357"/>
          </a:xfrm>
        </p:spPr>
        <p:txBody>
          <a:bodyPr>
            <a:normAutofit/>
          </a:bodyPr>
          <a:lstStyle/>
          <a:p>
            <a:pPr>
              <a:buFont typeface="Courier New" panose="02070309020205020404" pitchFamily="49" charset="0"/>
              <a:buChar char="o"/>
            </a:pPr>
            <a:endParaRPr lang="en-US" b="1" dirty="0"/>
          </a:p>
          <a:p>
            <a:pPr>
              <a:buFont typeface="Courier New" panose="02070309020205020404" pitchFamily="49" charset="0"/>
              <a:buChar char="o"/>
            </a:pPr>
            <a:r>
              <a:rPr lang="en-US" b="1" dirty="0"/>
              <a:t>Motor Insurance – </a:t>
            </a:r>
            <a:r>
              <a:rPr lang="en-US" dirty="0"/>
              <a:t>Motor Insurance refers to policies that offer financial assistance in the event of accidents involving your car or bike.  There are three categories of motor insurances – Car insurance, Two-wheeler insurance, Commercial vehicle insurance</a:t>
            </a:r>
          </a:p>
          <a:p>
            <a:pPr lvl="3">
              <a:buFont typeface="Arial" panose="020B0604020202020204" pitchFamily="34" charset="0"/>
              <a:buChar char="•"/>
            </a:pPr>
            <a:r>
              <a:rPr lang="en-US" b="1" dirty="0"/>
              <a:t>Third-Party Liability Motor Insurance - </a:t>
            </a:r>
            <a:r>
              <a:rPr lang="en-US" dirty="0"/>
              <a:t>Third-party insurance covers an individual or firm against a loss caused by some third-party.</a:t>
            </a:r>
            <a:endParaRPr lang="en-US" b="1" dirty="0"/>
          </a:p>
          <a:p>
            <a:pPr lvl="3">
              <a:buFont typeface="Arial" panose="020B0604020202020204" pitchFamily="34" charset="0"/>
              <a:buChar char="•"/>
            </a:pPr>
            <a:r>
              <a:rPr lang="en-US" b="1" dirty="0"/>
              <a:t>Comprehensive Cover Motor Insurance </a:t>
            </a:r>
            <a:r>
              <a:rPr lang="en-US" dirty="0"/>
              <a:t>- A comprehensive car insurance is an extensive motor insurance plan that covers the insured person against both, own damages and any third party liabilities.</a:t>
            </a:r>
          </a:p>
          <a:p>
            <a:pPr lvl="3">
              <a:buFont typeface="Arial" panose="020B0604020202020204" pitchFamily="34" charset="0"/>
              <a:buChar char="•"/>
            </a:pPr>
            <a:r>
              <a:rPr lang="en-US" b="1" dirty="0"/>
              <a:t>Own Damage Cover Motor Insurance - </a:t>
            </a:r>
            <a:r>
              <a:rPr lang="en-US" dirty="0"/>
              <a:t>Own Damage insurance helps you stay covered against damage caused to your vehicle due to accidents like fire, theft, etc.</a:t>
            </a:r>
          </a:p>
          <a:p>
            <a:pPr lvl="3">
              <a:buFont typeface="Arial" panose="020B0604020202020204" pitchFamily="34" charset="0"/>
              <a:buChar char="•"/>
            </a:pPr>
            <a:endParaRPr lang="en-US" dirty="0"/>
          </a:p>
          <a:p>
            <a:pPr lvl="3">
              <a:buFont typeface="Wingdings" panose="05000000000000000000" pitchFamily="2" charset="2"/>
              <a:buChar char="v"/>
            </a:pPr>
            <a:r>
              <a:rPr lang="en-US" b="1" dirty="0"/>
              <a:t>Best motor insurance company – USAA</a:t>
            </a:r>
            <a:endParaRPr lang="en-US" dirty="0"/>
          </a:p>
          <a:p>
            <a:pPr lvl="3">
              <a:buFont typeface="Arial" panose="020B0604020202020204" pitchFamily="34" charset="0"/>
              <a:buChar char="•"/>
            </a:pPr>
            <a:endParaRPr lang="en-US" dirty="0"/>
          </a:p>
          <a:p>
            <a:pPr lvl="3">
              <a:buFont typeface="Arial" panose="020B0604020202020204" pitchFamily="34" charset="0"/>
              <a:buChar char="•"/>
            </a:pPr>
            <a:endParaRPr lang="en-US" dirty="0"/>
          </a:p>
          <a:p>
            <a:pPr lvl="3">
              <a:buFont typeface="Arial" panose="020B0604020202020204" pitchFamily="34" charset="0"/>
              <a:buChar char="•"/>
            </a:pPr>
            <a:endParaRPr lang="en-US" dirty="0"/>
          </a:p>
        </p:txBody>
      </p:sp>
    </p:spTree>
    <p:extLst>
      <p:ext uri="{BB962C8B-B14F-4D97-AF65-F5344CB8AC3E}">
        <p14:creationId xmlns:p14="http://schemas.microsoft.com/office/powerpoint/2010/main" val="410084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B674E-9BDF-4127-AEE0-8C6CF5197679}"/>
              </a:ext>
            </a:extLst>
          </p:cNvPr>
          <p:cNvSpPr>
            <a:spLocks noGrp="1"/>
          </p:cNvSpPr>
          <p:nvPr>
            <p:ph idx="1"/>
          </p:nvPr>
        </p:nvSpPr>
        <p:spPr/>
        <p:txBody>
          <a:bodyPr/>
          <a:lstStyle/>
          <a:p>
            <a:pPr>
              <a:buFont typeface="Courier New" panose="02070309020205020404" pitchFamily="49" charset="0"/>
              <a:buChar char="o"/>
            </a:pPr>
            <a:r>
              <a:rPr lang="en-US" b="1" dirty="0"/>
              <a:t>Marine Insurance </a:t>
            </a:r>
            <a:r>
              <a:rPr lang="en-US" dirty="0"/>
              <a:t>– Marine Insurance is a type of insurance policy that provides coverage against any damage caused to cargo vessels, ships, terminals, etc. </a:t>
            </a:r>
          </a:p>
          <a:p>
            <a:pPr lvl="3">
              <a:buFont typeface="Arial" panose="020B0604020202020204" pitchFamily="34" charset="0"/>
              <a:buChar char="•"/>
            </a:pPr>
            <a:r>
              <a:rPr lang="en-US" b="1" dirty="0"/>
              <a:t>Marine cargo insurance  </a:t>
            </a:r>
            <a:r>
              <a:rPr lang="en-US" dirty="0"/>
              <a:t>- Marine cargo insurance is a type of insurance policy that covers the loss or damage caused due to marine cargo during the transit.</a:t>
            </a:r>
          </a:p>
          <a:p>
            <a:pPr lvl="3">
              <a:buFont typeface="Arial" panose="020B0604020202020204" pitchFamily="34" charset="0"/>
              <a:buChar char="•"/>
            </a:pPr>
            <a:r>
              <a:rPr lang="en-US" b="1" dirty="0"/>
              <a:t>Liability Insurance  </a:t>
            </a:r>
            <a:r>
              <a:rPr lang="en-US" dirty="0"/>
              <a:t>- This insurance protects the ship in case of a crash, collision or any attack that can lead to a huge loss or damage. </a:t>
            </a:r>
          </a:p>
          <a:p>
            <a:pPr lvl="3">
              <a:buFont typeface="Arial" panose="020B0604020202020204" pitchFamily="34" charset="0"/>
              <a:buChar char="•"/>
            </a:pPr>
            <a:r>
              <a:rPr lang="en-US" b="1" dirty="0"/>
              <a:t>Hull Insurance </a:t>
            </a:r>
            <a:r>
              <a:rPr lang="en-US" dirty="0"/>
              <a:t>– This policy provides coverage to vessel including the furniture and articles of the ship against any unanticipated mishaps.</a:t>
            </a:r>
          </a:p>
          <a:p>
            <a:pPr lvl="3">
              <a:buFont typeface="Arial" panose="020B0604020202020204" pitchFamily="34" charset="0"/>
              <a:buChar char="•"/>
            </a:pPr>
            <a:r>
              <a:rPr lang="en-US" b="1" dirty="0"/>
              <a:t>Freight Insurance  </a:t>
            </a:r>
            <a:r>
              <a:rPr lang="en-US" dirty="0"/>
              <a:t>- This policy compensates the shipping company in case the freight is lost or damaged.  </a:t>
            </a:r>
          </a:p>
          <a:p>
            <a:pPr lvl="3">
              <a:buFont typeface="Wingdings" panose="05000000000000000000" pitchFamily="2" charset="2"/>
              <a:buChar char="v"/>
            </a:pPr>
            <a:r>
              <a:rPr lang="en-US" b="1" dirty="0"/>
              <a:t>Best marine insurance company - </a:t>
            </a:r>
            <a:r>
              <a:rPr lang="en-US" dirty="0"/>
              <a:t>Lloyd's</a:t>
            </a:r>
          </a:p>
          <a:p>
            <a:endParaRPr lang="en-US" dirty="0"/>
          </a:p>
        </p:txBody>
      </p:sp>
    </p:spTree>
    <p:extLst>
      <p:ext uri="{BB962C8B-B14F-4D97-AF65-F5344CB8AC3E}">
        <p14:creationId xmlns:p14="http://schemas.microsoft.com/office/powerpoint/2010/main" val="45494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7C0B2-B9A6-4209-91F8-C2FCF5375806}"/>
              </a:ext>
            </a:extLst>
          </p:cNvPr>
          <p:cNvSpPr>
            <a:spLocks noGrp="1"/>
          </p:cNvSpPr>
          <p:nvPr>
            <p:ph idx="1"/>
          </p:nvPr>
        </p:nvSpPr>
        <p:spPr>
          <a:xfrm>
            <a:off x="1069848" y="464234"/>
            <a:ext cx="10058400" cy="5707966"/>
          </a:xfrm>
        </p:spPr>
        <p:txBody>
          <a:bodyPr/>
          <a:lstStyle/>
          <a:p>
            <a:pPr>
              <a:buFont typeface="Courier New" panose="02070309020205020404" pitchFamily="49" charset="0"/>
              <a:buChar char="o"/>
            </a:pPr>
            <a:endParaRPr lang="en-US" b="1" dirty="0"/>
          </a:p>
          <a:p>
            <a:pPr>
              <a:buFont typeface="Courier New" panose="02070309020205020404" pitchFamily="49" charset="0"/>
              <a:buChar char="o"/>
            </a:pPr>
            <a:r>
              <a:rPr lang="en-US" b="1" dirty="0"/>
              <a:t>Health Insurance – </a:t>
            </a:r>
            <a:r>
              <a:rPr lang="en-US" dirty="0"/>
              <a:t>Health Insurance refers to a type of general insurance, which provides financial assistance to policyholders when they are admitted to hospitals for treatment. </a:t>
            </a:r>
          </a:p>
          <a:p>
            <a:pPr>
              <a:buFont typeface="Courier New" panose="02070309020205020404" pitchFamily="49" charset="0"/>
              <a:buChar char="o"/>
            </a:pPr>
            <a:endParaRPr lang="en-US" dirty="0"/>
          </a:p>
          <a:p>
            <a:pPr lvl="5">
              <a:buFont typeface="Arial" panose="020B0604020202020204" pitchFamily="34" charset="0"/>
              <a:buChar char="•"/>
            </a:pPr>
            <a:r>
              <a:rPr lang="en-US" b="1" dirty="0"/>
              <a:t>Individual health insurance </a:t>
            </a:r>
            <a:r>
              <a:rPr lang="en-US" dirty="0"/>
              <a:t>– This insurance offer medical cover to just one policyholder.</a:t>
            </a:r>
          </a:p>
          <a:p>
            <a:pPr lvl="5">
              <a:buFont typeface="Arial" panose="020B0604020202020204" pitchFamily="34" charset="0"/>
              <a:buChar char="•"/>
            </a:pPr>
            <a:r>
              <a:rPr lang="en-US" b="1" dirty="0"/>
              <a:t>Family floater insurance </a:t>
            </a:r>
            <a:r>
              <a:rPr lang="en-US" dirty="0"/>
              <a:t>- These policies allow you to avail health insurance for your entire family.</a:t>
            </a:r>
          </a:p>
          <a:p>
            <a:pPr lvl="5">
              <a:buFont typeface="Arial" panose="020B0604020202020204" pitchFamily="34" charset="0"/>
              <a:buChar char="•"/>
            </a:pPr>
            <a:r>
              <a:rPr lang="en-US" b="1" dirty="0"/>
              <a:t>Senior Citizen health insurance </a:t>
            </a:r>
            <a:r>
              <a:rPr lang="en-US" dirty="0"/>
              <a:t>– This policy specifically cater to individuals aged 60 years and beyond.</a:t>
            </a:r>
          </a:p>
          <a:p>
            <a:pPr lvl="5">
              <a:buFont typeface="Arial" panose="020B0604020202020204" pitchFamily="34" charset="0"/>
              <a:buChar char="•"/>
            </a:pPr>
            <a:r>
              <a:rPr lang="en-US" b="1" dirty="0"/>
              <a:t>Personal accident insurance </a:t>
            </a:r>
            <a:r>
              <a:rPr lang="en-US" dirty="0"/>
              <a:t>- These medical insurance policies only cover financial liability from injuries, disability or death arising due to accidents.</a:t>
            </a:r>
          </a:p>
          <a:p>
            <a:pPr lvl="5">
              <a:buFont typeface="Arial" panose="020B0604020202020204" pitchFamily="34" charset="0"/>
              <a:buChar char="•"/>
            </a:pPr>
            <a:r>
              <a:rPr lang="en-US" b="1" dirty="0"/>
              <a:t>Group health insurance </a:t>
            </a:r>
            <a:r>
              <a:rPr lang="en-US" dirty="0"/>
              <a:t>– This policy is generally offered to employees of an organization or company.  They are designed in such a way that older beneficiaries can be removed, and fresh beneficiaries can be added, as per the company’s employee retention capability.</a:t>
            </a:r>
          </a:p>
          <a:p>
            <a:pPr lvl="5">
              <a:buFont typeface="Wingdings" panose="05000000000000000000" pitchFamily="2" charset="2"/>
              <a:buChar char="v"/>
            </a:pPr>
            <a:r>
              <a:rPr lang="en-US" b="1" dirty="0"/>
              <a:t>Best health insurance company - </a:t>
            </a:r>
            <a:r>
              <a:rPr lang="en-US" dirty="0"/>
              <a:t>IMG.</a:t>
            </a:r>
          </a:p>
          <a:p>
            <a:pPr lvl="5">
              <a:buFont typeface="Wingdings" panose="05000000000000000000" pitchFamily="2" charset="2"/>
              <a:buChar char="v"/>
            </a:pPr>
            <a:endParaRPr lang="en-US" dirty="0"/>
          </a:p>
          <a:p>
            <a:pPr>
              <a:buFont typeface="Courier New" panose="02070309020205020404" pitchFamily="49" charset="0"/>
              <a:buChar char="o"/>
            </a:pPr>
            <a:endParaRPr lang="en-US" b="1" dirty="0"/>
          </a:p>
          <a:p>
            <a:pPr marL="1371400" lvl="5" indent="0">
              <a:buNone/>
            </a:pPr>
            <a:endParaRPr lang="en-US" dirty="0"/>
          </a:p>
          <a:p>
            <a:pPr marL="0" indent="0">
              <a:buNone/>
            </a:pPr>
            <a:endParaRPr lang="en-US" dirty="0"/>
          </a:p>
        </p:txBody>
      </p:sp>
    </p:spTree>
    <p:extLst>
      <p:ext uri="{BB962C8B-B14F-4D97-AF65-F5344CB8AC3E}">
        <p14:creationId xmlns:p14="http://schemas.microsoft.com/office/powerpoint/2010/main" val="126358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94766-0480-4374-B024-A2BAD7AE8FA0}"/>
              </a:ext>
            </a:extLst>
          </p:cNvPr>
          <p:cNvSpPr>
            <a:spLocks noGrp="1"/>
          </p:cNvSpPr>
          <p:nvPr>
            <p:ph idx="1"/>
          </p:nvPr>
        </p:nvSpPr>
        <p:spPr>
          <a:xfrm>
            <a:off x="717452" y="1055077"/>
            <a:ext cx="10410796" cy="5117123"/>
          </a:xfrm>
        </p:spPr>
        <p:txBody>
          <a:bodyPr>
            <a:normAutofit/>
          </a:bodyPr>
          <a:lstStyle/>
          <a:p>
            <a:pPr fontAlgn="base"/>
            <a:r>
              <a:rPr lang="en-US" dirty="0"/>
              <a:t>Travel Insurance - These policies ensure the financial safety of a traveler during a trip. It offers financial aid at various times, such as during loss of baggage, trip cancellation etc. </a:t>
            </a:r>
          </a:p>
          <a:p>
            <a:pPr lvl="4" fontAlgn="base">
              <a:buFont typeface="Arial" panose="020B0604020202020204" pitchFamily="34" charset="0"/>
              <a:buChar char="•"/>
            </a:pPr>
            <a:r>
              <a:rPr lang="en-US" b="1" dirty="0"/>
              <a:t>Domestic Travel Insurance</a:t>
            </a:r>
            <a:r>
              <a:rPr lang="en-US" dirty="0"/>
              <a:t> - This policy safeguards your finances during travels within India. </a:t>
            </a:r>
          </a:p>
          <a:p>
            <a:pPr lvl="4" fontAlgn="base">
              <a:buFont typeface="Arial" panose="020B0604020202020204" pitchFamily="34" charset="0"/>
              <a:buChar char="•"/>
            </a:pPr>
            <a:endParaRPr lang="en-US" dirty="0"/>
          </a:p>
          <a:p>
            <a:pPr lvl="4" fontAlgn="base">
              <a:buFont typeface="Arial" panose="020B0604020202020204" pitchFamily="34" charset="0"/>
              <a:buChar char="•"/>
            </a:pPr>
            <a:r>
              <a:rPr lang="en-US" b="1" dirty="0"/>
              <a:t>International Travel Insurance</a:t>
            </a:r>
            <a:r>
              <a:rPr lang="en-US" dirty="0"/>
              <a:t> -This package is when you are stepping out of their country. It covers the unforeseen expenses that can arise during your trip like medical emergencies, baggage loss, loss of passport, etc.</a:t>
            </a:r>
          </a:p>
          <a:p>
            <a:pPr lvl="4" fontAlgn="base">
              <a:buFont typeface="Arial" panose="020B0604020202020204" pitchFamily="34" charset="0"/>
              <a:buChar char="•"/>
            </a:pPr>
            <a:endParaRPr lang="en-US" dirty="0"/>
          </a:p>
          <a:p>
            <a:pPr lvl="4" fontAlgn="base">
              <a:buFont typeface="Arial" panose="020B0604020202020204" pitchFamily="34" charset="0"/>
              <a:buChar char="•"/>
            </a:pPr>
            <a:r>
              <a:rPr lang="en-US" b="1" dirty="0"/>
              <a:t>Best travel insurance company  - Allianz Travel Insurance</a:t>
            </a:r>
          </a:p>
          <a:p>
            <a:pPr marL="0" indent="0" fontAlgn="base">
              <a:buNone/>
            </a:pPr>
            <a:endParaRPr lang="en-US" dirty="0"/>
          </a:p>
          <a:p>
            <a:pPr fontAlgn="base"/>
            <a:r>
              <a:rPr lang="en-US" b="1" dirty="0"/>
              <a:t>Mobile Insurance – </a:t>
            </a:r>
            <a:r>
              <a:rPr lang="en-US" dirty="0"/>
              <a:t>Mobile insurance allows you to reclaim money that you spend on repairing your phone in the event of accidental damage.</a:t>
            </a:r>
          </a:p>
          <a:p>
            <a:pPr lvl="4" fontAlgn="base"/>
            <a:r>
              <a:rPr lang="en-US" b="1" dirty="0"/>
              <a:t>Best mobile insurance company - Asurion</a:t>
            </a:r>
            <a:endParaRPr lang="en-US" dirty="0"/>
          </a:p>
          <a:p>
            <a:pPr fontAlgn="base"/>
            <a:endParaRPr lang="en-US" dirty="0"/>
          </a:p>
          <a:p>
            <a:pPr marL="0" indent="0" fontAlgn="base">
              <a:buNone/>
            </a:pPr>
            <a:endParaRPr lang="en-US" dirty="0"/>
          </a:p>
          <a:p>
            <a:pPr lvl="4" fontAlgn="base">
              <a:buFont typeface="Arial" panose="020B0604020202020204" pitchFamily="34" charset="0"/>
              <a:buChar char="•"/>
            </a:pPr>
            <a:endParaRPr lang="en-US" dirty="0"/>
          </a:p>
          <a:p>
            <a:pPr lvl="4" fontAlgn="base">
              <a:buFont typeface="Arial" panose="020B0604020202020204" pitchFamily="34" charset="0"/>
              <a:buChar char="•"/>
            </a:pPr>
            <a:endParaRPr lang="en-US" dirty="0"/>
          </a:p>
          <a:p>
            <a:pPr lvl="4" fontAlgn="base">
              <a:buFont typeface="Arial" panose="020B0604020202020204" pitchFamily="34" charset="0"/>
              <a:buChar char="•"/>
            </a:pPr>
            <a:endParaRPr lang="en-US" dirty="0"/>
          </a:p>
          <a:p>
            <a:pPr lvl="4" fontAlgn="base">
              <a:buFont typeface="Arial" panose="020B0604020202020204" pitchFamily="34" charset="0"/>
              <a:buChar char="•"/>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73614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FE081-1A7C-4601-8519-7246C71A787F}"/>
              </a:ext>
            </a:extLst>
          </p:cNvPr>
          <p:cNvSpPr>
            <a:spLocks noGrp="1"/>
          </p:cNvSpPr>
          <p:nvPr>
            <p:ph idx="1"/>
          </p:nvPr>
        </p:nvSpPr>
        <p:spPr>
          <a:xfrm>
            <a:off x="1069848" y="703385"/>
            <a:ext cx="10058400" cy="5468815"/>
          </a:xfrm>
        </p:spPr>
        <p:txBody>
          <a:bodyPr/>
          <a:lstStyle/>
          <a:p>
            <a:pPr>
              <a:buFont typeface="Courier New" panose="02070309020205020404" pitchFamily="49" charset="0"/>
              <a:buChar char="o"/>
            </a:pPr>
            <a:r>
              <a:rPr lang="en-US" b="1" dirty="0"/>
              <a:t>Property Insurance - </a:t>
            </a:r>
            <a:r>
              <a:rPr lang="en-US" dirty="0"/>
              <a:t>Any building or immovable structure can be insured through property Insurance plans. If there is any damage in the property, then policyholder can claim financial assistance from the insurance provider. It also safeguards the content inside the property.</a:t>
            </a:r>
          </a:p>
          <a:p>
            <a:pPr lvl="4">
              <a:buFont typeface="Arial" panose="020B0604020202020204" pitchFamily="34" charset="0"/>
              <a:buChar char="•"/>
            </a:pPr>
            <a:r>
              <a:rPr lang="en-US" b="1" dirty="0"/>
              <a:t>Home insurance </a:t>
            </a:r>
            <a:r>
              <a:rPr lang="en-US" dirty="0"/>
              <a:t>– If there is any damage to your home or contents inside due to fires, burglaries, storms, earthquakes, explosions and other events then this policy can be claimed.</a:t>
            </a:r>
          </a:p>
          <a:p>
            <a:pPr lvl="4">
              <a:buFont typeface="Arial" panose="020B0604020202020204" pitchFamily="34" charset="0"/>
              <a:buChar char="•"/>
            </a:pPr>
            <a:r>
              <a:rPr lang="en-US" b="1" dirty="0"/>
              <a:t>Shop insurance </a:t>
            </a:r>
            <a:r>
              <a:rPr lang="en-US" dirty="0"/>
              <a:t>-  Whether the damage occurs due to natural calamities or due to accidents, with these plans, you can claim this policy.</a:t>
            </a:r>
          </a:p>
          <a:p>
            <a:pPr lvl="4">
              <a:buFont typeface="Arial" panose="020B0604020202020204" pitchFamily="34" charset="0"/>
              <a:buChar char="•"/>
            </a:pPr>
            <a:r>
              <a:rPr lang="en-US" b="1" dirty="0"/>
              <a:t>Office insurance </a:t>
            </a:r>
            <a:r>
              <a:rPr lang="en-US" dirty="0"/>
              <a:t>- Office insurance ensures that the office building and all the equipment inside are significantly protected in the event of unforeseen events.</a:t>
            </a:r>
          </a:p>
          <a:p>
            <a:pPr lvl="4">
              <a:buFont typeface="Arial" panose="020B0604020202020204" pitchFamily="34" charset="0"/>
              <a:buChar char="•"/>
            </a:pPr>
            <a:endParaRPr lang="en-US" dirty="0"/>
          </a:p>
          <a:p>
            <a:pPr lvl="4">
              <a:buFont typeface="Wingdings" panose="05000000000000000000" pitchFamily="2" charset="2"/>
              <a:buChar char="v"/>
            </a:pPr>
            <a:r>
              <a:rPr lang="en-US" b="1" dirty="0"/>
              <a:t>Best property insurance company - </a:t>
            </a:r>
            <a:r>
              <a:rPr lang="en-US" b="1" dirty="0" err="1"/>
              <a:t>Amica</a:t>
            </a:r>
            <a:endParaRPr lang="en-US" dirty="0"/>
          </a:p>
          <a:p>
            <a:pPr marL="0" indent="0">
              <a:buNone/>
            </a:pPr>
            <a:endParaRPr lang="en-US" b="1" dirty="0"/>
          </a:p>
          <a:p>
            <a:pPr>
              <a:buFont typeface="Courier New" panose="02070309020205020404" pitchFamily="49" charset="0"/>
              <a:buChar char="o"/>
            </a:pPr>
            <a:r>
              <a:rPr lang="en-US" b="1" dirty="0"/>
              <a:t>Cycle Insurance - </a:t>
            </a:r>
            <a:r>
              <a:rPr lang="en-US" dirty="0"/>
              <a:t>A cycle insurance policy ensures that you have access to necessary funds should your bicycle undergo accidental damage or theft.</a:t>
            </a:r>
          </a:p>
          <a:p>
            <a:pPr lvl="4">
              <a:buFont typeface="Wingdings" panose="05000000000000000000" pitchFamily="2" charset="2"/>
              <a:buChar char="v"/>
            </a:pPr>
            <a:r>
              <a:rPr lang="en-US" b="1" dirty="0"/>
              <a:t> Best Cycle insurance company - </a:t>
            </a:r>
            <a:r>
              <a:rPr lang="en-US" b="1" dirty="0" err="1"/>
              <a:t>YellowJersey</a:t>
            </a:r>
            <a:endParaRPr lang="en-US" b="1" dirty="0"/>
          </a:p>
        </p:txBody>
      </p:sp>
    </p:spTree>
    <p:extLst>
      <p:ext uri="{BB962C8B-B14F-4D97-AF65-F5344CB8AC3E}">
        <p14:creationId xmlns:p14="http://schemas.microsoft.com/office/powerpoint/2010/main" val="127966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5273-8039-44CB-A414-5F9F13FA2595}"/>
              </a:ext>
            </a:extLst>
          </p:cNvPr>
          <p:cNvSpPr>
            <a:spLocks noGrp="1"/>
          </p:cNvSpPr>
          <p:nvPr>
            <p:ph type="title"/>
          </p:nvPr>
        </p:nvSpPr>
        <p:spPr/>
        <p:txBody>
          <a:bodyPr/>
          <a:lstStyle/>
          <a:p>
            <a:r>
              <a:rPr lang="en-US" dirty="0"/>
              <a:t>LIFE CYCLE OF AN INSURANCE POLICY</a:t>
            </a:r>
          </a:p>
        </p:txBody>
      </p:sp>
      <p:sp>
        <p:nvSpPr>
          <p:cNvPr id="3" name="Content Placeholder 2">
            <a:extLst>
              <a:ext uri="{FF2B5EF4-FFF2-40B4-BE49-F238E27FC236}">
                <a16:creationId xmlns:a16="http://schemas.microsoft.com/office/drawing/2014/main" id="{53739FE2-77E8-4D76-B778-81B3694AA6D9}"/>
              </a:ext>
            </a:extLst>
          </p:cNvPr>
          <p:cNvSpPr>
            <a:spLocks noGrp="1"/>
          </p:cNvSpPr>
          <p:nvPr>
            <p:ph idx="1"/>
          </p:nvPr>
        </p:nvSpPr>
        <p:spPr/>
        <p:txBody>
          <a:bodyPr/>
          <a:lstStyle/>
          <a:p>
            <a:r>
              <a:rPr lang="en-US" dirty="0"/>
              <a:t>Application</a:t>
            </a:r>
          </a:p>
          <a:p>
            <a:pPr marL="0" indent="0">
              <a:buNone/>
            </a:pPr>
            <a:r>
              <a:rPr lang="en-US" dirty="0"/>
              <a:t>      Firstly,  the customer has to fill an application. On the application, an applicant is asked a series of questions that help the insurance underwriter decide on the level of risk involved with insuring the individual.</a:t>
            </a:r>
          </a:p>
          <a:p>
            <a:pPr marL="0" indent="0">
              <a:buNone/>
            </a:pPr>
            <a:endParaRPr lang="en-US" dirty="0"/>
          </a:p>
          <a:p>
            <a:r>
              <a:rPr lang="en-US" dirty="0"/>
              <a:t>Contract</a:t>
            </a:r>
          </a:p>
          <a:p>
            <a:pPr marL="0" indent="0">
              <a:buNone/>
            </a:pPr>
            <a:r>
              <a:rPr lang="en-US" dirty="0"/>
              <a:t>       Policies may be approved, denied or accepted with changed provisions. Policies may be rated as an exceptional risk, demanding a higher premium, or may include exclusions, allowing a company to deny claims in certain specific situations.</a:t>
            </a:r>
          </a:p>
        </p:txBody>
      </p:sp>
    </p:spTree>
    <p:extLst>
      <p:ext uri="{BB962C8B-B14F-4D97-AF65-F5344CB8AC3E}">
        <p14:creationId xmlns:p14="http://schemas.microsoft.com/office/powerpoint/2010/main" val="338005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96B2F-F6DC-431D-8767-5974DFB51BC1}"/>
              </a:ext>
            </a:extLst>
          </p:cNvPr>
          <p:cNvSpPr>
            <a:spLocks noGrp="1"/>
          </p:cNvSpPr>
          <p:nvPr>
            <p:ph idx="1"/>
          </p:nvPr>
        </p:nvSpPr>
        <p:spPr>
          <a:xfrm>
            <a:off x="1069848" y="998806"/>
            <a:ext cx="10058400" cy="5173394"/>
          </a:xfrm>
        </p:spPr>
        <p:txBody>
          <a:bodyPr/>
          <a:lstStyle/>
          <a:p>
            <a:r>
              <a:rPr lang="en-US" dirty="0"/>
              <a:t>Claim</a:t>
            </a:r>
          </a:p>
          <a:p>
            <a:pPr marL="0" indent="0">
              <a:buNone/>
            </a:pPr>
            <a:r>
              <a:rPr lang="en-US" dirty="0"/>
              <a:t>	When policyholder files a claim, insurance companies asks for basic information about what happened and thoroughly investigate the claim. Insurance adjusters then decide if the claim is valid and how much payment the contract requires.</a:t>
            </a:r>
          </a:p>
          <a:p>
            <a:pPr marL="0" indent="0">
              <a:buNone/>
            </a:pPr>
            <a:endParaRPr lang="en-US" dirty="0"/>
          </a:p>
          <a:p>
            <a:r>
              <a:rPr lang="en-US" dirty="0"/>
              <a:t>Payout</a:t>
            </a:r>
          </a:p>
          <a:p>
            <a:pPr marL="0" indent="0">
              <a:buNone/>
            </a:pPr>
            <a:r>
              <a:rPr lang="en-US" dirty="0"/>
              <a:t>	If the claim is valid, insurance companies pay out claims either to the individual or to a service provider based on the terms of the contract. </a:t>
            </a:r>
          </a:p>
        </p:txBody>
      </p:sp>
    </p:spTree>
    <p:extLst>
      <p:ext uri="{BB962C8B-B14F-4D97-AF65-F5344CB8AC3E}">
        <p14:creationId xmlns:p14="http://schemas.microsoft.com/office/powerpoint/2010/main" val="1833345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1060</TotalTime>
  <Words>509</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Rockwell</vt:lpstr>
      <vt:lpstr>Rockwell Condensed</vt:lpstr>
      <vt:lpstr>Wingdings</vt:lpstr>
      <vt:lpstr>Wood Type</vt:lpstr>
      <vt:lpstr>INSURANCE</vt:lpstr>
      <vt:lpstr>Types OF INSURANCE</vt:lpstr>
      <vt:lpstr>PowerPoint Presentation</vt:lpstr>
      <vt:lpstr>PowerPoint Presentation</vt:lpstr>
      <vt:lpstr>PowerPoint Presentation</vt:lpstr>
      <vt:lpstr>PowerPoint Presentation</vt:lpstr>
      <vt:lpstr>PowerPoint Presentation</vt:lpstr>
      <vt:lpstr>LIFE CYCLE OF AN INSURANCE POLICY</vt:lpstr>
      <vt:lpstr>PowerPoint Presentation</vt:lpstr>
      <vt:lpstr>INSURANCE POLICIES OFFERED BY CHUBB</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Somepalli, Saranya</dc:creator>
  <cp:lastModifiedBy>Somepalli, Saranya</cp:lastModifiedBy>
  <cp:revision>32</cp:revision>
  <dcterms:created xsi:type="dcterms:W3CDTF">2021-03-29T13:30:38Z</dcterms:created>
  <dcterms:modified xsi:type="dcterms:W3CDTF">2021-03-30T18:42:41Z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79a5b4-1824-49e3-a612-20b3893cf696_Enabled">
    <vt:lpwstr>true</vt:lpwstr>
  </property>
  <property fmtid="{D5CDD505-2E9C-101B-9397-08002B2CF9AE}" pid="3" name="MSIP_Label_b279a5b4-1824-49e3-a612-20b3893cf696_SetDate">
    <vt:lpwstr>2021-03-29T13:30:48Z</vt:lpwstr>
  </property>
  <property fmtid="{D5CDD505-2E9C-101B-9397-08002B2CF9AE}" pid="4" name="MSIP_Label_b279a5b4-1824-49e3-a612-20b3893cf696_Method">
    <vt:lpwstr>Standard</vt:lpwstr>
  </property>
  <property fmtid="{D5CDD505-2E9C-101B-9397-08002B2CF9AE}" pid="5" name="MSIP_Label_b279a5b4-1824-49e3-a612-20b3893cf696_Name">
    <vt:lpwstr>Yellow Data - APAC</vt:lpwstr>
  </property>
  <property fmtid="{D5CDD505-2E9C-101B-9397-08002B2CF9AE}" pid="6" name="MSIP_Label_b279a5b4-1824-49e3-a612-20b3893cf696_SiteId">
    <vt:lpwstr>fffcdc91-d561-4287-aebc-78d2466eec29</vt:lpwstr>
  </property>
  <property fmtid="{D5CDD505-2E9C-101B-9397-08002B2CF9AE}" pid="7" name="MSIP_Label_b279a5b4-1824-49e3-a612-20b3893cf696_ActionId">
    <vt:lpwstr>b59dbca2-7c54-4a8f-82d9-3c29a30f6165</vt:lpwstr>
  </property>
  <property fmtid="{D5CDD505-2E9C-101B-9397-08002B2CF9AE}" pid="8" name="MSIP_Label_b279a5b4-1824-49e3-a612-20b3893cf696_ContentBits">
    <vt:lpwstr>0</vt:lpwstr>
  </property>
</Properties>
</file>