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19.0</c:v>
                </c:pt>
                <c:pt idx="2">
                  <c:v>9.0</c:v>
                </c:pt>
                <c:pt idx="3">
                  <c:v>10.0</c:v>
                </c:pt>
                <c:pt idx="4">
                  <c:v>12.0</c:v>
                </c:pt>
                <c:pt idx="5">
                  <c:v>17.0</c:v>
                </c:pt>
                <c:pt idx="6">
                  <c:v>18.0</c:v>
                </c:pt>
                <c:pt idx="7">
                  <c:v>15.0</c:v>
                </c:pt>
                <c:pt idx="8">
                  <c:v>18.0</c:v>
                </c:pt>
                <c:pt idx="9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26.0</c:v>
                </c:pt>
                <c:pt idx="1">
                  <c:v>21.0</c:v>
                </c:pt>
                <c:pt idx="2">
                  <c:v>23.0</c:v>
                </c:pt>
                <c:pt idx="3">
                  <c:v>20.0</c:v>
                </c:pt>
                <c:pt idx="4">
                  <c:v>31.0</c:v>
                </c:pt>
                <c:pt idx="5">
                  <c:v>29.0</c:v>
                </c:pt>
                <c:pt idx="6">
                  <c:v>24.0</c:v>
                </c:pt>
                <c:pt idx="7">
                  <c:v>18.0</c:v>
                </c:pt>
                <c:pt idx="8">
                  <c:v>27.0</c:v>
                </c:pt>
                <c:pt idx="9">
                  <c:v>27.0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33.0</c:v>
                </c:pt>
                <c:pt idx="1">
                  <c:v>34.0</c:v>
                </c:pt>
                <c:pt idx="2">
                  <c:v>34.0</c:v>
                </c:pt>
                <c:pt idx="3">
                  <c:v>38.0</c:v>
                </c:pt>
                <c:pt idx="4">
                  <c:v>39.0</c:v>
                </c:pt>
                <c:pt idx="5">
                  <c:v>40.0</c:v>
                </c:pt>
                <c:pt idx="6">
                  <c:v>33.0</c:v>
                </c:pt>
                <c:pt idx="7">
                  <c:v>40.0</c:v>
                </c:pt>
                <c:pt idx="8">
                  <c:v>46.0</c:v>
                </c:pt>
                <c:pt idx="9">
                  <c:v>36.0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10.0</c:v>
                </c:pt>
                <c:pt idx="1">
                  <c:v>4.0</c:v>
                </c:pt>
                <c:pt idx="2">
                  <c:v>11.0</c:v>
                </c:pt>
                <c:pt idx="3">
                  <c:v>11.0</c:v>
                </c:pt>
                <c:pt idx="4">
                  <c:v>15.0</c:v>
                </c:pt>
                <c:pt idx="5">
                  <c:v>5.0</c:v>
                </c:pt>
                <c:pt idx="6">
                  <c:v>14.0</c:v>
                </c:pt>
                <c:pt idx="7">
                  <c:v>6.0</c:v>
                </c:pt>
                <c:pt idx="8">
                  <c:v>5.0</c:v>
                </c:pt>
                <c:pt idx="9">
                  <c:v>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700" y="3074939"/>
            <a:ext cx="861060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</a:t>
            </a:r>
            <a:r>
              <a:rPr dirty="0" sz="2400" lang="en-IN"/>
              <a:t>E    </a:t>
            </a:r>
            <a:r>
              <a:rPr dirty="0" sz="2400" lang="en-US"/>
              <a:t>:</a:t>
            </a:r>
            <a:r>
              <a:rPr dirty="0" sz="2400" lang="en-IN"/>
              <a:t>    </a:t>
            </a:r>
            <a:r>
              <a:rPr dirty="0" sz="2400" lang="en-US"/>
              <a:t>S</a:t>
            </a:r>
            <a:r>
              <a:rPr dirty="0" sz="2400" lang="en-US"/>
              <a:t>.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y</a:t>
            </a:r>
            <a:r>
              <a:rPr dirty="0" sz="2400" lang="en-US"/>
              <a:t>a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IN"/>
              <a:t>         </a:t>
            </a:r>
            <a:r>
              <a:rPr dirty="0" sz="2400" lang="en-US"/>
              <a:t>:</a:t>
            </a:r>
            <a:r>
              <a:rPr dirty="0" sz="2400" lang="en-IN"/>
              <a:t> 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4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2FA81CE93E04744896440FBB4180C3C3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IN"/>
              <a:t>        </a:t>
            </a:r>
            <a:r>
              <a:rPr dirty="0" sz="2400" lang="en-US"/>
              <a:t>:</a:t>
            </a:r>
            <a:r>
              <a:rPr dirty="0" sz="2400" lang="en-IN"/>
              <a:t>    B.COM (GENERAL) </a:t>
            </a:r>
          </a:p>
          <a:p>
            <a:r>
              <a:rPr dirty="0" sz="2400" lang="en-IN"/>
              <a:t>COLLEGE                 :   AGURCHAND MANMULL JAIN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TextBox 2"/>
          <p:cNvSpPr txBox="1"/>
          <p:nvPr/>
        </p:nvSpPr>
        <p:spPr>
          <a:xfrm>
            <a:off x="1026866" y="1722785"/>
            <a:ext cx="8740587" cy="55016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The process of creating mathematical or </a:t>
            </a:r>
            <a:r>
              <a:rPr dirty="0" sz="2800" lang="en-IN" err="1"/>
              <a:t>statisticalmodels</a:t>
            </a:r>
            <a:r>
              <a:rPr dirty="0" sz="2800" lang="en-IN"/>
              <a:t> to represent and </a:t>
            </a:r>
            <a:r>
              <a:rPr dirty="0" sz="2800" lang="en-IN" err="1"/>
              <a:t>analyze</a:t>
            </a:r>
            <a:r>
              <a:rPr dirty="0" sz="2800" lang="en-IN"/>
              <a:t> data, </a:t>
            </a:r>
            <a:r>
              <a:rPr dirty="0" sz="2800" lang="en-IN" err="1"/>
              <a:t>enablingpredictions</a:t>
            </a:r>
            <a:r>
              <a:rPr dirty="0" sz="2800" lang="en-IN"/>
              <a:t> and insights based on that data. 
</a:t>
            </a:r>
          </a:p>
          <a:p>
            <a:r>
              <a:rPr dirty="0" sz="2800" lang="en-IN"/>
              <a:t>1.Model Selection</a:t>
            </a:r>
          </a:p>
          <a:p>
            <a:r>
              <a:rPr dirty="0" sz="2800" lang="en-IN"/>
              <a:t>2.Data Preparation</a:t>
            </a:r>
          </a:p>
          <a:p>
            <a:r>
              <a:rPr dirty="0" sz="2800" lang="en-IN"/>
              <a:t>3.Feature Engineering</a:t>
            </a:r>
          </a:p>
          <a:p>
            <a:r>
              <a:rPr dirty="0" sz="2800" lang="en-IN"/>
              <a:t>4.Training the Model</a:t>
            </a:r>
          </a:p>
          <a:p>
            <a:r>
              <a:rPr dirty="0" sz="2800" lang="en-IN"/>
              <a:t>5. Validation and Testing</a:t>
            </a:r>
          </a:p>
          <a:p>
            <a:r>
              <a:rPr dirty="0" sz="2800" lang="en-IN"/>
              <a:t>6.Performance Metrics</a:t>
            </a:r>
          </a:p>
          <a:p>
            <a:endParaRPr dirty="0" sz="280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7"/>
          <p:cNvSpPr txBox="1"/>
          <p:nvPr/>
        </p:nvSpPr>
        <p:spPr>
          <a:xfrm>
            <a:off x="3050038" y="2280950"/>
            <a:ext cx="6100074" cy="923330"/>
          </a:xfrm>
          <a:prstGeom prst="rect"/>
          <a:noFill/>
        </p:spPr>
        <p:txBody>
          <a:bodyPr wrap="square">
            <a:spAutoFit/>
          </a:bodyPr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586781" y="2102129"/>
            <a:ext cx="10470923" cy="4370427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Our analysis identifies key factors driving high </a:t>
            </a:r>
            <a:r>
              <a:rPr dirty="0" sz="2800" lang="en-IN" err="1"/>
              <a:t>employeeturnover</a:t>
            </a:r>
            <a:r>
              <a:rPr dirty="0" sz="2800" lang="en-IN"/>
              <a:t>, including limited career development </a:t>
            </a:r>
            <a:r>
              <a:rPr dirty="0" sz="2800" lang="en-IN" err="1"/>
              <a:t>opportunitiesand</a:t>
            </a:r>
            <a:r>
              <a:rPr dirty="0" sz="2800" lang="en-IN"/>
              <a:t> low job satisfaction. To address these issues, </a:t>
            </a:r>
            <a:r>
              <a:rPr dirty="0" sz="2800" lang="en-IN" err="1"/>
              <a:t>werecommend</a:t>
            </a:r>
            <a:r>
              <a:rPr dirty="0" sz="2800" lang="en-IN"/>
              <a:t> implementing targeted career growth </a:t>
            </a:r>
            <a:r>
              <a:rPr dirty="0" sz="2800" lang="en-IN" err="1"/>
              <a:t>programsand</a:t>
            </a:r>
            <a:r>
              <a:rPr dirty="0" sz="2800" lang="en-IN"/>
              <a:t> improving employee feedback mechanisms. Despite some</a:t>
            </a:r>
          </a:p>
          <a:p>
            <a:r>
              <a:rPr dirty="0" sz="2800" lang="en-IN"/>
              <a:t>data limitations, these actions will help enhance </a:t>
            </a:r>
            <a:r>
              <a:rPr dirty="0" sz="2800" lang="en-IN" err="1"/>
              <a:t>employeeretention</a:t>
            </a:r>
            <a:r>
              <a:rPr dirty="0" sz="2800" lang="en-IN"/>
              <a:t> and overall satisfaction. Further studies and data</a:t>
            </a:r>
          </a:p>
          <a:p>
            <a:r>
              <a:rPr dirty="0" sz="2800" lang="en-IN"/>
              <a:t>collection are advised to continually refine these strategies.</a:t>
            </a:r>
            <a:endParaRPr dirty="0" sz="2800" lang="en-US"/>
          </a:p>
          <a:p>
            <a:endParaRPr dirty="0" lang="en-IN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lang="en-IN" spc="-85"/>
              <a:t>       </a:t>
            </a:r>
            <a:r>
              <a:rPr dirty="0" sz="4250" lang="en-IN" spc="25"/>
              <a:t>TITLE: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439241" y="320266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16"/>
          <p:cNvSpPr txBox="1"/>
          <p:nvPr/>
        </p:nvSpPr>
        <p:spPr>
          <a:xfrm>
            <a:off x="946387" y="1522267"/>
            <a:ext cx="11556475" cy="6797039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dirty="0" sz="2800" lang="en-IN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dirty="0" sz="2800" lang="en-IN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dirty="0" sz="2800" lang="en-IN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dirty="0" sz="2800" lang="en-IN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3"/>
          <p:cNvSpPr txBox="1"/>
          <p:nvPr/>
        </p:nvSpPr>
        <p:spPr>
          <a:xfrm>
            <a:off x="990600" y="1238029"/>
            <a:ext cx="8672512" cy="66065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A high-level summary that outlines the key aspects of </a:t>
            </a:r>
            <a:r>
              <a:rPr dirty="0" sz="2800" lang="en-IN" err="1"/>
              <a:t>theproject</a:t>
            </a:r>
            <a:r>
              <a:rPr dirty="0" sz="2800" lang="en-IN"/>
              <a:t>, including its goals, scope, methodology, and </a:t>
            </a:r>
            <a:r>
              <a:rPr dirty="0" sz="2800" lang="en-IN" err="1"/>
              <a:t>expectedoutcomes</a:t>
            </a:r>
            <a:r>
              <a:rPr dirty="0" sz="2800" lang="en-IN"/>
              <a:t>. It provides a clear understanding of what the </a:t>
            </a:r>
            <a:r>
              <a:rPr dirty="0" sz="2800" lang="en-IN" err="1"/>
              <a:t>projectaims</a:t>
            </a:r>
            <a:r>
              <a:rPr dirty="0" sz="2800" lang="en-IN"/>
              <a:t> to achieve and how it will be executed.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Objectives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Scope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Methodology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Deliverables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Timeline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Expected Outcomes</a:t>
            </a:r>
          </a:p>
          <a:p>
            <a:endParaRPr dirty="0" sz="280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8"/>
          <p:cNvSpPr txBox="1"/>
          <p:nvPr/>
        </p:nvSpPr>
        <p:spPr>
          <a:xfrm>
            <a:off x="1270148" y="1798856"/>
            <a:ext cx="7299295" cy="83210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1.Human Resources (HR) Department</a:t>
            </a:r>
          </a:p>
          <a:p>
            <a:r>
              <a:rPr dirty="0" sz="2800" lang="en-IN"/>
              <a:t>
2.Management and Leadership Teams</a:t>
            </a:r>
          </a:p>
          <a:p>
            <a:r>
              <a:rPr dirty="0" sz="2800" lang="en-IN"/>
              <a:t>
3.Department Heads</a:t>
            </a:r>
          </a:p>
          <a:p>
            <a:r>
              <a:rPr dirty="0" sz="2800" lang="en-IN"/>
              <a:t>
4.Data Analysts and HR Analysts</a:t>
            </a:r>
          </a:p>
          <a:p>
            <a:r>
              <a:rPr dirty="0" sz="2800" lang="en-IN"/>
              <a:t>
5.Employee Relations Specialists</a:t>
            </a:r>
          </a:p>
          <a:p>
            <a:r>
              <a:rPr dirty="0" sz="2800" lang="en-IN"/>
              <a:t>
6.Business Partners and Consultants</a:t>
            </a:r>
          </a:p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2800" lang="en-IN"/>
          </a:p>
          <a:p>
            <a:endParaRPr dirty="0" sz="280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253476" y="2333685"/>
            <a:ext cx="6100074" cy="43967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1.Our Solution</a:t>
            </a:r>
          </a:p>
          <a:p>
            <a:r>
              <a:rPr dirty="0" sz="2800" lang="en-IN"/>
              <a:t>
2.Identify Key Issues</a:t>
            </a:r>
          </a:p>
          <a:p>
            <a:r>
              <a:rPr dirty="0" sz="2800" lang="en-IN"/>
              <a:t>
3.Develop Targeted Strategies</a:t>
            </a:r>
          </a:p>
          <a:p>
            <a:r>
              <a:rPr dirty="0" sz="2800" lang="en-IN"/>
              <a:t>
4.Implement Action Plans</a:t>
            </a:r>
          </a:p>
          <a:p>
            <a:r>
              <a:rPr dirty="0" sz="2800" lang="en-IN"/>
              <a:t>
5.Monitor and Evaluate Impact</a:t>
            </a:r>
            <a:endParaRPr dirty="0" sz="280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574556" y="1486489"/>
            <a:ext cx="9290695" cy="66065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The dataset description provides an overview of the data </a:t>
            </a:r>
            <a:r>
              <a:rPr dirty="0" sz="2800" lang="en-IN" err="1"/>
              <a:t>beingused</a:t>
            </a:r>
            <a:r>
              <a:rPr dirty="0" sz="2800" lang="en-IN"/>
              <a:t> in the analysis, including its source, structure, </a:t>
            </a:r>
            <a:r>
              <a:rPr dirty="0" sz="2800" lang="en-IN" err="1"/>
              <a:t>andrelevance</a:t>
            </a:r>
            <a:r>
              <a:rPr dirty="0" sz="2800" lang="en-IN"/>
              <a:t>. It helps to understand what data is available, </a:t>
            </a:r>
            <a:r>
              <a:rPr dirty="0" sz="2800" lang="en-IN" err="1"/>
              <a:t>itsquality</a:t>
            </a:r>
            <a:r>
              <a:rPr dirty="0" sz="2800" lang="en-IN"/>
              <a:t>, and how it supports the analysis objectives
</a:t>
            </a:r>
          </a:p>
          <a:p>
            <a:r>
              <a:rPr dirty="0" sz="2800" lang="en-IN"/>
              <a:t>1.Data Sources</a:t>
            </a:r>
          </a:p>
          <a:p>
            <a:r>
              <a:rPr dirty="0" sz="2800" lang="en-IN"/>
              <a:t>2.Data Types</a:t>
            </a:r>
          </a:p>
          <a:p>
            <a:r>
              <a:rPr dirty="0" sz="2800" lang="en-IN"/>
              <a:t>3.Data Fields</a:t>
            </a:r>
          </a:p>
          <a:p>
            <a:r>
              <a:rPr dirty="0" sz="2800" lang="en-IN"/>
              <a:t>4.Data Size</a:t>
            </a:r>
          </a:p>
          <a:p>
            <a:r>
              <a:rPr dirty="0" sz="2800" lang="en-IN"/>
              <a:t>5.Data Format</a:t>
            </a:r>
          </a:p>
          <a:p>
            <a:r>
              <a:rPr dirty="0" sz="2800" lang="en-IN"/>
              <a:t>6.Data Quality</a:t>
            </a:r>
          </a:p>
          <a:p>
            <a:r>
              <a:rPr dirty="0" sz="2800" lang="en-IN"/>
              <a:t>7.Data Collection Period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2313607" y="1486756"/>
            <a:ext cx="8534018" cy="5958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Madhan M</cp:lastModifiedBy>
  <dcterms:created xsi:type="dcterms:W3CDTF">2024-03-29T04:07:22Z</dcterms:created>
  <dcterms:modified xsi:type="dcterms:W3CDTF">2024-09-27T10:22:19Z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e28bd366cc584b9a9e2d61331ad36895</vt:lpwstr>
  </property>
</Properties>
</file>