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2" r:id="rId7"/>
    <p:sldId id="313" r:id="rId8"/>
    <p:sldId id="314" r:id="rId9"/>
    <p:sldId id="315" r:id="rId10"/>
    <p:sldId id="317" r:id="rId11"/>
    <p:sldId id="316" r:id="rId12"/>
    <p:sldId id="318" r:id="rId13"/>
    <p:sldId id="31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8/26/2024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8/26/2024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8/26/2024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8/26/2024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8/26/2024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8/26/2024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8/26/2024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8/26/2024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8/26/2024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8/26/2024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Graph Neural Networks</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8F6C0-1FE6-7F82-10B7-720980ED89DD}"/>
              </a:ext>
            </a:extLst>
          </p:cNvPr>
          <p:cNvSpPr>
            <a:spLocks noGrp="1"/>
          </p:cNvSpPr>
          <p:nvPr>
            <p:ph type="title"/>
          </p:nvPr>
        </p:nvSpPr>
        <p:spPr/>
        <p:txBody>
          <a:bodyPr/>
          <a:lstStyle/>
          <a:p>
            <a:r>
              <a:rPr lang="en-IN" dirty="0"/>
              <a:t>Applications</a:t>
            </a:r>
          </a:p>
        </p:txBody>
      </p:sp>
      <p:sp>
        <p:nvSpPr>
          <p:cNvPr id="3" name="TextBox 2">
            <a:extLst>
              <a:ext uri="{FF2B5EF4-FFF2-40B4-BE49-F238E27FC236}">
                <a16:creationId xmlns:a16="http://schemas.microsoft.com/office/drawing/2014/main" id="{588A01F1-35B6-25EA-D42A-54852F676903}"/>
              </a:ext>
            </a:extLst>
          </p:cNvPr>
          <p:cNvSpPr txBox="1"/>
          <p:nvPr/>
        </p:nvSpPr>
        <p:spPr>
          <a:xfrm>
            <a:off x="2300748" y="2290916"/>
            <a:ext cx="6567949" cy="3046988"/>
          </a:xfrm>
          <a:prstGeom prst="rect">
            <a:avLst/>
          </a:prstGeom>
          <a:noFill/>
        </p:spPr>
        <p:txBody>
          <a:bodyPr wrap="square" rtlCol="0">
            <a:spAutoFit/>
          </a:bodyPr>
          <a:lstStyle/>
          <a:p>
            <a:pPr marL="342900" indent="-342900">
              <a:buFont typeface="Arial" panose="020B0604020202020204" pitchFamily="34" charset="0"/>
              <a:buChar char="•"/>
            </a:pPr>
            <a:r>
              <a:rPr lang="en-IN" sz="2400" dirty="0"/>
              <a:t>Prediction of Molecular properties</a:t>
            </a:r>
          </a:p>
          <a:p>
            <a:pPr marL="342900" indent="-342900">
              <a:buFont typeface="Arial" panose="020B0604020202020204" pitchFamily="34" charset="0"/>
              <a:buChar char="•"/>
            </a:pPr>
            <a:r>
              <a:rPr lang="en-IN" sz="2400" dirty="0"/>
              <a:t>Finding new drug candidates</a:t>
            </a:r>
          </a:p>
          <a:p>
            <a:pPr marL="342900" indent="-342900">
              <a:buFont typeface="Arial" panose="020B0604020202020204" pitchFamily="34" charset="0"/>
              <a:buChar char="•"/>
            </a:pPr>
            <a:r>
              <a:rPr lang="en-IN" sz="2400" dirty="0"/>
              <a:t>Detecting infections in medical images</a:t>
            </a:r>
          </a:p>
          <a:p>
            <a:pPr marL="342900" indent="-342900">
              <a:buFont typeface="Arial" panose="020B0604020202020204" pitchFamily="34" charset="0"/>
              <a:buChar char="•"/>
            </a:pPr>
            <a:r>
              <a:rPr lang="en-IN" sz="2400" dirty="0"/>
              <a:t>Drug Design</a:t>
            </a:r>
          </a:p>
          <a:p>
            <a:pPr marL="342900" indent="-342900">
              <a:buFont typeface="Arial" panose="020B0604020202020204" pitchFamily="34" charset="0"/>
              <a:buChar char="•"/>
            </a:pPr>
            <a:r>
              <a:rPr lang="en-IN" sz="2400" dirty="0"/>
              <a:t>Medicine</a:t>
            </a:r>
          </a:p>
          <a:p>
            <a:endParaRPr lang="en-IN" sz="2400" dirty="0"/>
          </a:p>
          <a:p>
            <a:endParaRPr lang="en-IN" sz="2400" dirty="0"/>
          </a:p>
          <a:p>
            <a:r>
              <a:rPr lang="en-IN" sz="2400" dirty="0"/>
              <a:t>And many more….!!</a:t>
            </a:r>
          </a:p>
        </p:txBody>
      </p:sp>
    </p:spTree>
    <p:extLst>
      <p:ext uri="{BB962C8B-B14F-4D97-AF65-F5344CB8AC3E}">
        <p14:creationId xmlns:p14="http://schemas.microsoft.com/office/powerpoint/2010/main" val="3980613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8F6C0-1FE6-7F82-10B7-720980ED89DD}"/>
              </a:ext>
            </a:extLst>
          </p:cNvPr>
          <p:cNvSpPr>
            <a:spLocks noGrp="1"/>
          </p:cNvSpPr>
          <p:nvPr>
            <p:ph type="title"/>
          </p:nvPr>
        </p:nvSpPr>
        <p:spPr/>
        <p:txBody>
          <a:bodyPr/>
          <a:lstStyle/>
          <a:p>
            <a:r>
              <a:rPr lang="en-IN" dirty="0"/>
              <a:t>Overview</a:t>
            </a:r>
          </a:p>
        </p:txBody>
      </p:sp>
      <p:sp>
        <p:nvSpPr>
          <p:cNvPr id="6" name="TextBox 5">
            <a:extLst>
              <a:ext uri="{FF2B5EF4-FFF2-40B4-BE49-F238E27FC236}">
                <a16:creationId xmlns:a16="http://schemas.microsoft.com/office/drawing/2014/main" id="{622BEFC2-860E-E1D6-DD21-2E1A32DF5257}"/>
              </a:ext>
            </a:extLst>
          </p:cNvPr>
          <p:cNvSpPr txBox="1"/>
          <p:nvPr/>
        </p:nvSpPr>
        <p:spPr>
          <a:xfrm>
            <a:off x="1067783" y="2274838"/>
            <a:ext cx="10323871" cy="830997"/>
          </a:xfrm>
          <a:prstGeom prst="rect">
            <a:avLst/>
          </a:prstGeom>
          <a:noFill/>
        </p:spPr>
        <p:txBody>
          <a:bodyPr wrap="square" rtlCol="0">
            <a:spAutoFit/>
          </a:bodyPr>
          <a:lstStyle/>
          <a:p>
            <a:pPr marL="342900" indent="-342900">
              <a:buFont typeface="Arial" panose="020B0604020202020204" pitchFamily="34" charset="0"/>
              <a:buChar char="•"/>
            </a:pPr>
            <a:r>
              <a:rPr lang="en-IN" sz="2400" dirty="0">
                <a:solidFill>
                  <a:srgbClr val="FF0000"/>
                </a:solidFill>
              </a:rPr>
              <a:t>Graph Neural Networks(GNN) </a:t>
            </a:r>
            <a:r>
              <a:rPr lang="en-IN" sz="2400" dirty="0"/>
              <a:t>can be interpreted as the generalisation of </a:t>
            </a:r>
            <a:r>
              <a:rPr lang="en-IN" sz="2400" dirty="0" err="1"/>
              <a:t>Convoluional</a:t>
            </a:r>
            <a:r>
              <a:rPr lang="en-IN" sz="2400" dirty="0"/>
              <a:t> Neural Networks (CNN) to irregular shaped graph structures</a:t>
            </a:r>
          </a:p>
        </p:txBody>
      </p:sp>
      <p:sp>
        <p:nvSpPr>
          <p:cNvPr id="7" name="TextBox 6">
            <a:extLst>
              <a:ext uri="{FF2B5EF4-FFF2-40B4-BE49-F238E27FC236}">
                <a16:creationId xmlns:a16="http://schemas.microsoft.com/office/drawing/2014/main" id="{1EB472EC-55FF-0C42-16C6-43E42E55892A}"/>
              </a:ext>
            </a:extLst>
          </p:cNvPr>
          <p:cNvSpPr txBox="1"/>
          <p:nvPr/>
        </p:nvSpPr>
        <p:spPr>
          <a:xfrm>
            <a:off x="1067782" y="3429000"/>
            <a:ext cx="10087897" cy="1569660"/>
          </a:xfrm>
          <a:prstGeom prst="rect">
            <a:avLst/>
          </a:prstGeom>
          <a:noFill/>
        </p:spPr>
        <p:txBody>
          <a:bodyPr wrap="square" rtlCol="0">
            <a:spAutoFit/>
          </a:bodyPr>
          <a:lstStyle/>
          <a:p>
            <a:pPr marL="457200" indent="-457200">
              <a:buFont typeface="Arial" panose="020B0604020202020204" pitchFamily="34" charset="0"/>
              <a:buChar char="•"/>
            </a:pPr>
            <a:r>
              <a:rPr lang="en-IN" sz="2400" dirty="0"/>
              <a:t>GNN allows us to work directly on the natural input representation of molecules; which are, in reality, </a:t>
            </a:r>
            <a:r>
              <a:rPr lang="en-IN" sz="2400" dirty="0">
                <a:solidFill>
                  <a:srgbClr val="FF0000"/>
                </a:solidFill>
              </a:rPr>
              <a:t>chemical graphs </a:t>
            </a:r>
            <a:r>
              <a:rPr lang="en-IN" sz="2400" dirty="0"/>
              <a:t>of atoms and bonds, or even 3D structures or points</a:t>
            </a:r>
          </a:p>
          <a:p>
            <a:pPr marL="457200" indent="-457200">
              <a:buFont typeface="Arial" panose="020B0604020202020204" pitchFamily="34" charset="0"/>
              <a:buChar char="•"/>
            </a:pPr>
            <a:endParaRPr lang="en-IN" sz="2400" dirty="0"/>
          </a:p>
        </p:txBody>
      </p:sp>
    </p:spTree>
    <p:extLst>
      <p:ext uri="{BB962C8B-B14F-4D97-AF65-F5344CB8AC3E}">
        <p14:creationId xmlns:p14="http://schemas.microsoft.com/office/powerpoint/2010/main" val="223855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DC9C-01B3-0F7C-F0D3-6BB13903E92C}"/>
              </a:ext>
            </a:extLst>
          </p:cNvPr>
          <p:cNvSpPr>
            <a:spLocks noGrp="1"/>
          </p:cNvSpPr>
          <p:nvPr>
            <p:ph type="title"/>
          </p:nvPr>
        </p:nvSpPr>
        <p:spPr/>
        <p:txBody>
          <a:bodyPr/>
          <a:lstStyle/>
          <a:p>
            <a:r>
              <a:rPr lang="en-IN" dirty="0"/>
              <a:t>Some Basic Principles</a:t>
            </a:r>
          </a:p>
        </p:txBody>
      </p:sp>
      <p:sp>
        <p:nvSpPr>
          <p:cNvPr id="4" name="Text Placeholder 3">
            <a:extLst>
              <a:ext uri="{FF2B5EF4-FFF2-40B4-BE49-F238E27FC236}">
                <a16:creationId xmlns:a16="http://schemas.microsoft.com/office/drawing/2014/main" id="{DD1FDBAC-780C-788F-995B-60DEC6E2B927}"/>
              </a:ext>
            </a:extLst>
          </p:cNvPr>
          <p:cNvSpPr>
            <a:spLocks noGrp="1"/>
          </p:cNvSpPr>
          <p:nvPr>
            <p:ph type="body" sz="half" idx="2"/>
          </p:nvPr>
        </p:nvSpPr>
        <p:spPr>
          <a:xfrm>
            <a:off x="1376516" y="3043050"/>
            <a:ext cx="2054942" cy="1037337"/>
          </a:xfrm>
        </p:spPr>
        <p:txBody>
          <a:bodyPr>
            <a:normAutofit/>
          </a:bodyPr>
          <a:lstStyle/>
          <a:p>
            <a:pPr marL="285750" indent="-285750">
              <a:buFont typeface="Arial" panose="020B0604020202020204" pitchFamily="34" charset="0"/>
              <a:buChar char="•"/>
            </a:pPr>
            <a:r>
              <a:rPr lang="en-IN" dirty="0"/>
              <a:t>Nodes/Vertices</a:t>
            </a:r>
          </a:p>
          <a:p>
            <a:pPr marL="285750" indent="-285750">
              <a:buFont typeface="Arial" panose="020B0604020202020204" pitchFamily="34" charset="0"/>
              <a:buChar char="•"/>
            </a:pPr>
            <a:r>
              <a:rPr lang="en-IN" dirty="0"/>
              <a:t>Edges</a:t>
            </a:r>
          </a:p>
          <a:p>
            <a:pPr marL="285750" indent="-285750">
              <a:buFont typeface="Arial" panose="020B0604020202020204" pitchFamily="34" charset="0"/>
              <a:buChar char="•"/>
            </a:pPr>
            <a:endParaRPr lang="en-IN" dirty="0"/>
          </a:p>
        </p:txBody>
      </p:sp>
      <p:sp>
        <p:nvSpPr>
          <p:cNvPr id="5" name="TextBox 4">
            <a:extLst>
              <a:ext uri="{FF2B5EF4-FFF2-40B4-BE49-F238E27FC236}">
                <a16:creationId xmlns:a16="http://schemas.microsoft.com/office/drawing/2014/main" id="{485F0303-1C0D-2D42-0206-9C5D0A46391D}"/>
              </a:ext>
            </a:extLst>
          </p:cNvPr>
          <p:cNvSpPr txBox="1"/>
          <p:nvPr/>
        </p:nvSpPr>
        <p:spPr>
          <a:xfrm>
            <a:off x="5043948" y="786383"/>
            <a:ext cx="6302478" cy="830997"/>
          </a:xfrm>
          <a:prstGeom prst="rect">
            <a:avLst/>
          </a:prstGeom>
          <a:noFill/>
        </p:spPr>
        <p:txBody>
          <a:bodyPr wrap="square" rtlCol="0">
            <a:spAutoFit/>
          </a:bodyPr>
          <a:lstStyle/>
          <a:p>
            <a:r>
              <a:rPr lang="en-IN" sz="2400" dirty="0"/>
              <a:t>Graph is actually represented as a tuple </a:t>
            </a:r>
          </a:p>
          <a:p>
            <a:r>
              <a:rPr lang="en-IN" sz="2400" dirty="0"/>
              <a:t>		G = (V, E)</a:t>
            </a:r>
          </a:p>
        </p:txBody>
      </p:sp>
      <p:sp>
        <p:nvSpPr>
          <p:cNvPr id="6" name="TextBox 5">
            <a:extLst>
              <a:ext uri="{FF2B5EF4-FFF2-40B4-BE49-F238E27FC236}">
                <a16:creationId xmlns:a16="http://schemas.microsoft.com/office/drawing/2014/main" id="{61899E65-1DF5-0A48-DDB8-A21D339EDDB4}"/>
              </a:ext>
            </a:extLst>
          </p:cNvPr>
          <p:cNvSpPr txBox="1"/>
          <p:nvPr/>
        </p:nvSpPr>
        <p:spPr>
          <a:xfrm>
            <a:off x="6243484" y="1840744"/>
            <a:ext cx="570271" cy="830997"/>
          </a:xfrm>
          <a:prstGeom prst="rect">
            <a:avLst/>
          </a:prstGeom>
          <a:noFill/>
        </p:spPr>
        <p:txBody>
          <a:bodyPr wrap="square" rtlCol="0">
            <a:spAutoFit/>
          </a:bodyPr>
          <a:lstStyle/>
          <a:p>
            <a:r>
              <a:rPr lang="en-IN" sz="2400" dirty="0"/>
              <a:t>V</a:t>
            </a:r>
          </a:p>
          <a:p>
            <a:r>
              <a:rPr lang="en-IN" sz="2400" dirty="0"/>
              <a:t>E</a:t>
            </a:r>
          </a:p>
        </p:txBody>
      </p:sp>
      <p:cxnSp>
        <p:nvCxnSpPr>
          <p:cNvPr id="8" name="Straight Arrow Connector 7">
            <a:extLst>
              <a:ext uri="{FF2B5EF4-FFF2-40B4-BE49-F238E27FC236}">
                <a16:creationId xmlns:a16="http://schemas.microsoft.com/office/drawing/2014/main" id="{C75A60EC-2B3E-E53F-4B40-2A4B809B31E5}"/>
              </a:ext>
            </a:extLst>
          </p:cNvPr>
          <p:cNvCxnSpPr/>
          <p:nvPr/>
        </p:nvCxnSpPr>
        <p:spPr>
          <a:xfrm>
            <a:off x="6799006" y="2074606"/>
            <a:ext cx="13961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6A86D488-64C2-C1A9-D987-B67B952CFDEA}"/>
              </a:ext>
            </a:extLst>
          </p:cNvPr>
          <p:cNvCxnSpPr/>
          <p:nvPr/>
        </p:nvCxnSpPr>
        <p:spPr>
          <a:xfrm>
            <a:off x="6813755" y="2432990"/>
            <a:ext cx="13961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DBF63CA5-01D6-9867-C55B-425FF727D76C}"/>
              </a:ext>
            </a:extLst>
          </p:cNvPr>
          <p:cNvSpPr txBox="1"/>
          <p:nvPr/>
        </p:nvSpPr>
        <p:spPr>
          <a:xfrm>
            <a:off x="8318092" y="1833370"/>
            <a:ext cx="1671483" cy="830997"/>
          </a:xfrm>
          <a:prstGeom prst="rect">
            <a:avLst/>
          </a:prstGeom>
          <a:noFill/>
        </p:spPr>
        <p:txBody>
          <a:bodyPr wrap="square" rtlCol="0">
            <a:spAutoFit/>
          </a:bodyPr>
          <a:lstStyle/>
          <a:p>
            <a:r>
              <a:rPr lang="en-IN" sz="2400" dirty="0"/>
              <a:t>Vertices</a:t>
            </a:r>
          </a:p>
          <a:p>
            <a:r>
              <a:rPr lang="en-IN" sz="2400" dirty="0"/>
              <a:t>Edges</a:t>
            </a:r>
          </a:p>
        </p:txBody>
      </p:sp>
      <p:sp>
        <p:nvSpPr>
          <p:cNvPr id="13" name="TextBox 12">
            <a:extLst>
              <a:ext uri="{FF2B5EF4-FFF2-40B4-BE49-F238E27FC236}">
                <a16:creationId xmlns:a16="http://schemas.microsoft.com/office/drawing/2014/main" id="{D17C2808-4775-8F67-DDDD-F8F906BC21D5}"/>
              </a:ext>
            </a:extLst>
          </p:cNvPr>
          <p:cNvSpPr txBox="1"/>
          <p:nvPr/>
        </p:nvSpPr>
        <p:spPr>
          <a:xfrm>
            <a:off x="5348748" y="3429000"/>
            <a:ext cx="5565058" cy="1569660"/>
          </a:xfrm>
          <a:prstGeom prst="rect">
            <a:avLst/>
          </a:prstGeom>
          <a:noFill/>
        </p:spPr>
        <p:txBody>
          <a:bodyPr wrap="square" rtlCol="0">
            <a:spAutoFit/>
          </a:bodyPr>
          <a:lstStyle/>
          <a:p>
            <a:r>
              <a:rPr lang="en-IN" sz="2400" dirty="0"/>
              <a:t>Problems that it can solve:-</a:t>
            </a:r>
          </a:p>
          <a:p>
            <a:pPr marL="800100" lvl="1" indent="-342900">
              <a:buFont typeface="Arial" panose="020B0604020202020204" pitchFamily="34" charset="0"/>
              <a:buChar char="•"/>
            </a:pPr>
            <a:r>
              <a:rPr lang="en-IN" sz="2400" dirty="0"/>
              <a:t>Molecule Property Prediction</a:t>
            </a:r>
          </a:p>
          <a:p>
            <a:pPr marL="800100" lvl="1" indent="-342900">
              <a:buFont typeface="Arial" panose="020B0604020202020204" pitchFamily="34" charset="0"/>
              <a:buChar char="•"/>
            </a:pPr>
            <a:r>
              <a:rPr lang="en-IN" sz="2400" dirty="0"/>
              <a:t>Classification of Members</a:t>
            </a:r>
          </a:p>
          <a:p>
            <a:pPr marL="800100" lvl="1" indent="-342900">
              <a:buFont typeface="Arial" panose="020B0604020202020204" pitchFamily="34" charset="0"/>
              <a:buChar char="•"/>
            </a:pPr>
            <a:r>
              <a:rPr lang="en-IN" sz="2400" dirty="0"/>
              <a:t>Prediction of Relations</a:t>
            </a:r>
          </a:p>
        </p:txBody>
      </p:sp>
    </p:spTree>
    <p:extLst>
      <p:ext uri="{BB962C8B-B14F-4D97-AF65-F5344CB8AC3E}">
        <p14:creationId xmlns:p14="http://schemas.microsoft.com/office/powerpoint/2010/main" val="3834008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DC9C-01B3-0F7C-F0D3-6BB13903E92C}"/>
              </a:ext>
            </a:extLst>
          </p:cNvPr>
          <p:cNvSpPr>
            <a:spLocks noGrp="1"/>
          </p:cNvSpPr>
          <p:nvPr>
            <p:ph type="title"/>
          </p:nvPr>
        </p:nvSpPr>
        <p:spPr/>
        <p:txBody>
          <a:bodyPr/>
          <a:lstStyle/>
          <a:p>
            <a:r>
              <a:rPr lang="en-IN" dirty="0"/>
              <a:t>Some Basic Principles</a:t>
            </a:r>
          </a:p>
        </p:txBody>
      </p:sp>
      <p:sp>
        <p:nvSpPr>
          <p:cNvPr id="4" name="Text Placeholder 3">
            <a:extLst>
              <a:ext uri="{FF2B5EF4-FFF2-40B4-BE49-F238E27FC236}">
                <a16:creationId xmlns:a16="http://schemas.microsoft.com/office/drawing/2014/main" id="{DD1FDBAC-780C-788F-995B-60DEC6E2B927}"/>
              </a:ext>
            </a:extLst>
          </p:cNvPr>
          <p:cNvSpPr>
            <a:spLocks noGrp="1"/>
          </p:cNvSpPr>
          <p:nvPr>
            <p:ph type="body" sz="half" idx="2"/>
          </p:nvPr>
        </p:nvSpPr>
        <p:spPr>
          <a:xfrm>
            <a:off x="1376516" y="3043050"/>
            <a:ext cx="2054942" cy="1037337"/>
          </a:xfrm>
        </p:spPr>
        <p:txBody>
          <a:bodyPr>
            <a:normAutofit/>
          </a:bodyPr>
          <a:lstStyle/>
          <a:p>
            <a:pPr marL="285750" indent="-285750">
              <a:buFont typeface="Arial" panose="020B0604020202020204" pitchFamily="34" charset="0"/>
              <a:buChar char="•"/>
            </a:pPr>
            <a:r>
              <a:rPr lang="en-IN" dirty="0"/>
              <a:t>Nodes/Vertices</a:t>
            </a:r>
          </a:p>
          <a:p>
            <a:pPr marL="285750" indent="-285750">
              <a:buFont typeface="Arial" panose="020B0604020202020204" pitchFamily="34" charset="0"/>
              <a:buChar char="•"/>
            </a:pPr>
            <a:r>
              <a:rPr lang="en-IN" dirty="0"/>
              <a:t>Edges</a:t>
            </a:r>
          </a:p>
          <a:p>
            <a:pPr marL="285750" indent="-285750">
              <a:buFont typeface="Arial" panose="020B0604020202020204" pitchFamily="34" charset="0"/>
              <a:buChar char="•"/>
            </a:pPr>
            <a:endParaRPr lang="en-IN" dirty="0"/>
          </a:p>
        </p:txBody>
      </p:sp>
      <p:sp>
        <p:nvSpPr>
          <p:cNvPr id="5" name="TextBox 4">
            <a:extLst>
              <a:ext uri="{FF2B5EF4-FFF2-40B4-BE49-F238E27FC236}">
                <a16:creationId xmlns:a16="http://schemas.microsoft.com/office/drawing/2014/main" id="{485F0303-1C0D-2D42-0206-9C5D0A46391D}"/>
              </a:ext>
            </a:extLst>
          </p:cNvPr>
          <p:cNvSpPr txBox="1"/>
          <p:nvPr/>
        </p:nvSpPr>
        <p:spPr>
          <a:xfrm>
            <a:off x="5043948" y="786383"/>
            <a:ext cx="6302478" cy="830997"/>
          </a:xfrm>
          <a:prstGeom prst="rect">
            <a:avLst/>
          </a:prstGeom>
          <a:noFill/>
        </p:spPr>
        <p:txBody>
          <a:bodyPr wrap="square" rtlCol="0">
            <a:spAutoFit/>
          </a:bodyPr>
          <a:lstStyle/>
          <a:p>
            <a:r>
              <a:rPr lang="en-IN" sz="2400" dirty="0"/>
              <a:t>Molecule structure is represented by an </a:t>
            </a:r>
            <a:r>
              <a:rPr lang="en-IN" sz="2400" dirty="0">
                <a:solidFill>
                  <a:srgbClr val="FF0000"/>
                </a:solidFill>
              </a:rPr>
              <a:t>undirected</a:t>
            </a:r>
            <a:r>
              <a:rPr lang="en-IN" sz="2400" dirty="0"/>
              <a:t> graph</a:t>
            </a:r>
          </a:p>
        </p:txBody>
      </p:sp>
      <p:sp>
        <p:nvSpPr>
          <p:cNvPr id="6" name="TextBox 5">
            <a:extLst>
              <a:ext uri="{FF2B5EF4-FFF2-40B4-BE49-F238E27FC236}">
                <a16:creationId xmlns:a16="http://schemas.microsoft.com/office/drawing/2014/main" id="{61899E65-1DF5-0A48-DDB8-A21D339EDDB4}"/>
              </a:ext>
            </a:extLst>
          </p:cNvPr>
          <p:cNvSpPr txBox="1"/>
          <p:nvPr/>
        </p:nvSpPr>
        <p:spPr>
          <a:xfrm>
            <a:off x="5240594" y="1840744"/>
            <a:ext cx="1573161" cy="830997"/>
          </a:xfrm>
          <a:prstGeom prst="rect">
            <a:avLst/>
          </a:prstGeom>
          <a:noFill/>
        </p:spPr>
        <p:txBody>
          <a:bodyPr wrap="square" rtlCol="0">
            <a:spAutoFit/>
          </a:bodyPr>
          <a:lstStyle/>
          <a:p>
            <a:r>
              <a:rPr lang="en-IN" sz="2400" dirty="0"/>
              <a:t>Vertices</a:t>
            </a:r>
          </a:p>
          <a:p>
            <a:r>
              <a:rPr lang="en-IN" sz="2400" dirty="0"/>
              <a:t>Edges</a:t>
            </a:r>
          </a:p>
        </p:txBody>
      </p:sp>
      <p:cxnSp>
        <p:nvCxnSpPr>
          <p:cNvPr id="8" name="Straight Arrow Connector 7">
            <a:extLst>
              <a:ext uri="{FF2B5EF4-FFF2-40B4-BE49-F238E27FC236}">
                <a16:creationId xmlns:a16="http://schemas.microsoft.com/office/drawing/2014/main" id="{C75A60EC-2B3E-E53F-4B40-2A4B809B31E5}"/>
              </a:ext>
            </a:extLst>
          </p:cNvPr>
          <p:cNvCxnSpPr/>
          <p:nvPr/>
        </p:nvCxnSpPr>
        <p:spPr>
          <a:xfrm>
            <a:off x="6799006" y="2074606"/>
            <a:ext cx="13961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6A86D488-64C2-C1A9-D987-B67B952CFDEA}"/>
              </a:ext>
            </a:extLst>
          </p:cNvPr>
          <p:cNvCxnSpPr/>
          <p:nvPr/>
        </p:nvCxnSpPr>
        <p:spPr>
          <a:xfrm>
            <a:off x="6813755" y="2432990"/>
            <a:ext cx="13961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DBF63CA5-01D6-9867-C55B-425FF727D76C}"/>
              </a:ext>
            </a:extLst>
          </p:cNvPr>
          <p:cNvSpPr txBox="1"/>
          <p:nvPr/>
        </p:nvSpPr>
        <p:spPr>
          <a:xfrm>
            <a:off x="8318092" y="1833370"/>
            <a:ext cx="2507224" cy="830997"/>
          </a:xfrm>
          <a:prstGeom prst="rect">
            <a:avLst/>
          </a:prstGeom>
          <a:noFill/>
        </p:spPr>
        <p:txBody>
          <a:bodyPr wrap="square" rtlCol="0">
            <a:spAutoFit/>
          </a:bodyPr>
          <a:lstStyle/>
          <a:p>
            <a:r>
              <a:rPr lang="en-IN" sz="2400" dirty="0"/>
              <a:t>Atoms</a:t>
            </a:r>
          </a:p>
          <a:p>
            <a:r>
              <a:rPr lang="en-IN" sz="2400" dirty="0"/>
              <a:t>Chemical Bonds</a:t>
            </a:r>
          </a:p>
        </p:txBody>
      </p:sp>
      <p:sp>
        <p:nvSpPr>
          <p:cNvPr id="3" name="TextBox 2">
            <a:extLst>
              <a:ext uri="{FF2B5EF4-FFF2-40B4-BE49-F238E27FC236}">
                <a16:creationId xmlns:a16="http://schemas.microsoft.com/office/drawing/2014/main" id="{28910193-043E-8F03-5163-3146FC5A5132}"/>
              </a:ext>
            </a:extLst>
          </p:cNvPr>
          <p:cNvSpPr txBox="1"/>
          <p:nvPr/>
        </p:nvSpPr>
        <p:spPr>
          <a:xfrm>
            <a:off x="5043948" y="3283974"/>
            <a:ext cx="6617110"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a:t>There exists a large no. of GNN architectures based on their applications</a:t>
            </a:r>
          </a:p>
          <a:p>
            <a:endParaRPr lang="en-IN" sz="2400" dirty="0"/>
          </a:p>
          <a:p>
            <a:pPr marL="342900" indent="-342900">
              <a:buFont typeface="Arial" panose="020B0604020202020204" pitchFamily="34" charset="0"/>
              <a:buChar char="•"/>
            </a:pPr>
            <a:r>
              <a:rPr lang="en-IN" sz="2400" dirty="0"/>
              <a:t>For chemistry, most GNNs can be summarised under the framework of Message Passing GNN (MPNN)</a:t>
            </a:r>
          </a:p>
        </p:txBody>
      </p:sp>
    </p:spTree>
    <p:extLst>
      <p:ext uri="{BB962C8B-B14F-4D97-AF65-F5344CB8AC3E}">
        <p14:creationId xmlns:p14="http://schemas.microsoft.com/office/powerpoint/2010/main" val="1984247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DC9C-01B3-0F7C-F0D3-6BB13903E92C}"/>
              </a:ext>
            </a:extLst>
          </p:cNvPr>
          <p:cNvSpPr>
            <a:spLocks noGrp="1"/>
          </p:cNvSpPr>
          <p:nvPr>
            <p:ph type="title"/>
          </p:nvPr>
        </p:nvSpPr>
        <p:spPr>
          <a:xfrm>
            <a:off x="1140542" y="1676399"/>
            <a:ext cx="2507225" cy="3215149"/>
          </a:xfrm>
        </p:spPr>
        <p:txBody>
          <a:bodyPr/>
          <a:lstStyle/>
          <a:p>
            <a:r>
              <a:rPr lang="en-IN" dirty="0"/>
              <a:t>Message Passing Graph Neural Network</a:t>
            </a:r>
            <a:br>
              <a:rPr lang="en-IN" dirty="0"/>
            </a:br>
            <a:r>
              <a:rPr lang="en-IN" dirty="0"/>
              <a:t>(MPNN)</a:t>
            </a:r>
          </a:p>
        </p:txBody>
      </p:sp>
      <p:sp>
        <p:nvSpPr>
          <p:cNvPr id="3" name="TextBox 2">
            <a:extLst>
              <a:ext uri="{FF2B5EF4-FFF2-40B4-BE49-F238E27FC236}">
                <a16:creationId xmlns:a16="http://schemas.microsoft.com/office/drawing/2014/main" id="{28910193-043E-8F03-5163-3146FC5A5132}"/>
              </a:ext>
            </a:extLst>
          </p:cNvPr>
          <p:cNvSpPr txBox="1"/>
          <p:nvPr/>
        </p:nvSpPr>
        <p:spPr>
          <a:xfrm>
            <a:off x="5122606" y="1676399"/>
            <a:ext cx="6017342" cy="3416320"/>
          </a:xfrm>
          <a:prstGeom prst="rect">
            <a:avLst/>
          </a:prstGeom>
          <a:noFill/>
        </p:spPr>
        <p:txBody>
          <a:bodyPr wrap="square" rtlCol="0">
            <a:spAutoFit/>
          </a:bodyPr>
          <a:lstStyle/>
          <a:p>
            <a:pPr marL="342900" indent="-342900">
              <a:buFont typeface="Arial" panose="020B0604020202020204" pitchFamily="34" charset="0"/>
              <a:buChar char="•"/>
            </a:pPr>
            <a:r>
              <a:rPr lang="en-IN" sz="2400" dirty="0"/>
              <a:t>Using node and edge features in combination with graph structure, GNNs are able to derive a node-level embedding of the graph</a:t>
            </a:r>
          </a:p>
          <a:p>
            <a:endParaRPr lang="en-IN" sz="2400" dirty="0"/>
          </a:p>
          <a:p>
            <a:pPr marL="342900" indent="-342900">
              <a:buFont typeface="Arial" panose="020B0604020202020204" pitchFamily="34" charset="0"/>
              <a:buChar char="•"/>
            </a:pPr>
            <a:r>
              <a:rPr lang="en-IN" sz="2400" dirty="0"/>
              <a:t>This is done in the </a:t>
            </a:r>
            <a:r>
              <a:rPr lang="en-IN" sz="2400" dirty="0">
                <a:solidFill>
                  <a:srgbClr val="FF0000"/>
                </a:solidFill>
              </a:rPr>
              <a:t>Message Passing Phase, </a:t>
            </a:r>
            <a:r>
              <a:rPr lang="en-IN" sz="2400" dirty="0"/>
              <a:t>where information is propagated from nodes in the form of messages, to the neighbouring nodes </a:t>
            </a:r>
          </a:p>
        </p:txBody>
      </p:sp>
    </p:spTree>
    <p:extLst>
      <p:ext uri="{BB962C8B-B14F-4D97-AF65-F5344CB8AC3E}">
        <p14:creationId xmlns:p14="http://schemas.microsoft.com/office/powerpoint/2010/main" val="3453803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F2E633-A854-CD3F-A9C9-05BC9A886C2C}"/>
              </a:ext>
            </a:extLst>
          </p:cNvPr>
          <p:cNvSpPr txBox="1"/>
          <p:nvPr/>
        </p:nvSpPr>
        <p:spPr>
          <a:xfrm>
            <a:off x="3234813" y="2241755"/>
            <a:ext cx="5722374" cy="1569660"/>
          </a:xfrm>
          <a:prstGeom prst="rect">
            <a:avLst/>
          </a:prstGeom>
          <a:noFill/>
        </p:spPr>
        <p:txBody>
          <a:bodyPr wrap="square" rtlCol="0">
            <a:spAutoFit/>
          </a:bodyPr>
          <a:lstStyle/>
          <a:p>
            <a:r>
              <a:rPr lang="en-IN" sz="4800" dirty="0"/>
              <a:t>But how do things work out?</a:t>
            </a:r>
          </a:p>
        </p:txBody>
      </p:sp>
    </p:spTree>
    <p:extLst>
      <p:ext uri="{BB962C8B-B14F-4D97-AF65-F5344CB8AC3E}">
        <p14:creationId xmlns:p14="http://schemas.microsoft.com/office/powerpoint/2010/main" val="1755349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DC9C-01B3-0F7C-F0D3-6BB13903E92C}"/>
              </a:ext>
            </a:extLst>
          </p:cNvPr>
          <p:cNvSpPr>
            <a:spLocks noGrp="1"/>
          </p:cNvSpPr>
          <p:nvPr>
            <p:ph type="title"/>
          </p:nvPr>
        </p:nvSpPr>
        <p:spPr>
          <a:xfrm>
            <a:off x="530943" y="860322"/>
            <a:ext cx="3529780" cy="3215149"/>
          </a:xfrm>
        </p:spPr>
        <p:txBody>
          <a:bodyPr/>
          <a:lstStyle/>
          <a:p>
            <a:r>
              <a:rPr lang="en-IN" dirty="0"/>
              <a:t>Structural Representation</a:t>
            </a:r>
          </a:p>
        </p:txBody>
      </p:sp>
      <p:sp>
        <p:nvSpPr>
          <p:cNvPr id="3" name="TextBox 2">
            <a:extLst>
              <a:ext uri="{FF2B5EF4-FFF2-40B4-BE49-F238E27FC236}">
                <a16:creationId xmlns:a16="http://schemas.microsoft.com/office/drawing/2014/main" id="{28910193-043E-8F03-5163-3146FC5A5132}"/>
              </a:ext>
            </a:extLst>
          </p:cNvPr>
          <p:cNvSpPr txBox="1"/>
          <p:nvPr/>
        </p:nvSpPr>
        <p:spPr>
          <a:xfrm>
            <a:off x="5122606" y="1676399"/>
            <a:ext cx="6017342" cy="3046988"/>
          </a:xfrm>
          <a:prstGeom prst="rect">
            <a:avLst/>
          </a:prstGeom>
          <a:noFill/>
        </p:spPr>
        <p:txBody>
          <a:bodyPr wrap="square" rtlCol="0">
            <a:spAutoFit/>
          </a:bodyPr>
          <a:lstStyle/>
          <a:p>
            <a:pPr marL="342900" indent="-342900">
              <a:buFont typeface="Arial" panose="020B0604020202020204" pitchFamily="34" charset="0"/>
              <a:buChar char="•"/>
            </a:pPr>
            <a:r>
              <a:rPr lang="en-IN" sz="2400" dirty="0"/>
              <a:t>Input of a GNN                    Chemical Graphs in the form of molecules, inorganic compounds etc</a:t>
            </a:r>
          </a:p>
          <a:p>
            <a:endParaRPr lang="en-IN" sz="2400" dirty="0"/>
          </a:p>
          <a:p>
            <a:pPr marL="342900" indent="-342900">
              <a:buFont typeface="Arial" panose="020B0604020202020204" pitchFamily="34" charset="0"/>
              <a:buChar char="•"/>
            </a:pPr>
            <a:r>
              <a:rPr lang="en-IN" sz="2400" dirty="0"/>
              <a:t>Chemical Graph is obtained from SMILES code:-</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err="1"/>
              <a:t>Eg</a:t>
            </a:r>
            <a:r>
              <a:rPr lang="en-IN" sz="2400" dirty="0"/>
              <a:t>:</a:t>
            </a:r>
          </a:p>
        </p:txBody>
      </p:sp>
      <p:cxnSp>
        <p:nvCxnSpPr>
          <p:cNvPr id="5" name="Straight Arrow Connector 4">
            <a:extLst>
              <a:ext uri="{FF2B5EF4-FFF2-40B4-BE49-F238E27FC236}">
                <a16:creationId xmlns:a16="http://schemas.microsoft.com/office/drawing/2014/main" id="{B8BDE341-660E-F029-1CD0-43EFFEED3F70}"/>
              </a:ext>
            </a:extLst>
          </p:cNvPr>
          <p:cNvCxnSpPr/>
          <p:nvPr/>
        </p:nvCxnSpPr>
        <p:spPr>
          <a:xfrm>
            <a:off x="7620000" y="1927122"/>
            <a:ext cx="12683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40368449-A3BA-EA62-8023-AD2B9E7F8474}"/>
              </a:ext>
            </a:extLst>
          </p:cNvPr>
          <p:cNvPicPr>
            <a:picLocks noChangeAspect="1"/>
          </p:cNvPicPr>
          <p:nvPr/>
        </p:nvPicPr>
        <p:blipFill>
          <a:blip r:embed="rId2"/>
          <a:stretch>
            <a:fillRect/>
          </a:stretch>
        </p:blipFill>
        <p:spPr>
          <a:xfrm>
            <a:off x="6397485" y="4075471"/>
            <a:ext cx="1311005" cy="1469478"/>
          </a:xfrm>
          <a:prstGeom prst="rect">
            <a:avLst/>
          </a:prstGeom>
        </p:spPr>
      </p:pic>
      <p:cxnSp>
        <p:nvCxnSpPr>
          <p:cNvPr id="11" name="Straight Arrow Connector 10">
            <a:extLst>
              <a:ext uri="{FF2B5EF4-FFF2-40B4-BE49-F238E27FC236}">
                <a16:creationId xmlns:a16="http://schemas.microsoft.com/office/drawing/2014/main" id="{8F896663-4D42-41BF-FF91-5CE1D70C7FCD}"/>
              </a:ext>
            </a:extLst>
          </p:cNvPr>
          <p:cNvCxnSpPr/>
          <p:nvPr/>
        </p:nvCxnSpPr>
        <p:spPr>
          <a:xfrm>
            <a:off x="8131277" y="4788310"/>
            <a:ext cx="8849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0CA71AC6-5083-C57F-E6D5-607184CBA869}"/>
              </a:ext>
            </a:extLst>
          </p:cNvPr>
          <p:cNvSpPr txBox="1"/>
          <p:nvPr/>
        </p:nvSpPr>
        <p:spPr>
          <a:xfrm>
            <a:off x="9252155" y="4552335"/>
            <a:ext cx="1465006" cy="461665"/>
          </a:xfrm>
          <a:prstGeom prst="rect">
            <a:avLst/>
          </a:prstGeom>
          <a:noFill/>
        </p:spPr>
        <p:txBody>
          <a:bodyPr wrap="square" rtlCol="0">
            <a:spAutoFit/>
          </a:bodyPr>
          <a:lstStyle/>
          <a:p>
            <a:r>
              <a:rPr lang="en-IN" sz="2400" dirty="0"/>
              <a:t>c1ccccc1</a:t>
            </a:r>
          </a:p>
        </p:txBody>
      </p:sp>
    </p:spTree>
    <p:extLst>
      <p:ext uri="{BB962C8B-B14F-4D97-AF65-F5344CB8AC3E}">
        <p14:creationId xmlns:p14="http://schemas.microsoft.com/office/powerpoint/2010/main" val="3819710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DC9C-01B3-0F7C-F0D3-6BB13903E92C}"/>
              </a:ext>
            </a:extLst>
          </p:cNvPr>
          <p:cNvSpPr>
            <a:spLocks noGrp="1"/>
          </p:cNvSpPr>
          <p:nvPr>
            <p:ph type="title"/>
          </p:nvPr>
        </p:nvSpPr>
        <p:spPr>
          <a:xfrm>
            <a:off x="530943" y="860322"/>
            <a:ext cx="3529780" cy="3215149"/>
          </a:xfrm>
        </p:spPr>
        <p:txBody>
          <a:bodyPr/>
          <a:lstStyle/>
          <a:p>
            <a:r>
              <a:rPr lang="en-IN" dirty="0"/>
              <a:t>Structural Representation</a:t>
            </a:r>
          </a:p>
        </p:txBody>
      </p:sp>
      <p:sp>
        <p:nvSpPr>
          <p:cNvPr id="3" name="TextBox 2">
            <a:extLst>
              <a:ext uri="{FF2B5EF4-FFF2-40B4-BE49-F238E27FC236}">
                <a16:creationId xmlns:a16="http://schemas.microsoft.com/office/drawing/2014/main" id="{28910193-043E-8F03-5163-3146FC5A5132}"/>
              </a:ext>
            </a:extLst>
          </p:cNvPr>
          <p:cNvSpPr txBox="1"/>
          <p:nvPr/>
        </p:nvSpPr>
        <p:spPr>
          <a:xfrm>
            <a:off x="5191432" y="1469525"/>
            <a:ext cx="6243484" cy="4893647"/>
          </a:xfrm>
          <a:prstGeom prst="rect">
            <a:avLst/>
          </a:prstGeom>
          <a:noFill/>
        </p:spPr>
        <p:txBody>
          <a:bodyPr wrap="square" rtlCol="0">
            <a:spAutoFit/>
          </a:bodyPr>
          <a:lstStyle/>
          <a:p>
            <a:pPr marL="342900" indent="-342900">
              <a:buFont typeface="Arial" panose="020B0604020202020204" pitchFamily="34" charset="0"/>
              <a:buChar char="•"/>
            </a:pPr>
            <a:r>
              <a:rPr lang="en-IN" sz="2400" dirty="0"/>
              <a:t>As the next step, we can convert these SMILES into word embeddings (NLP)</a:t>
            </a:r>
          </a:p>
          <a:p>
            <a:endParaRPr lang="en-IN" sz="2400" dirty="0"/>
          </a:p>
          <a:p>
            <a:pPr marL="342900" indent="-342900">
              <a:buFont typeface="Arial" panose="020B0604020202020204" pitchFamily="34" charset="0"/>
              <a:buChar char="•"/>
            </a:pPr>
            <a:r>
              <a:rPr lang="en-IN" sz="2400" dirty="0">
                <a:solidFill>
                  <a:srgbClr val="FF0000"/>
                </a:solidFill>
              </a:rPr>
              <a:t>But why?</a:t>
            </a:r>
          </a:p>
          <a:p>
            <a:pPr marL="342900" indent="-342900">
              <a:buFont typeface="Arial" panose="020B0604020202020204" pitchFamily="34" charset="0"/>
              <a:buChar char="•"/>
            </a:pPr>
            <a:r>
              <a:rPr lang="en-IN" sz="2400" dirty="0"/>
              <a:t>GNNs or any other NN can take in only numbers as an input</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Geometry, stereochemistry and other properties can also be taken into account, depending on the type of our problem statement. This is done in the form of additional edge features representing the distance between atoms</a:t>
            </a:r>
          </a:p>
        </p:txBody>
      </p:sp>
    </p:spTree>
    <p:extLst>
      <p:ext uri="{BB962C8B-B14F-4D97-AF65-F5344CB8AC3E}">
        <p14:creationId xmlns:p14="http://schemas.microsoft.com/office/powerpoint/2010/main" val="327945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DC9C-01B3-0F7C-F0D3-6BB13903E92C}"/>
              </a:ext>
            </a:extLst>
          </p:cNvPr>
          <p:cNvSpPr>
            <a:spLocks noGrp="1"/>
          </p:cNvSpPr>
          <p:nvPr>
            <p:ph type="title"/>
          </p:nvPr>
        </p:nvSpPr>
        <p:spPr>
          <a:xfrm>
            <a:off x="530943" y="2969342"/>
            <a:ext cx="3529780" cy="1106129"/>
          </a:xfrm>
        </p:spPr>
        <p:txBody>
          <a:bodyPr/>
          <a:lstStyle/>
          <a:p>
            <a:r>
              <a:rPr lang="en-IN" dirty="0"/>
              <a:t>Next Step</a:t>
            </a:r>
          </a:p>
        </p:txBody>
      </p:sp>
      <p:sp>
        <p:nvSpPr>
          <p:cNvPr id="3" name="TextBox 2">
            <a:extLst>
              <a:ext uri="{FF2B5EF4-FFF2-40B4-BE49-F238E27FC236}">
                <a16:creationId xmlns:a16="http://schemas.microsoft.com/office/drawing/2014/main" id="{28910193-043E-8F03-5163-3146FC5A5132}"/>
              </a:ext>
            </a:extLst>
          </p:cNvPr>
          <p:cNvSpPr txBox="1"/>
          <p:nvPr/>
        </p:nvSpPr>
        <p:spPr>
          <a:xfrm>
            <a:off x="5191432" y="1469525"/>
            <a:ext cx="6243484" cy="4524315"/>
          </a:xfrm>
          <a:prstGeom prst="rect">
            <a:avLst/>
          </a:prstGeom>
          <a:noFill/>
        </p:spPr>
        <p:txBody>
          <a:bodyPr wrap="square" rtlCol="0">
            <a:spAutoFit/>
          </a:bodyPr>
          <a:lstStyle/>
          <a:p>
            <a:pPr marL="342900" indent="-342900">
              <a:buFont typeface="Arial" panose="020B0604020202020204" pitchFamily="34" charset="0"/>
              <a:buChar char="•"/>
            </a:pPr>
            <a:r>
              <a:rPr lang="en-IN" sz="2400" dirty="0"/>
              <a:t>The input that we obtain in this way, is actually a very rich representation, as it includes the domain knowledge of the molecule along with it</a:t>
            </a:r>
          </a:p>
          <a:p>
            <a:endParaRPr lang="en-IN" sz="2400" dirty="0"/>
          </a:p>
          <a:p>
            <a:pPr marL="342900" indent="-342900">
              <a:buFont typeface="Arial" panose="020B0604020202020204" pitchFamily="34" charset="0"/>
              <a:buChar char="•"/>
            </a:pPr>
            <a:r>
              <a:rPr lang="en-IN" sz="2400" dirty="0"/>
              <a:t>When this is fed into any SOTA GNNs, it usually performs better than majority of the models that we use currently</a:t>
            </a:r>
          </a:p>
          <a:p>
            <a:endParaRPr lang="en-IN" sz="2400" dirty="0"/>
          </a:p>
          <a:p>
            <a:pPr marL="342900" indent="-342900">
              <a:buFont typeface="Arial" panose="020B0604020202020204" pitchFamily="34" charset="0"/>
              <a:buChar char="•"/>
            </a:pPr>
            <a:r>
              <a:rPr lang="en-IN" sz="2400" dirty="0"/>
              <a:t>Properties such as rotational and translational fields of molecules can also be coded-up like this for the input of a GNN</a:t>
            </a:r>
          </a:p>
        </p:txBody>
      </p:sp>
    </p:spTree>
    <p:extLst>
      <p:ext uri="{BB962C8B-B14F-4D97-AF65-F5344CB8AC3E}">
        <p14:creationId xmlns:p14="http://schemas.microsoft.com/office/powerpoint/2010/main" val="95882623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{AD791E0F-91F9-41A1-AA4F-1E7D94451943}tf33845126_win32</Template>
  <TotalTime>37</TotalTime>
  <Words>410</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Calibri</vt:lpstr>
      <vt:lpstr>Franklin Gothic Book</vt:lpstr>
      <vt:lpstr>1_RetrospectVTI</vt:lpstr>
      <vt:lpstr>Graph Neural Networks</vt:lpstr>
      <vt:lpstr>Overview</vt:lpstr>
      <vt:lpstr>Some Basic Principles</vt:lpstr>
      <vt:lpstr>Some Basic Principles</vt:lpstr>
      <vt:lpstr>Message Passing Graph Neural Network (MPNN)</vt:lpstr>
      <vt:lpstr>PowerPoint Presentation</vt:lpstr>
      <vt:lpstr>Structural Representation</vt:lpstr>
      <vt:lpstr>Structural Representation</vt:lpstr>
      <vt:lpstr>Next Step</vt:lpstr>
      <vt:lpstr>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Saranya Pal</dc:creator>
  <cp:lastModifiedBy>Saranya Pal</cp:lastModifiedBy>
  <cp:revision>1</cp:revision>
  <dcterms:created xsi:type="dcterms:W3CDTF">2024-08-26T10:42:07Z</dcterms:created>
  <dcterms:modified xsi:type="dcterms:W3CDTF">2024-08-26T11:19:36Z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