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61" r:id="rId7"/>
    <p:sldId id="287" r:id="rId8"/>
    <p:sldId id="258" r:id="rId9"/>
    <p:sldId id="293" r:id="rId10"/>
    <p:sldId id="294" r:id="rId11"/>
    <p:sldId id="296" r:id="rId12"/>
    <p:sldId id="289" r:id="rId13"/>
    <p:sldId id="290" r:id="rId14"/>
    <p:sldId id="292" r:id="rId15"/>
    <p:sldId id="286" r:id="rId16"/>
    <p:sldId id="260" r:id="rId17"/>
    <p:sldId id="295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E4FF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17551-9819-46F9-86BB-DE6D95D84F2E}" v="402" dt="2024-04-24T12:20:33.275"/>
    <p1510:client id="{45F73181-A2F7-5E58-79FB-76D329364979}" v="342" dt="2024-04-24T07:37:48.022"/>
    <p1510:client id="{FE97CAB9-DF0C-5E8F-B94F-B3A6D8C0981E}" v="928" dt="2024-04-24T07:25:30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11/21/2024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tutorials/beginner/translation_transformer.html" TargetMode="Externa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hR-8Mc7qQWsZAC-cw-nUqG8_OCqCdq-b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7" y="1502229"/>
            <a:ext cx="8351272" cy="2137083"/>
          </a:xfrm>
        </p:spPr>
        <p:txBody>
          <a:bodyPr/>
          <a:lstStyle/>
          <a:p>
            <a:r>
              <a:rPr lang="en-US" sz="6000" dirty="0"/>
              <a:t>CS689 Project</a:t>
            </a:r>
            <a:br>
              <a:rPr lang="en-US" dirty="0"/>
            </a:br>
            <a:r>
              <a:rPr lang="en-US" sz="2000" dirty="0"/>
              <a:t> </a:t>
            </a:r>
            <a:br>
              <a:rPr lang="en-US" dirty="0"/>
            </a:br>
            <a:r>
              <a:rPr lang="en-US" sz="5000" dirty="0"/>
              <a:t>Neural Machine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998789"/>
            <a:ext cx="7077456" cy="868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Dr. Arnab Bhattacharya</a:t>
            </a:r>
          </a:p>
          <a:p>
            <a:pPr marL="0" indent="0">
              <a:buNone/>
            </a:pPr>
            <a:r>
              <a:rPr lang="en-US" sz="2000" dirty="0"/>
              <a:t>Dept. of CSE, IIT Kanpur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8D3800-F005-87DB-B9B4-E0F0E2830E4D}"/>
              </a:ext>
            </a:extLst>
          </p:cNvPr>
          <p:cNvSpPr txBox="1">
            <a:spLocks/>
          </p:cNvSpPr>
          <p:nvPr/>
        </p:nvSpPr>
        <p:spPr>
          <a:xfrm>
            <a:off x="2761488" y="5226946"/>
            <a:ext cx="3334512" cy="133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Sourit Saha</a:t>
            </a:r>
          </a:p>
          <a:p>
            <a:r>
              <a:rPr lang="en-US"/>
              <a:t>200998</a:t>
            </a:r>
          </a:p>
          <a:p>
            <a:r>
              <a:rPr lang="en-US"/>
              <a:t>sourits20@iitk.ac.in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390FD15-0134-2C65-3CA0-A8A25D9E5952}"/>
              </a:ext>
            </a:extLst>
          </p:cNvPr>
          <p:cNvSpPr txBox="1">
            <a:spLocks/>
          </p:cNvSpPr>
          <p:nvPr/>
        </p:nvSpPr>
        <p:spPr>
          <a:xfrm>
            <a:off x="6504432" y="5226945"/>
            <a:ext cx="3334512" cy="1332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GB" sz="1800" kern="1200" spc="3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Saranya Pal</a:t>
            </a:r>
          </a:p>
          <a:p>
            <a:r>
              <a:rPr lang="en-US"/>
              <a:t>210930</a:t>
            </a:r>
          </a:p>
          <a:p>
            <a:r>
              <a:rPr lang="en-US"/>
              <a:t>saranyap21@iitk.ac.in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582994"/>
            <a:ext cx="11214100" cy="45616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sz="2000" dirty="0">
                <a:ea typeface="+mn-lt"/>
                <a:cs typeface="+mn-lt"/>
              </a:rPr>
              <a:t>EMB_SIZE = 64, </a:t>
            </a:r>
            <a:r>
              <a:rPr lang="en-US" sz="2000" dirty="0">
                <a:solidFill>
                  <a:srgbClr val="BAE4FF"/>
                </a:solidFill>
                <a:ea typeface="+mn-lt"/>
                <a:cs typeface="+mn-lt"/>
              </a:rPr>
              <a:t>128</a:t>
            </a:r>
            <a:r>
              <a:rPr lang="en-US" sz="2000" dirty="0">
                <a:ea typeface="+mn-lt"/>
                <a:cs typeface="+mn-lt"/>
              </a:rPr>
              <a:t>  </a:t>
            </a:r>
            <a:endParaRPr lang="en-US" sz="2000" dirty="0">
              <a:ea typeface="+mn-lt"/>
            </a:endParaRPr>
          </a:p>
          <a:p>
            <a:pPr marL="342900" indent="-342900"/>
            <a:r>
              <a:rPr lang="en-US" sz="2000" dirty="0">
                <a:ea typeface="+mn-lt"/>
                <a:cs typeface="+mn-lt"/>
              </a:rPr>
              <a:t>NHEAD = 8 </a:t>
            </a:r>
            <a:endParaRPr lang="en-US" sz="2000" dirty="0">
              <a:ea typeface="+mn-lt"/>
            </a:endParaRPr>
          </a:p>
          <a:p>
            <a:pPr marL="342900" indent="-342900"/>
            <a:r>
              <a:rPr lang="en-US" sz="2000" dirty="0">
                <a:ea typeface="+mn-lt"/>
                <a:cs typeface="+mn-lt"/>
              </a:rPr>
              <a:t>FFN_HID_DIM = 64, </a:t>
            </a:r>
            <a:r>
              <a:rPr lang="en-US" sz="2000" dirty="0">
                <a:solidFill>
                  <a:srgbClr val="BAE4FF"/>
                </a:solidFill>
                <a:ea typeface="+mn-lt"/>
                <a:cs typeface="+mn-lt"/>
              </a:rPr>
              <a:t>128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 sz="2000" dirty="0">
              <a:ea typeface="+mn-lt"/>
            </a:endParaRPr>
          </a:p>
          <a:p>
            <a:pPr marL="342900" indent="-342900"/>
            <a:r>
              <a:rPr lang="en-US" sz="2000" dirty="0">
                <a:ea typeface="+mn-lt"/>
                <a:cs typeface="+mn-lt"/>
              </a:rPr>
              <a:t>BATCH_SIZE = 64, 128, </a:t>
            </a:r>
            <a:r>
              <a:rPr lang="en-US" sz="2000" dirty="0">
                <a:solidFill>
                  <a:srgbClr val="BAE4FF"/>
                </a:solidFill>
                <a:ea typeface="+mn-lt"/>
                <a:cs typeface="+mn-lt"/>
              </a:rPr>
              <a:t>256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 sz="2000" dirty="0">
              <a:ea typeface="+mn-lt"/>
            </a:endParaRPr>
          </a:p>
          <a:p>
            <a:pPr marL="342900" indent="-342900"/>
            <a:r>
              <a:rPr lang="en-US" sz="2000" dirty="0">
                <a:ea typeface="+mn-lt"/>
                <a:cs typeface="+mn-lt"/>
              </a:rPr>
              <a:t>NUM_ENCODER_LAYERS = 3, </a:t>
            </a:r>
            <a:r>
              <a:rPr lang="en-US" sz="2000" dirty="0">
                <a:solidFill>
                  <a:srgbClr val="BAE4FF"/>
                </a:solidFill>
                <a:ea typeface="+mn-lt"/>
                <a:cs typeface="+mn-lt"/>
              </a:rPr>
              <a:t>4</a:t>
            </a:r>
            <a:r>
              <a:rPr lang="en-US" sz="2000" dirty="0">
                <a:ea typeface="+mn-lt"/>
                <a:cs typeface="+mn-lt"/>
              </a:rPr>
              <a:t>  </a:t>
            </a:r>
            <a:endParaRPr lang="en-US" sz="2000" dirty="0">
              <a:ea typeface="+mn-lt"/>
            </a:endParaRPr>
          </a:p>
          <a:p>
            <a:pPr marL="342900" indent="-342900"/>
            <a:r>
              <a:rPr lang="en-US" sz="2000" dirty="0">
                <a:ea typeface="+mn-lt"/>
                <a:cs typeface="+mn-lt"/>
              </a:rPr>
              <a:t>NUM_DECODER_LAYERS = 3, </a:t>
            </a:r>
            <a:r>
              <a:rPr lang="en-US" sz="2000" dirty="0">
                <a:solidFill>
                  <a:srgbClr val="BAE4FF"/>
                </a:solidFill>
                <a:ea typeface="+mn-lt"/>
                <a:cs typeface="+mn-lt"/>
              </a:rPr>
              <a:t>4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 sz="2000" dirty="0">
              <a:ea typeface="+mn-lt"/>
            </a:endParaRPr>
          </a:p>
          <a:p>
            <a:pPr marL="342900" indent="-342900"/>
            <a:r>
              <a:rPr lang="en-US" sz="2000" dirty="0">
                <a:ea typeface="+mn-lt"/>
                <a:cs typeface="+mn-lt"/>
              </a:rPr>
              <a:t>NUM_EPOCHS = 50, 75, 100, </a:t>
            </a:r>
            <a:r>
              <a:rPr lang="en-US" sz="2000" dirty="0">
                <a:solidFill>
                  <a:srgbClr val="BAE4FF"/>
                </a:solidFill>
                <a:ea typeface="+mn-lt"/>
                <a:cs typeface="+mn-lt"/>
              </a:rPr>
              <a:t>150</a:t>
            </a:r>
          </a:p>
          <a:p>
            <a:pPr marL="342900" indent="-342900"/>
            <a:endParaRPr lang="en-US" sz="2000" dirty="0"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cs typeface="Arial"/>
              </a:rPr>
              <a:t>The best results were obtained for the highlighted hyperparameters in the Transformer Model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4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/>
              <a:t>Model 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EEB2B0A-81B1-1A4A-6823-D2FBFF6F6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500" y="1531415"/>
            <a:ext cx="3365063" cy="440554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Bengali-English translations consistently outperform English-Bengali translations, a trend also observed with pre-trained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Exceptionally high scores for Bengali-Hindi and Hindi-Bengali translations are attributed to the model being inadvertently trained on test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performance of the custom transformer model was benchmarked against existing pre-trained models as per Assignment 3.</a:t>
            </a:r>
          </a:p>
        </p:txBody>
      </p:sp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FD477D45-38CB-5D55-C7F9-6E79C4B1D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90" y="2474245"/>
            <a:ext cx="7694310" cy="25198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5634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Pre-Trained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400695-6524-21D8-3092-18DFF5CDC029}"/>
              </a:ext>
            </a:extLst>
          </p:cNvPr>
          <p:cNvGrpSpPr/>
          <p:nvPr/>
        </p:nvGrpSpPr>
        <p:grpSpPr>
          <a:xfrm>
            <a:off x="167885" y="1147280"/>
            <a:ext cx="9177608" cy="5522743"/>
            <a:chOff x="679162" y="1251210"/>
            <a:chExt cx="9177608" cy="5522743"/>
          </a:xfrm>
        </p:grpSpPr>
        <p:pic>
          <p:nvPicPr>
            <p:cNvPr id="28" name="Picture 27" descr="A graph of different colored squares&#10;&#10;Description automatically generated">
              <a:extLst>
                <a:ext uri="{FF2B5EF4-FFF2-40B4-BE49-F238E27FC236}">
                  <a16:creationId xmlns:a16="http://schemas.microsoft.com/office/drawing/2014/main" id="{1AA56CF5-02AE-575E-6968-AAB6C47CD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162" y="1251211"/>
              <a:ext cx="4580357" cy="2751539"/>
            </a:xfrm>
            <a:prstGeom prst="rect">
              <a:avLst/>
            </a:prstGeom>
          </p:spPr>
        </p:pic>
        <p:pic>
          <p:nvPicPr>
            <p:cNvPr id="30" name="Picture 29" descr="A graph of different colored squares&#10;&#10;Description automatically generated">
              <a:extLst>
                <a:ext uri="{FF2B5EF4-FFF2-40B4-BE49-F238E27FC236}">
                  <a16:creationId xmlns:a16="http://schemas.microsoft.com/office/drawing/2014/main" id="{B474DFBE-2E64-E14F-1A12-0FDBFB21F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9184" y="1251210"/>
              <a:ext cx="4577586" cy="2751539"/>
            </a:xfrm>
            <a:prstGeom prst="rect">
              <a:avLst/>
            </a:prstGeom>
          </p:spPr>
        </p:pic>
        <p:pic>
          <p:nvPicPr>
            <p:cNvPr id="32" name="Picture 31" descr="A graph of different colored bars&#10;&#10;Description automatically generated">
              <a:extLst>
                <a:ext uri="{FF2B5EF4-FFF2-40B4-BE49-F238E27FC236}">
                  <a16:creationId xmlns:a16="http://schemas.microsoft.com/office/drawing/2014/main" id="{980C1BB1-9EEA-A489-47EF-85486EB9D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162" y="4022414"/>
              <a:ext cx="4580357" cy="2751539"/>
            </a:xfrm>
            <a:prstGeom prst="rect">
              <a:avLst/>
            </a:prstGeom>
          </p:spPr>
        </p:pic>
        <p:pic>
          <p:nvPicPr>
            <p:cNvPr id="34" name="Picture 33" descr="A graph of different colored bars&#10;&#10;Description automatically generated">
              <a:extLst>
                <a:ext uri="{FF2B5EF4-FFF2-40B4-BE49-F238E27FC236}">
                  <a16:creationId xmlns:a16="http://schemas.microsoft.com/office/drawing/2014/main" id="{7889FC77-3812-E643-9D3E-038CDDB56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9184" y="4022413"/>
              <a:ext cx="4577586" cy="2751539"/>
            </a:xfrm>
            <a:prstGeom prst="rect">
              <a:avLst/>
            </a:prstGeom>
          </p:spPr>
        </p:pic>
      </p:grp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DC5FBD45-5A0C-A24C-F722-F4A156BB2221}"/>
              </a:ext>
            </a:extLst>
          </p:cNvPr>
          <p:cNvSpPr txBox="1">
            <a:spLocks/>
          </p:cNvSpPr>
          <p:nvPr/>
        </p:nvSpPr>
        <p:spPr>
          <a:xfrm>
            <a:off x="9468465" y="1590409"/>
            <a:ext cx="2635045" cy="4405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 err="1"/>
              <a:t>IndicTrans</a:t>
            </a:r>
            <a:r>
              <a:rPr lang="en-US" dirty="0"/>
              <a:t> model outperforms the other 3 models</a:t>
            </a:r>
          </a:p>
          <a:p>
            <a:pPr marL="285750" indent="-285750"/>
            <a:r>
              <a:rPr lang="en-US" dirty="0"/>
              <a:t>ChatGPT </a:t>
            </a:r>
            <a:r>
              <a:rPr lang="en-US" sz="1800" b="0" i="0" u="none" strike="noStrike" baseline="0" dirty="0"/>
              <a:t>translations are done on 50 sentences only</a:t>
            </a:r>
          </a:p>
          <a:p>
            <a:pPr marL="285750" indent="-285750"/>
            <a:r>
              <a:rPr lang="en-US" dirty="0"/>
              <a:t>NLLB-200 employs a transformer-based architecture, that’s why we can see similarities between the performance of our model and NLLB model.</a:t>
            </a:r>
          </a:p>
        </p:txBody>
      </p:sp>
    </p:spTree>
    <p:extLst>
      <p:ext uri="{BB962C8B-B14F-4D97-AF65-F5344CB8AC3E}">
        <p14:creationId xmlns:p14="http://schemas.microsoft.com/office/powerpoint/2010/main" val="418132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452285"/>
            <a:ext cx="7781544" cy="85540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BAE4FF"/>
                </a:solidFill>
              </a:rPr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400" y="1504335"/>
            <a:ext cx="8080248" cy="51758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BAE4FF"/>
                </a:solidFill>
              </a:rPr>
              <a:t>Model Limitations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pPr marL="971550" lvl="1" indent="-285750"/>
            <a:r>
              <a:rPr lang="en-US" sz="1800" dirty="0">
                <a:solidFill>
                  <a:schemeClr val="bg1"/>
                </a:solidFill>
              </a:rPr>
              <a:t>Resource constraints significantly impacted model performance; datasets were insufficient for training optimal models.</a:t>
            </a:r>
          </a:p>
          <a:p>
            <a:pPr marL="971550" lvl="1" indent="-285750"/>
            <a:r>
              <a:rPr lang="en-US" sz="1800" dirty="0">
                <a:solidFill>
                  <a:schemeClr val="bg1"/>
                </a:solidFill>
              </a:rPr>
              <a:t>Google </a:t>
            </a:r>
            <a:r>
              <a:rPr lang="en-US" sz="1800" dirty="0" err="1">
                <a:solidFill>
                  <a:schemeClr val="bg1"/>
                </a:solidFill>
              </a:rPr>
              <a:t>Colab's</a:t>
            </a:r>
            <a:r>
              <a:rPr lang="en-US" sz="1800" dirty="0">
                <a:solidFill>
                  <a:schemeClr val="bg1"/>
                </a:solidFill>
              </a:rPr>
              <a:t> limitations restricted the ability to train larger models and build extensive vocabularies, which could have improved model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BAE4FF"/>
                </a:solidFill>
              </a:rPr>
              <a:t>Transformer Architecture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pPr marL="971550" lvl="1" indent="-285750"/>
            <a:r>
              <a:rPr lang="en-US" sz="1800" dirty="0">
                <a:solidFill>
                  <a:schemeClr val="bg1"/>
                </a:solidFill>
              </a:rPr>
              <a:t>Various models within the Transformer architecture were explored and tested.</a:t>
            </a:r>
          </a:p>
          <a:p>
            <a:pPr marL="971550" lvl="1" indent="-285750"/>
            <a:r>
              <a:rPr lang="en-US" sz="1800" dirty="0">
                <a:solidFill>
                  <a:schemeClr val="bg1"/>
                </a:solidFill>
              </a:rPr>
              <a:t>Despite challenges, the Transformer models achieved decent performance metrics such as BLEU and ROGUE scores, underlining their potential in machine translation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BAE4FF"/>
                </a:solidFill>
              </a:rPr>
              <a:t>Overall Findings</a:t>
            </a:r>
            <a:r>
              <a:rPr lang="en-US" sz="1800" dirty="0">
                <a:solidFill>
                  <a:schemeClr val="bg1"/>
                </a:solidFill>
              </a:rPr>
              <a:t>:</a:t>
            </a:r>
          </a:p>
          <a:p>
            <a:pPr marL="971550" lvl="1" indent="-285750"/>
            <a:r>
              <a:rPr lang="en-US" sz="1800" dirty="0">
                <a:solidFill>
                  <a:schemeClr val="bg1"/>
                </a:solidFill>
              </a:rPr>
              <a:t>The project highlights the feasibility and effectiveness of Transformer-based models in translation tasks, even with constrained resources. These findings demonstrate the architecture's resilience and adaptability in less-than-ideal conditions.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0933-979B-B4FC-85B5-7605813F0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6508" y="636639"/>
            <a:ext cx="3786648" cy="857865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rgbClr val="BAE4FF"/>
                </a:solidFill>
              </a:rPr>
              <a:t>Resources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AEAD28C7-58C3-A10D-4E75-EAA550BB75AB}"/>
              </a:ext>
            </a:extLst>
          </p:cNvPr>
          <p:cNvSpPr txBox="1">
            <a:spLocks/>
          </p:cNvSpPr>
          <p:nvPr/>
        </p:nvSpPr>
        <p:spPr>
          <a:xfrm>
            <a:off x="6872748" y="1494504"/>
            <a:ext cx="4700408" cy="517586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r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A. Vaswani, N. </a:t>
            </a:r>
            <a:r>
              <a:rPr lang="en-US" sz="1800" dirty="0" err="1">
                <a:solidFill>
                  <a:schemeClr val="bg1"/>
                </a:solidFill>
              </a:rPr>
              <a:t>Shazeer</a:t>
            </a:r>
            <a:r>
              <a:rPr lang="en-US" sz="1800" dirty="0">
                <a:solidFill>
                  <a:schemeClr val="bg1"/>
                </a:solidFill>
              </a:rPr>
              <a:t>, N. Parmar, J. </a:t>
            </a:r>
            <a:r>
              <a:rPr lang="en-US" sz="1800" dirty="0" err="1">
                <a:solidFill>
                  <a:schemeClr val="bg1"/>
                </a:solidFill>
              </a:rPr>
              <a:t>Uszkoreit</a:t>
            </a:r>
            <a:r>
              <a:rPr lang="en-US" sz="1800" dirty="0">
                <a:solidFill>
                  <a:schemeClr val="bg1"/>
                </a:solidFill>
              </a:rPr>
              <a:t>, L. Jones, A. N. Gomez, L. U. Kaiser, and I. </a:t>
            </a:r>
            <a:r>
              <a:rPr lang="en-US" sz="1800" dirty="0" err="1">
                <a:solidFill>
                  <a:schemeClr val="bg1"/>
                </a:solidFill>
              </a:rPr>
              <a:t>Polosukhin</a:t>
            </a:r>
            <a:r>
              <a:rPr lang="en-US" sz="1800" dirty="0">
                <a:solidFill>
                  <a:schemeClr val="bg1"/>
                </a:solidFill>
              </a:rPr>
              <a:t>, “Attention is all you need,” in Advances in Neural Information Processing Systems (I. Guyon, U. V. </a:t>
            </a:r>
            <a:r>
              <a:rPr lang="en-US" sz="1800" dirty="0" err="1">
                <a:solidFill>
                  <a:schemeClr val="bg1"/>
                </a:solidFill>
              </a:rPr>
              <a:t>Luxburg</a:t>
            </a:r>
            <a:r>
              <a:rPr lang="en-US" sz="1800" dirty="0">
                <a:solidFill>
                  <a:schemeClr val="bg1"/>
                </a:solidFill>
              </a:rPr>
              <a:t>, S. Bengio, H. Wallach, R. Fergus, S. </a:t>
            </a:r>
            <a:r>
              <a:rPr lang="en-US" sz="1800" dirty="0" err="1">
                <a:solidFill>
                  <a:schemeClr val="bg1"/>
                </a:solidFill>
              </a:rPr>
              <a:t>Vishwanathan</a:t>
            </a:r>
            <a:r>
              <a:rPr lang="en-US" sz="1800" dirty="0">
                <a:solidFill>
                  <a:schemeClr val="bg1"/>
                </a:solidFill>
              </a:rPr>
              <a:t>, and R. Garnett, eds.), vol. 30, Curran Associates, Inc., 2017.</a:t>
            </a:r>
          </a:p>
          <a:p>
            <a:pPr marL="342900" indent="-342900" algn="r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</a:endParaRPr>
          </a:p>
          <a:p>
            <a:pPr marL="342900" indent="-342900" algn="r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P. Tutorials, “Sequence-to-sequence modeling with </a:t>
            </a:r>
            <a:r>
              <a:rPr lang="en-US" sz="1800" dirty="0" err="1">
                <a:solidFill>
                  <a:schemeClr val="bg1"/>
                </a:solidFill>
              </a:rPr>
              <a:t>nn.transformer</a:t>
            </a:r>
            <a:r>
              <a:rPr lang="en-US" sz="1800" dirty="0">
                <a:solidFill>
                  <a:schemeClr val="bg1"/>
                </a:solidFill>
              </a:rPr>
              <a:t> and </a:t>
            </a:r>
            <a:r>
              <a:rPr lang="en-US" sz="1800" dirty="0" err="1">
                <a:solidFill>
                  <a:schemeClr val="bg1"/>
                </a:solidFill>
              </a:rPr>
              <a:t>torchtext</a:t>
            </a:r>
            <a:r>
              <a:rPr lang="en-US" sz="1800" dirty="0">
                <a:solidFill>
                  <a:schemeClr val="bg1"/>
                </a:solidFill>
              </a:rPr>
              <a:t>.” Available: </a:t>
            </a:r>
            <a:r>
              <a:rPr lang="en-US" sz="1800" dirty="0">
                <a:solidFill>
                  <a:srgbClr val="BAE4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https://pytorch.org/tutorials/beginner/translation_transformer.html</a:t>
            </a:r>
            <a:r>
              <a:rPr lang="en-US" sz="1800" dirty="0">
                <a:solidFill>
                  <a:schemeClr val="bg1"/>
                </a:solidFill>
              </a:rPr>
              <a:t>, 2023.</a:t>
            </a:r>
          </a:p>
          <a:p>
            <a:pPr marL="342900" indent="-342900" algn="r">
              <a:buFont typeface="+mj-lt"/>
              <a:buAutoNum type="arabicPeriod"/>
            </a:pPr>
            <a:endParaRPr lang="en-US" sz="1800" dirty="0">
              <a:solidFill>
                <a:schemeClr val="bg1"/>
              </a:solidFill>
            </a:endParaRPr>
          </a:p>
          <a:p>
            <a:pPr marL="342900" indent="-342900" algn="r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</a:rPr>
              <a:t>Umar Jamil, YouTube channel, 2023.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C31276A-822B-5D3A-A0C1-CB8D8A2ED0B8}"/>
              </a:ext>
            </a:extLst>
          </p:cNvPr>
          <p:cNvSpPr txBox="1">
            <a:spLocks/>
          </p:cNvSpPr>
          <p:nvPr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263D6C4-4840-40CC-AC84-17E24B3B7BDE}" type="slidenum">
              <a:rPr lang="en-US" sz="1000" smtClean="0">
                <a:solidFill>
                  <a:schemeClr val="bg1"/>
                </a:solidFill>
                <a:latin typeface="Trade Gothic LT Pro" panose="020B0503040303020004"/>
              </a:rPr>
              <a:pPr algn="r"/>
              <a:t>14</a:t>
            </a:fld>
            <a:endParaRPr lang="en-US" sz="1000" dirty="0">
              <a:solidFill>
                <a:schemeClr val="bg1"/>
              </a:solidFill>
              <a:latin typeface="Trade Gothic LT Pro" panose="020B0503040303020004"/>
            </a:endParaRPr>
          </a:p>
        </p:txBody>
      </p:sp>
    </p:spTree>
    <p:extLst>
      <p:ext uri="{BB962C8B-B14F-4D97-AF65-F5344CB8AC3E}">
        <p14:creationId xmlns:p14="http://schemas.microsoft.com/office/powerpoint/2010/main" val="208138417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Thank You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62269"/>
            <a:ext cx="7781544" cy="849085"/>
          </a:xfrm>
        </p:spPr>
        <p:txBody>
          <a:bodyPr/>
          <a:lstStyle/>
          <a:p>
            <a:r>
              <a:rPr lang="en-US" dirty="0">
                <a:solidFill>
                  <a:srgbClr val="BAE4FF"/>
                </a:solidFill>
              </a:rPr>
              <a:t>Contents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528596"/>
            <a:ext cx="6803136" cy="378647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Challenges faced in Dependency Parsing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Introduction and 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Data Sources and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Model 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Model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Model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Error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 in Dependency Parsing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979714" y="2392539"/>
            <a:ext cx="4622573" cy="383132"/>
          </a:xfrm>
        </p:spPr>
        <p:txBody>
          <a:bodyPr/>
          <a:lstStyle/>
          <a:p>
            <a:pPr algn="l"/>
            <a:r>
              <a:rPr lang="en-US" dirty="0"/>
              <a:t>Example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5412" y="2392538"/>
            <a:ext cx="5157788" cy="383133"/>
          </a:xfrm>
        </p:spPr>
        <p:txBody>
          <a:bodyPr/>
          <a:lstStyle/>
          <a:p>
            <a:pPr algn="l"/>
            <a:r>
              <a:rPr lang="en-US" dirty="0"/>
              <a:t>Example 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979714" y="2775672"/>
            <a:ext cx="4622573" cy="2664084"/>
          </a:xfrm>
        </p:spPr>
        <p:txBody>
          <a:bodyPr/>
          <a:lstStyle/>
          <a:p>
            <a:pPr marL="0" indent="0">
              <a:buNone/>
            </a:pPr>
            <a:r>
              <a:rPr lang="as-IN" dirty="0"/>
              <a:t>আমাকে দিল্লি যেতে হবে।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AmAke</a:t>
            </a:r>
            <a:r>
              <a:rPr lang="en-US" dirty="0"/>
              <a:t> --&gt; compound --&gt; </a:t>
            </a:r>
            <a:r>
              <a:rPr lang="en-US" dirty="0" err="1"/>
              <a:t>dilli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dilli</a:t>
            </a:r>
            <a:r>
              <a:rPr lang="en-US" dirty="0"/>
              <a:t> --&gt; </a:t>
            </a:r>
            <a:r>
              <a:rPr lang="en-US" dirty="0" err="1"/>
              <a:t>nsubj</a:t>
            </a:r>
            <a:r>
              <a:rPr lang="en-US" dirty="0"/>
              <a:t> --&gt; </a:t>
            </a:r>
            <a:r>
              <a:rPr lang="en-US" dirty="0" err="1"/>
              <a:t>yete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yete</a:t>
            </a:r>
            <a:r>
              <a:rPr lang="en-US" dirty="0"/>
              <a:t> --&gt; ROOT --&gt; </a:t>
            </a:r>
            <a:r>
              <a:rPr lang="en-US" dirty="0" err="1"/>
              <a:t>yete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have| --&gt; </a:t>
            </a:r>
            <a:r>
              <a:rPr lang="en-US" dirty="0" err="1"/>
              <a:t>dobj</a:t>
            </a:r>
            <a:r>
              <a:rPr lang="en-US" dirty="0"/>
              <a:t> --&gt; </a:t>
            </a:r>
            <a:r>
              <a:rPr lang="en-US" dirty="0" err="1"/>
              <a:t>yete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>
          <a:xfrm>
            <a:off x="6475412" y="2775672"/>
            <a:ext cx="5183188" cy="2664084"/>
          </a:xfrm>
        </p:spPr>
        <p:txBody>
          <a:bodyPr/>
          <a:lstStyle/>
          <a:p>
            <a:pPr marL="0" indent="0">
              <a:buNone/>
            </a:pPr>
            <a:r>
              <a:rPr lang="as-IN" dirty="0"/>
              <a:t>বইটা তাকে দিয়ে বলল কাল পড়িস।</a:t>
            </a:r>
            <a:endParaRPr lang="en-IN" dirty="0"/>
          </a:p>
          <a:p>
            <a:pPr marL="0" indent="0">
              <a:buNone/>
            </a:pPr>
            <a:r>
              <a:rPr lang="en-US" dirty="0" err="1"/>
              <a:t>vaiTA</a:t>
            </a:r>
            <a:r>
              <a:rPr lang="en-US" dirty="0"/>
              <a:t> --&gt; compound --&gt; </a:t>
            </a:r>
            <a:r>
              <a:rPr lang="en-US" dirty="0" err="1"/>
              <a:t>diYe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tAke</a:t>
            </a:r>
            <a:r>
              <a:rPr lang="en-US" dirty="0"/>
              <a:t> --&gt; compound --&gt; </a:t>
            </a:r>
            <a:r>
              <a:rPr lang="en-US" dirty="0" err="1"/>
              <a:t>diYe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diYe</a:t>
            </a:r>
            <a:r>
              <a:rPr lang="en-US" dirty="0"/>
              <a:t> --&gt; compound --&gt; </a:t>
            </a:r>
            <a:r>
              <a:rPr lang="en-US" dirty="0" err="1"/>
              <a:t>valala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valala</a:t>
            </a:r>
            <a:r>
              <a:rPr lang="en-US" dirty="0"/>
              <a:t> --&gt; ROOT --&gt; </a:t>
            </a:r>
            <a:r>
              <a:rPr lang="en-US" dirty="0" err="1"/>
              <a:t>valala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kAla</a:t>
            </a:r>
            <a:r>
              <a:rPr lang="en-US" dirty="0"/>
              <a:t> --&gt; </a:t>
            </a:r>
            <a:r>
              <a:rPr lang="en-US" dirty="0" err="1"/>
              <a:t>appos</a:t>
            </a:r>
            <a:r>
              <a:rPr lang="en-US" dirty="0"/>
              <a:t> --&gt; </a:t>
            </a:r>
            <a:r>
              <a:rPr lang="en-US" dirty="0" err="1"/>
              <a:t>valala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paDa</a:t>
            </a:r>
            <a:r>
              <a:rPr lang="as-IN" dirty="0"/>
              <a:t>়</a:t>
            </a:r>
            <a:r>
              <a:rPr lang="en-US" dirty="0"/>
              <a:t>isa| --&gt; </a:t>
            </a:r>
            <a:r>
              <a:rPr lang="en-US" dirty="0" err="1"/>
              <a:t>npadvmod</a:t>
            </a:r>
            <a:r>
              <a:rPr lang="en-US" dirty="0"/>
              <a:t> --&gt; </a:t>
            </a:r>
            <a:r>
              <a:rPr lang="en-US" dirty="0" err="1"/>
              <a:t>valala</a:t>
            </a:r>
            <a:endParaRPr lang="en-US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59D4A08-5B41-7E71-0070-306E6AC43C2A}"/>
              </a:ext>
            </a:extLst>
          </p:cNvPr>
          <p:cNvSpPr txBox="1">
            <a:spLocks/>
          </p:cNvSpPr>
          <p:nvPr/>
        </p:nvSpPr>
        <p:spPr>
          <a:xfrm>
            <a:off x="444500" y="5439756"/>
            <a:ext cx="10807700" cy="793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 encountered similar errors as described in the paper for using </a:t>
            </a:r>
            <a:r>
              <a:rPr lang="en-IN" dirty="0">
                <a:solidFill>
                  <a:srgbClr val="BAE4FF"/>
                </a:solidFill>
              </a:rPr>
              <a:t>single layer</a:t>
            </a:r>
            <a:r>
              <a:rPr lang="en-IN" dirty="0"/>
              <a:t> dependency parsing.</a:t>
            </a:r>
          </a:p>
          <a:p>
            <a:r>
              <a:rPr lang="en-IN" dirty="0"/>
              <a:t>There was not enough time to implement the grammar-based rules, so we switched to NMT.</a:t>
            </a:r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CA7F3E78-9464-FC73-8252-433FD36C9DE4}"/>
              </a:ext>
            </a:extLst>
          </p:cNvPr>
          <p:cNvSpPr txBox="1">
            <a:spLocks/>
          </p:cNvSpPr>
          <p:nvPr/>
        </p:nvSpPr>
        <p:spPr>
          <a:xfrm>
            <a:off x="596900" y="1663954"/>
            <a:ext cx="10807700" cy="728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Firstly, we thought of implementing the translation model based on dependency parsing. However, we didn’t receive any reply from the authors of the paper. So, we tried the same two examples using </a:t>
            </a:r>
            <a:r>
              <a:rPr lang="en-IN" dirty="0" err="1"/>
              <a:t>spaCy</a:t>
            </a:r>
            <a:r>
              <a:rPr lang="en-IN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Problem Statement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87624"/>
            <a:ext cx="11214100" cy="518782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cs typeface="Arial"/>
              </a:rPr>
              <a:t>Objective</a:t>
            </a:r>
            <a:r>
              <a:rPr lang="en-US" sz="2000" dirty="0">
                <a:cs typeface="Arial"/>
              </a:rPr>
              <a:t>: Build robust Neural Machine Translation (NMT) models for seamless          translation between English and Indian languages, focusing on articles and editorials.</a:t>
            </a:r>
          </a:p>
          <a:p>
            <a:r>
              <a:rPr lang="en-US" sz="2000" b="1" dirty="0">
                <a:cs typeface="Arial"/>
              </a:rPr>
              <a:t>Architectures Explored</a:t>
            </a:r>
            <a:r>
              <a:rPr lang="en-US" sz="2000" dirty="0">
                <a:cs typeface="Arial"/>
              </a:rPr>
              <a:t>:</a:t>
            </a:r>
          </a:p>
          <a:p>
            <a:pPr lvl="1"/>
            <a:r>
              <a:rPr lang="en-US" sz="1800" dirty="0"/>
              <a:t>Primarily Seq2Seq models known for NMT challenges.</a:t>
            </a:r>
          </a:p>
          <a:p>
            <a:pPr lvl="1"/>
            <a:r>
              <a:rPr lang="en-US" sz="1800" dirty="0"/>
              <a:t>Encoder aims to learn a meaningful representation of the source language.</a:t>
            </a:r>
          </a:p>
          <a:p>
            <a:pPr lvl="1"/>
            <a:r>
              <a:rPr lang="en-US" sz="1800" dirty="0"/>
              <a:t>Decoder generates accurate translations, word by word.</a:t>
            </a:r>
          </a:p>
          <a:p>
            <a:r>
              <a:rPr lang="en-US" sz="2000" b="1" dirty="0">
                <a:cs typeface="Arial"/>
              </a:rPr>
              <a:t>Decoding Strategies</a:t>
            </a:r>
            <a:r>
              <a:rPr lang="en-US" sz="2000" dirty="0">
                <a:cs typeface="Arial"/>
              </a:rPr>
              <a:t>:</a:t>
            </a:r>
          </a:p>
          <a:p>
            <a:pPr lvl="1"/>
            <a:r>
              <a:rPr lang="en-US" sz="1800" dirty="0"/>
              <a:t>Includes methods like greedy decoding, beam search, and top-k sampling.</a:t>
            </a:r>
          </a:p>
          <a:p>
            <a:pPr lvl="1"/>
            <a:r>
              <a:rPr lang="en-US" sz="1800" dirty="0"/>
              <a:t>The choice of decoding strategy critically affects translation quality.</a:t>
            </a:r>
          </a:p>
          <a:p>
            <a:r>
              <a:rPr lang="en-US" sz="2000" b="1" dirty="0">
                <a:cs typeface="Arial"/>
              </a:rPr>
              <a:t>Training Challenges</a:t>
            </a:r>
            <a:r>
              <a:rPr lang="en-US" sz="2000" dirty="0">
                <a:cs typeface="Arial"/>
              </a:rPr>
              <a:t>:</a:t>
            </a:r>
          </a:p>
          <a:p>
            <a:pPr lvl="1"/>
            <a:r>
              <a:rPr lang="en-US" sz="1800" dirty="0"/>
              <a:t>Models are trained from scratch, presenting substantial computational challenges.</a:t>
            </a:r>
          </a:p>
          <a:p>
            <a:pPr lvl="1"/>
            <a:r>
              <a:rPr lang="en-US" sz="1800" dirty="0"/>
              <a:t>Resource constraints (use of platforms like Google </a:t>
            </a:r>
            <a:r>
              <a:rPr lang="en-US" sz="1800" dirty="0" err="1"/>
              <a:t>Colab</a:t>
            </a:r>
            <a:r>
              <a:rPr lang="en-US" sz="1800" dirty="0"/>
              <a:t> and Kaggle) limit model size and extend training times, influencing the feasibility of using more complex models or larger datasets.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8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160206"/>
            <a:ext cx="11214100" cy="5519994"/>
          </a:xfrm>
        </p:spPr>
        <p:txBody>
          <a:bodyPr/>
          <a:lstStyle/>
          <a:p>
            <a:r>
              <a:rPr lang="en-US" sz="2000" dirty="0"/>
              <a:t>Source: </a:t>
            </a:r>
            <a:r>
              <a:rPr lang="en-US" sz="2000" dirty="0" err="1">
                <a:solidFill>
                  <a:srgbClr val="BAE4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Samanantar</a:t>
            </a:r>
            <a:r>
              <a:rPr lang="en-US" sz="2000" dirty="0">
                <a:solidFill>
                  <a:srgbClr val="BAE4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benchmark dataset</a:t>
            </a:r>
            <a:endParaRPr lang="en-US" sz="2000" dirty="0"/>
          </a:p>
          <a:p>
            <a:r>
              <a:rPr lang="en-US" sz="2000" dirty="0"/>
              <a:t>Bengali-English Translations:</a:t>
            </a:r>
          </a:p>
          <a:p>
            <a:pPr lvl="1"/>
            <a:r>
              <a:rPr lang="en-US" sz="1800" dirty="0"/>
              <a:t>Training Dataset:</a:t>
            </a:r>
          </a:p>
          <a:p>
            <a:pPr lvl="2"/>
            <a:r>
              <a:rPr lang="en-US" sz="1600" dirty="0"/>
              <a:t>Combined `dev.bn`, `test.bn` from `benchmarks/wat2020-devtest/</a:t>
            </a:r>
            <a:r>
              <a:rPr lang="en-US" sz="1600" dirty="0" err="1"/>
              <a:t>en</a:t>
            </a:r>
            <a:r>
              <a:rPr lang="en-US" sz="1600" dirty="0"/>
              <a:t>-bn/`, and                                      `test.bn` from `benchmarks/wat2021-devtest/`.</a:t>
            </a:r>
          </a:p>
          <a:p>
            <a:pPr lvl="2"/>
            <a:r>
              <a:rPr lang="en-US" sz="1600" dirty="0"/>
              <a:t>Corresponding `.</a:t>
            </a:r>
            <a:r>
              <a:rPr lang="en-US" sz="1600" dirty="0" err="1"/>
              <a:t>en</a:t>
            </a:r>
            <a:r>
              <a:rPr lang="en-US" sz="1600" dirty="0"/>
              <a:t>` files merged to `create train_df_bn_en.csv` and `train_df_en_bn.csv`.</a:t>
            </a:r>
          </a:p>
          <a:p>
            <a:pPr lvl="1"/>
            <a:r>
              <a:rPr lang="en-US" sz="1800" dirty="0"/>
              <a:t>Testing Dataset:</a:t>
            </a:r>
          </a:p>
          <a:p>
            <a:pPr lvl="2"/>
            <a:r>
              <a:rPr lang="en-US" sz="1600" dirty="0"/>
              <a:t>Used `dev.bn` and corresponding `.</a:t>
            </a:r>
            <a:r>
              <a:rPr lang="en-US" sz="1600" dirty="0" err="1"/>
              <a:t>en</a:t>
            </a:r>
            <a:r>
              <a:rPr lang="en-US" sz="1600" dirty="0"/>
              <a:t>` files from `benchmarks/wat2021-devtest/` to form `test_df_bn_en.csv` and `test_df_en_bn.csv`.</a:t>
            </a:r>
          </a:p>
          <a:p>
            <a:r>
              <a:rPr lang="en-US" sz="2000" dirty="0"/>
              <a:t>Bengali-Hindi Translations:</a:t>
            </a:r>
          </a:p>
          <a:p>
            <a:pPr lvl="1"/>
            <a:r>
              <a:rPr lang="en-US" sz="1800" dirty="0"/>
              <a:t>Training Dataset:</a:t>
            </a:r>
          </a:p>
          <a:p>
            <a:pPr lvl="2"/>
            <a:r>
              <a:rPr lang="en-US" sz="1600" dirty="0"/>
              <a:t>Due to limited multilingual data, concatenated `test.bn` and `dev.bn` along with corresponding `.hi` files from `benchmarks/wat2021-devtest/` to create `train_df_bn_hi.csv` and `train_df_hi_bn.csv`.</a:t>
            </a:r>
          </a:p>
          <a:p>
            <a:pPr lvl="1"/>
            <a:r>
              <a:rPr lang="en-US" sz="1800" dirty="0"/>
              <a:t>Testing Dataset:</a:t>
            </a:r>
          </a:p>
          <a:p>
            <a:pPr lvl="2"/>
            <a:r>
              <a:rPr lang="en-US" sz="1600" dirty="0"/>
              <a:t>Created similarly to the English-Bengali setup, presumably using the same sources for consistency.</a:t>
            </a:r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BC80-DC1C-0A4C-FDF3-F6B8109C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Statistics 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581B59-41B3-0950-734E-FD049CBB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75887-83C0-8D4C-4472-A657A3E52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Corpus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24B29-9B4D-B539-6CC5-3C756ACED6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Vocabulary Statistics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BFAF6E-CDC1-62F6-2832-EF581E0F53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7030" y="2281819"/>
            <a:ext cx="4532726" cy="1885684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3655A90-A594-D1D7-29AF-456570BBFA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t="42" b="-42"/>
          <a:stretch/>
        </p:blipFill>
        <p:spPr>
          <a:xfrm>
            <a:off x="6488112" y="2505600"/>
            <a:ext cx="5183187" cy="25272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2D80C9-076A-6940-B1F5-3DAD15F6F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80" y="4347369"/>
            <a:ext cx="5925211" cy="159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7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150374"/>
            <a:ext cx="11214100" cy="55298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endParaRPr lang="en-US" sz="1000" dirty="0">
              <a:cs typeface="Arial"/>
            </a:endParaRPr>
          </a:p>
          <a:p>
            <a:pPr marL="342900" indent="-342900"/>
            <a:r>
              <a:rPr lang="en-US" sz="2000" dirty="0">
                <a:cs typeface="Arial"/>
              </a:rPr>
              <a:t>Inference:</a:t>
            </a:r>
            <a:endParaRPr lang="en-US" sz="2000" dirty="0"/>
          </a:p>
          <a:p>
            <a:pPr marL="800100" lvl="1"/>
            <a:r>
              <a:rPr lang="en-US" sz="1800" dirty="0">
                <a:cs typeface="Arial"/>
              </a:rPr>
              <a:t>Initially experimented with both greedy search and top-k sampling.</a:t>
            </a:r>
          </a:p>
          <a:p>
            <a:pPr marL="800100" lvl="1"/>
            <a:r>
              <a:rPr lang="en-US" sz="1800" dirty="0">
                <a:cs typeface="Arial"/>
              </a:rPr>
              <a:t>Top-k sampling led to suboptimal results, often outputting premature &lt;EOS&gt; tags</a:t>
            </a:r>
          </a:p>
          <a:p>
            <a:pPr marL="800100" lvl="1"/>
            <a:r>
              <a:rPr lang="en-US" sz="1800" dirty="0">
                <a:cs typeface="Arial"/>
              </a:rPr>
              <a:t>Due to these issues, subsequent models exclusively used greedy search for inference.</a:t>
            </a:r>
          </a:p>
          <a:p>
            <a:pPr marL="342900"/>
            <a:r>
              <a:rPr lang="en-US" sz="2200" dirty="0">
                <a:cs typeface="Arial"/>
              </a:rPr>
              <a:t>Loss Function:</a:t>
            </a:r>
          </a:p>
          <a:p>
            <a:pPr marL="800100" lvl="1"/>
            <a:r>
              <a:rPr lang="en-US" sz="1800" dirty="0">
                <a:cs typeface="Arial"/>
              </a:rPr>
              <a:t>Cross Entropy Loss was consistently used across all models.</a:t>
            </a:r>
          </a:p>
          <a:p>
            <a:pPr marL="342900"/>
            <a:r>
              <a:rPr lang="en-US" sz="2200" dirty="0">
                <a:cs typeface="Arial"/>
              </a:rPr>
              <a:t>Final Model Configuration:</a:t>
            </a:r>
          </a:p>
          <a:p>
            <a:pPr marL="800100" lvl="1"/>
            <a:r>
              <a:rPr lang="en-US" sz="2000" dirty="0">
                <a:cs typeface="Arial"/>
              </a:rPr>
              <a:t>Standard transformer architecture as per foundational literature.</a:t>
            </a:r>
          </a:p>
          <a:p>
            <a:pPr marL="800100" lvl="1"/>
            <a:r>
              <a:rPr lang="en-US" sz="2000" dirty="0">
                <a:cs typeface="Arial"/>
              </a:rPr>
              <a:t>Implementation includes:</a:t>
            </a:r>
          </a:p>
          <a:p>
            <a:pPr marL="1257300" lvl="2"/>
            <a:r>
              <a:rPr lang="en-US" sz="1800" dirty="0">
                <a:cs typeface="Arial"/>
              </a:rPr>
              <a:t>An embedding layer that converts input indices into input embeddings.</a:t>
            </a:r>
          </a:p>
          <a:p>
            <a:pPr marL="1257300" lvl="2"/>
            <a:r>
              <a:rPr lang="en-US" sz="1800" dirty="0">
                <a:cs typeface="Arial"/>
              </a:rPr>
              <a:t>Positional encodings added to these embeddings.</a:t>
            </a:r>
          </a:p>
          <a:p>
            <a:pPr marL="1257300" lvl="2"/>
            <a:r>
              <a:rPr lang="en-US" sz="1800" dirty="0">
                <a:cs typeface="Arial"/>
              </a:rPr>
              <a:t>The model processes these inputs to return probabilities over each word, which are then decoded using the selected inference strategy.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7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6566-1F64-52C0-DC33-4902CDE0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Transformer Attention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F5E5B-1220-9A97-26A9-E7B76424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/>
          </a:p>
        </p:txBody>
      </p:sp>
      <p:pic>
        <p:nvPicPr>
          <p:cNvPr id="8" name="Content Placeholder 7" descr="A diagram of a process&#10;&#10;Description automatically generated">
            <a:extLst>
              <a:ext uri="{FF2B5EF4-FFF2-40B4-BE49-F238E27FC236}">
                <a16:creationId xmlns:a16="http://schemas.microsoft.com/office/drawing/2014/main" id="{BA8B1EFB-5E20-59D5-97D7-6D060F36EC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2246" y="1098120"/>
            <a:ext cx="3977020" cy="5601744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E23120-4F35-DBD0-66F5-7C86A297B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764239"/>
            <a:ext cx="5184437" cy="4269505"/>
          </a:xfrm>
        </p:spPr>
        <p:txBody>
          <a:bodyPr/>
          <a:lstStyle/>
          <a:p>
            <a:r>
              <a:rPr lang="en-IN" dirty="0"/>
              <a:t>Pipeline of the transformer architecture</a:t>
            </a:r>
          </a:p>
          <a:p>
            <a:endParaRPr lang="en-IN" dirty="0"/>
          </a:p>
          <a:p>
            <a:r>
              <a:rPr lang="en-IN" dirty="0"/>
              <a:t>Key Components:</a:t>
            </a:r>
          </a:p>
          <a:p>
            <a:pPr lvl="1"/>
            <a:r>
              <a:rPr lang="en-IN" dirty="0"/>
              <a:t>Encoder</a:t>
            </a:r>
          </a:p>
          <a:p>
            <a:pPr lvl="2"/>
            <a:r>
              <a:rPr lang="en-IN" dirty="0"/>
              <a:t>Input Embeddings</a:t>
            </a:r>
          </a:p>
          <a:p>
            <a:pPr lvl="2"/>
            <a:r>
              <a:rPr lang="en-IN" dirty="0"/>
              <a:t>Positional Encoding</a:t>
            </a:r>
          </a:p>
          <a:p>
            <a:pPr lvl="2"/>
            <a:r>
              <a:rPr lang="en-IN" dirty="0"/>
              <a:t>Multi-Head Attention</a:t>
            </a:r>
          </a:p>
          <a:p>
            <a:pPr lvl="2"/>
            <a:r>
              <a:rPr lang="en-IN" dirty="0"/>
              <a:t>Query, Key, Value</a:t>
            </a:r>
          </a:p>
          <a:p>
            <a:pPr lvl="1"/>
            <a:r>
              <a:rPr lang="en-IN" dirty="0"/>
              <a:t>Decoder</a:t>
            </a:r>
          </a:p>
          <a:p>
            <a:pPr lvl="2"/>
            <a:r>
              <a:rPr lang="en-IN" dirty="0"/>
              <a:t>Masked Multi-Head Attention</a:t>
            </a:r>
          </a:p>
          <a:p>
            <a:pPr lvl="2"/>
            <a:r>
              <a:rPr lang="en-IN" dirty="0"/>
              <a:t>Feed Forward Network</a:t>
            </a:r>
          </a:p>
          <a:p>
            <a:pPr lvl="1"/>
            <a:r>
              <a:rPr lang="en-IN" dirty="0"/>
              <a:t>Training</a:t>
            </a:r>
          </a:p>
          <a:p>
            <a:pPr lvl="1"/>
            <a:r>
              <a:rPr lang="en-IN" dirty="0"/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6812289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523999"/>
            <a:ext cx="11215235" cy="489646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sz="2000" dirty="0">
                <a:solidFill>
                  <a:schemeClr val="bg1"/>
                </a:solidFill>
                <a:cs typeface="Arial"/>
              </a:rPr>
              <a:t>Data Pre-Processing:</a:t>
            </a:r>
            <a:endParaRPr lang="en-US" sz="2000" dirty="0">
              <a:solidFill>
                <a:schemeClr val="bg1"/>
              </a:solidFill>
            </a:endParaRPr>
          </a:p>
          <a:p>
            <a:pPr marL="800100" lvl="1"/>
            <a:r>
              <a:rPr lang="en-US" sz="1800" dirty="0">
                <a:solidFill>
                  <a:schemeClr val="bg1"/>
                </a:solidFill>
                <a:cs typeface="Arial"/>
              </a:rPr>
              <a:t>English sentences converted to lowercase as case don't make any sense for Indic languages</a:t>
            </a:r>
          </a:p>
          <a:p>
            <a:pPr marL="800100" lvl="1"/>
            <a:r>
              <a:rPr lang="en-US" sz="1800" b="1" dirty="0">
                <a:solidFill>
                  <a:srgbClr val="BAE4FF"/>
                </a:solidFill>
                <a:cs typeface="Arial"/>
              </a:rPr>
              <a:t>`Vocabulary` Class</a:t>
            </a:r>
            <a:r>
              <a:rPr lang="en-US" sz="1800" dirty="0">
                <a:solidFill>
                  <a:schemeClr val="bg1"/>
                </a:solidFill>
                <a:cs typeface="Arial"/>
              </a:rPr>
              <a:t>: 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 Handles tokenization, build vocabulary dictionaries and convert text data into numerical representations</a:t>
            </a:r>
            <a:r>
              <a:rPr lang="en-US" sz="1800" dirty="0">
                <a:solidFill>
                  <a:schemeClr val="bg1"/>
                </a:solidFill>
                <a:cs typeface="Arial"/>
              </a:rPr>
              <a:t> </a:t>
            </a:r>
          </a:p>
          <a:p>
            <a:pPr marL="800100" lvl="1"/>
            <a:r>
              <a:rPr lang="en-US" sz="1800" b="1" dirty="0">
                <a:solidFill>
                  <a:srgbClr val="BAE4FF"/>
                </a:solidFill>
                <a:cs typeface="Arial"/>
              </a:rPr>
              <a:t>`</a:t>
            </a:r>
            <a:r>
              <a:rPr lang="en-US" sz="1800" b="1" dirty="0" err="1">
                <a:solidFill>
                  <a:srgbClr val="BAE4FF"/>
                </a:solidFill>
                <a:cs typeface="Arial"/>
              </a:rPr>
              <a:t>Train_Dataset</a:t>
            </a:r>
            <a:r>
              <a:rPr lang="en-US" sz="1800" b="1" dirty="0">
                <a:solidFill>
                  <a:srgbClr val="BAE4FF"/>
                </a:solidFill>
                <a:cs typeface="Arial"/>
              </a:rPr>
              <a:t>` Class</a:t>
            </a:r>
            <a:r>
              <a:rPr lang="en-US" sz="1800" dirty="0">
                <a:solidFill>
                  <a:schemeClr val="bg1"/>
                </a:solidFill>
                <a:cs typeface="Arial"/>
              </a:rPr>
              <a:t>: 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designed to serve as a dataset for training the model</a:t>
            </a:r>
          </a:p>
          <a:p>
            <a:pPr marL="800100" lvl="1"/>
            <a:r>
              <a:rPr lang="en-US" sz="1800" b="1" dirty="0">
                <a:solidFill>
                  <a:srgbClr val="BAE4FF"/>
                </a:solidFill>
                <a:ea typeface="+mn-lt"/>
                <a:cs typeface="+mn-lt"/>
              </a:rPr>
              <a:t>`</a:t>
            </a:r>
            <a:r>
              <a:rPr lang="en-US" sz="1800" b="1" dirty="0" err="1">
                <a:solidFill>
                  <a:srgbClr val="BAE4FF"/>
                </a:solidFill>
                <a:ea typeface="+mn-lt"/>
                <a:cs typeface="+mn-lt"/>
              </a:rPr>
              <a:t>get_train_loader</a:t>
            </a:r>
            <a:r>
              <a:rPr lang="en-US" sz="1800" b="1" dirty="0">
                <a:solidFill>
                  <a:srgbClr val="BAE4FF"/>
                </a:solidFill>
                <a:ea typeface="+mn-lt"/>
                <a:cs typeface="+mn-lt"/>
              </a:rPr>
              <a:t>` function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: Creation of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PyTorch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 err="1">
                <a:solidFill>
                  <a:schemeClr val="bg1"/>
                </a:solidFill>
                <a:ea typeface="+mn-lt"/>
                <a:cs typeface="+mn-lt"/>
              </a:rPr>
              <a:t>Dataloader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, shuffling and padding with zeros</a:t>
            </a:r>
            <a:endParaRPr lang="en-US" sz="1800" dirty="0">
              <a:solidFill>
                <a:schemeClr val="bg1"/>
              </a:solidFill>
              <a:cs typeface="Arial"/>
            </a:endParaRPr>
          </a:p>
          <a:p>
            <a:pPr marL="800100" lvl="1"/>
            <a:r>
              <a:rPr lang="en-US" sz="1800" b="1" dirty="0">
                <a:solidFill>
                  <a:srgbClr val="BAE4FF"/>
                </a:solidFill>
                <a:ea typeface="+mn-lt"/>
                <a:cs typeface="+mn-lt"/>
              </a:rPr>
              <a:t>`</a:t>
            </a:r>
            <a:r>
              <a:rPr lang="en-US" sz="1800" b="1" dirty="0" err="1">
                <a:solidFill>
                  <a:srgbClr val="BAE4FF"/>
                </a:solidFill>
                <a:ea typeface="+mn-lt"/>
                <a:cs typeface="+mn-lt"/>
              </a:rPr>
              <a:t>master_loader</a:t>
            </a:r>
            <a:r>
              <a:rPr lang="en-US" sz="1800" b="1" dirty="0">
                <a:solidFill>
                  <a:srgbClr val="BAE4FF"/>
                </a:solidFill>
                <a:ea typeface="+mn-lt"/>
                <a:cs typeface="+mn-lt"/>
              </a:rPr>
              <a:t>` function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: Only this function is called in the main notebook, thus serving as a packaged  and short function, thus acting as a high-level interface </a:t>
            </a:r>
          </a:p>
          <a:p>
            <a:pPr marL="800100" lvl="1"/>
            <a:endParaRPr lang="en-US" sz="1800" dirty="0">
              <a:solidFill>
                <a:schemeClr val="bg1"/>
              </a:solidFill>
              <a:cs typeface="Arial"/>
            </a:endParaRPr>
          </a:p>
          <a:p>
            <a:pPr marL="342900" indent="-342900"/>
            <a:r>
              <a:rPr lang="en-US" sz="2000" dirty="0">
                <a:solidFill>
                  <a:schemeClr val="bg1"/>
                </a:solidFill>
                <a:cs typeface="Arial"/>
              </a:rPr>
              <a:t>Training:</a:t>
            </a:r>
          </a:p>
          <a:p>
            <a:pPr marL="800100" lvl="1"/>
            <a:r>
              <a:rPr lang="en-US" sz="1800" dirty="0">
                <a:solidFill>
                  <a:schemeClr val="bg1"/>
                </a:solidFill>
                <a:cs typeface="Arial"/>
              </a:rPr>
              <a:t>Optimizer: Adam</a:t>
            </a:r>
          </a:p>
          <a:p>
            <a:pPr marL="800100" lvl="1"/>
            <a:r>
              <a:rPr lang="en-US" sz="1800" dirty="0">
                <a:solidFill>
                  <a:schemeClr val="bg1"/>
                </a:solidFill>
                <a:cs typeface="Arial"/>
              </a:rPr>
              <a:t>Learning-rate: 0.0003 in the transformer</a:t>
            </a:r>
          </a:p>
          <a:p>
            <a:pPr marL="800100" lvl="1"/>
            <a:r>
              <a:rPr lang="en-US" sz="1800" dirty="0">
                <a:solidFill>
                  <a:schemeClr val="bg1"/>
                </a:solidFill>
                <a:cs typeface="Arial"/>
              </a:rPr>
              <a:t>Epochs: Various epochs were tried, from 25 to 150</a:t>
            </a:r>
          </a:p>
          <a:p>
            <a:pPr marL="800100" lvl="1" indent="-342900"/>
            <a:r>
              <a:rPr lang="en-US" sz="1600" dirty="0">
                <a:solidFill>
                  <a:schemeClr val="bg1"/>
                </a:solidFill>
                <a:cs typeface="Arial"/>
              </a:rPr>
              <a:t>The training took around 10 seconds for English-Bengali and 3 seconds for Hindi-Bengali translations for each epoch</a:t>
            </a:r>
          </a:p>
        </p:txBody>
      </p:sp>
    </p:spTree>
    <p:extLst>
      <p:ext uri="{BB962C8B-B14F-4D97-AF65-F5344CB8AC3E}">
        <p14:creationId xmlns:p14="http://schemas.microsoft.com/office/powerpoint/2010/main" val="1025465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1276</Words>
  <Application>Microsoft Office PowerPoint</Application>
  <PresentationFormat>Widescreen</PresentationFormat>
  <Paragraphs>152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CS689 Project   Neural Machine Translation</vt:lpstr>
      <vt:lpstr>Contents</vt:lpstr>
      <vt:lpstr>Challenges Faced in Dependency Parsing</vt:lpstr>
      <vt:lpstr>Introduction and Problem Statement</vt:lpstr>
      <vt:lpstr>Data Sources and Description</vt:lpstr>
      <vt:lpstr>Dataset Statistics Summary</vt:lpstr>
      <vt:lpstr>Model Description</vt:lpstr>
      <vt:lpstr>Transformer Attention Architecture</vt:lpstr>
      <vt:lpstr>Model Training</vt:lpstr>
      <vt:lpstr>Hyperparameter Tuning:</vt:lpstr>
      <vt:lpstr>Model Evaluation</vt:lpstr>
      <vt:lpstr>Comparison with Pre-Trained models</vt:lpstr>
      <vt:lpstr>Conclusion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Sourit Saha</dc:creator>
  <cp:lastModifiedBy>Sourit Saha</cp:lastModifiedBy>
  <cp:revision>2</cp:revision>
  <dcterms:created xsi:type="dcterms:W3CDTF">2024-04-24T05:33:17Z</dcterms:created>
  <dcterms:modified xsi:type="dcterms:W3CDTF">2024-11-21T14:51:14Z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