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ans.org/security-resources/keylogger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Saranya V - VV College of Engineering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US" sz="2400" b="0" i="0">
                <a:solidFill>
                  <a:srgbClr val="0D0D0D"/>
                </a:solidFill>
                <a:effectLst/>
                <a:latin typeface="Söhne"/>
              </a:rPr>
              <a:t>Monrose, </a:t>
            </a:r>
            <a:r>
              <a:rPr lang="en-US" sz="2400" b="0" i="0" dirty="0">
                <a:solidFill>
                  <a:srgbClr val="0D0D0D"/>
                </a:solidFill>
                <a:effectLst/>
                <a:latin typeface="Söhne"/>
              </a:rPr>
              <a:t>F., Rubin, A. D., &amp; </a:t>
            </a:r>
            <a:r>
              <a:rPr lang="en-US" sz="2400" b="0" i="0" dirty="0" err="1">
                <a:solidFill>
                  <a:srgbClr val="0D0D0D"/>
                </a:solidFill>
                <a:effectLst/>
                <a:latin typeface="Söhne"/>
              </a:rPr>
              <a:t>Kobsa</a:t>
            </a:r>
            <a:r>
              <a:rPr lang="en-US" sz="2400" b="0" i="0" dirty="0">
                <a:solidFill>
                  <a:srgbClr val="0D0D0D"/>
                </a:solidFill>
                <a:effectLst/>
                <a:latin typeface="Söhne"/>
              </a:rPr>
              <a:t> , A. (Eds.). (2011). </a:t>
            </a:r>
            <a:r>
              <a:rPr lang="en-US" sz="2400" b="0" i="1" dirty="0">
                <a:solidFill>
                  <a:srgbClr val="0D0D0D"/>
                </a:solidFill>
                <a:effectLst/>
                <a:latin typeface="Söhne"/>
              </a:rPr>
              <a:t>Principles of Secure Information Systems Design</a:t>
            </a:r>
            <a:r>
              <a:rPr lang="en-US" sz="2400" b="0" i="0" dirty="0">
                <a:solidFill>
                  <a:srgbClr val="0D0D0D"/>
                </a:solidFill>
                <a:effectLst/>
                <a:latin typeface="Söhne"/>
              </a:rPr>
              <a:t>. Springer Science &amp; Business Media.</a:t>
            </a:r>
          </a:p>
          <a:p>
            <a:pPr marL="305435" indent="-305435"/>
            <a:r>
              <a:rPr lang="en-IN" sz="2400" b="0" i="0" dirty="0">
                <a:solidFill>
                  <a:srgbClr val="0D0D0D"/>
                </a:solidFill>
                <a:effectLst/>
                <a:latin typeface="Söhne"/>
              </a:rPr>
              <a:t>Li, W., &amp; Zhou, Z. (2015). </a:t>
            </a:r>
            <a:r>
              <a:rPr lang="en-IN" sz="2400" b="0" i="1" dirty="0">
                <a:solidFill>
                  <a:srgbClr val="0D0D0D"/>
                </a:solidFill>
                <a:effectLst/>
                <a:latin typeface="Söhne"/>
              </a:rPr>
              <a:t>Keystroke Dynamics</a:t>
            </a:r>
            <a:r>
              <a:rPr lang="en-IN" sz="2400" b="0" i="0" dirty="0">
                <a:solidFill>
                  <a:srgbClr val="0D0D0D"/>
                </a:solidFill>
                <a:effectLst/>
                <a:latin typeface="Söhne"/>
              </a:rPr>
              <a:t>. Springer.</a:t>
            </a:r>
          </a:p>
          <a:p>
            <a:pPr marL="305435" indent="-305435"/>
            <a:r>
              <a:rPr lang="en-US" sz="2400" b="0" i="0" dirty="0" err="1">
                <a:solidFill>
                  <a:srgbClr val="0D0D0D"/>
                </a:solidFill>
                <a:effectLst/>
                <a:latin typeface="Söhne"/>
              </a:rPr>
              <a:t>Monrose</a:t>
            </a:r>
            <a:r>
              <a:rPr lang="en-US" sz="2400" b="0" i="0" dirty="0">
                <a:solidFill>
                  <a:srgbClr val="0D0D0D"/>
                </a:solidFill>
                <a:effectLst/>
                <a:latin typeface="Söhne"/>
              </a:rPr>
              <a:t>, F., &amp; Rubin, A. D. (2000). </a:t>
            </a:r>
            <a:r>
              <a:rPr lang="en-US" sz="2400" b="0" i="1" dirty="0">
                <a:solidFill>
                  <a:srgbClr val="0D0D0D"/>
                </a:solidFill>
                <a:effectLst/>
                <a:latin typeface="Söhne"/>
              </a:rPr>
              <a:t>Keystroke dynamics as a biometric for authentication</a:t>
            </a:r>
            <a:r>
              <a:rPr lang="en-US" sz="2400" b="0" i="0" dirty="0">
                <a:solidFill>
                  <a:srgbClr val="0D0D0D"/>
                </a:solidFill>
                <a:effectLst/>
                <a:latin typeface="Söhne"/>
              </a:rPr>
              <a:t>. Future Generation Computer Systems, 16(4), 351-359.</a:t>
            </a:r>
          </a:p>
          <a:p>
            <a:pPr marL="305435" indent="-305435"/>
            <a:r>
              <a:rPr lang="en-US" sz="2400" b="0" i="0" dirty="0">
                <a:solidFill>
                  <a:srgbClr val="0D0D0D"/>
                </a:solidFill>
                <a:effectLst/>
                <a:latin typeface="Söhne"/>
              </a:rPr>
              <a:t>Porras, P., &amp; </a:t>
            </a:r>
            <a:r>
              <a:rPr lang="en-US" sz="2400" b="0" i="0" dirty="0" err="1">
                <a:solidFill>
                  <a:srgbClr val="0D0D0D"/>
                </a:solidFill>
                <a:effectLst/>
                <a:latin typeface="Söhne"/>
              </a:rPr>
              <a:t>Saidi</a:t>
            </a:r>
            <a:r>
              <a:rPr lang="en-US" sz="2400" b="0" i="0" dirty="0">
                <a:solidFill>
                  <a:srgbClr val="0D0D0D"/>
                </a:solidFill>
                <a:effectLst/>
                <a:latin typeface="Söhne"/>
              </a:rPr>
              <a:t>, H. (2007). </a:t>
            </a:r>
            <a:r>
              <a:rPr lang="en-US" sz="2400" b="0" i="1" dirty="0">
                <a:solidFill>
                  <a:srgbClr val="0D0D0D"/>
                </a:solidFill>
                <a:effectLst/>
                <a:latin typeface="Söhne"/>
              </a:rPr>
              <a:t>A security analysis of windows NT's symmetric cryptography</a:t>
            </a:r>
            <a:r>
              <a:rPr lang="en-US" sz="2400" b="0" i="0" dirty="0">
                <a:solidFill>
                  <a:srgbClr val="0D0D0D"/>
                </a:solidFill>
                <a:effectLst/>
                <a:latin typeface="Söhne"/>
              </a:rPr>
              <a:t>. ACM Transactions on Information and System Security (TISSEC), 5(2), 166-207.</a:t>
            </a:r>
          </a:p>
          <a:p>
            <a:pPr marL="305435" indent="-305435"/>
            <a:r>
              <a:rPr lang="en-US" sz="2400" b="0" i="0" dirty="0">
                <a:solidFill>
                  <a:srgbClr val="0D0D0D"/>
                </a:solidFill>
                <a:effectLst/>
                <a:latin typeface="Söhne"/>
              </a:rPr>
              <a:t>Sood, A. K., </a:t>
            </a:r>
            <a:r>
              <a:rPr lang="en-US" sz="2400" b="0" i="0" dirty="0" err="1">
                <a:solidFill>
                  <a:srgbClr val="0D0D0D"/>
                </a:solidFill>
                <a:effectLst/>
                <a:latin typeface="Söhne"/>
              </a:rPr>
              <a:t>Enbody</a:t>
            </a:r>
            <a:r>
              <a:rPr lang="en-US" sz="2400" b="0" i="0" dirty="0">
                <a:solidFill>
                  <a:srgbClr val="0D0D0D"/>
                </a:solidFill>
                <a:effectLst/>
                <a:latin typeface="Söhne"/>
              </a:rPr>
              <a:t>, R. J., &amp; Bansal, R. (2013). </a:t>
            </a:r>
            <a:r>
              <a:rPr lang="en-US" sz="2400" b="0" i="1" dirty="0">
                <a:solidFill>
                  <a:srgbClr val="0D0D0D"/>
                </a:solidFill>
                <a:effectLst/>
                <a:latin typeface="Söhne"/>
              </a:rPr>
              <a:t>Advanced persistent threats: detection, protection, and prevention</a:t>
            </a:r>
            <a:r>
              <a:rPr lang="en-US" sz="2400" b="0" i="0" dirty="0">
                <a:solidFill>
                  <a:srgbClr val="0D0D0D"/>
                </a:solidFill>
                <a:effectLst/>
                <a:latin typeface="Söhne"/>
              </a:rPr>
              <a:t>. Syngress.</a:t>
            </a:r>
          </a:p>
          <a:p>
            <a:pPr marL="305435" indent="-305435"/>
            <a:r>
              <a:rPr lang="en-US" sz="2400" b="0" i="0" dirty="0">
                <a:solidFill>
                  <a:srgbClr val="0D0D0D"/>
                </a:solidFill>
                <a:effectLst/>
                <a:latin typeface="Söhne"/>
              </a:rPr>
              <a:t>SANS Institute. (n.d.). Keyloggers. Retrieved from </a:t>
            </a:r>
            <a:r>
              <a:rPr lang="en-US" sz="2400" b="0" i="0" u="none" strike="noStrike" dirty="0">
                <a:effectLst/>
                <a:latin typeface="Söhne"/>
                <a:hlinkClick r:id="rId2"/>
              </a:rPr>
              <a:t>https://www.sans.org/security-resources/keyloggers</a:t>
            </a:r>
            <a:endParaRPr lang="en-US" sz="2400" b="0" i="0" u="none" strike="noStrike" dirty="0">
              <a:effectLst/>
              <a:latin typeface="Söhne"/>
            </a:endParaRPr>
          </a:p>
          <a:p>
            <a:pPr marL="305435" indent="-305435"/>
            <a:r>
              <a:rPr lang="en-US" sz="2400" b="0" i="0" dirty="0">
                <a:solidFill>
                  <a:srgbClr val="0D0D0D"/>
                </a:solidFill>
                <a:effectLst/>
                <a:latin typeface="Söhne"/>
              </a:rPr>
              <a:t>Symantec. (n.d.). Keylogger. Retrieved from </a:t>
            </a:r>
            <a:r>
              <a:rPr lang="en-US" sz="2400" b="0" i="0" u="none" strike="noStrike" dirty="0">
                <a:effectLst/>
                <a:latin typeface="Söhne"/>
              </a:rPr>
              <a:t>https://www.symantec.com/security-center/writeups</a:t>
            </a:r>
            <a:endParaRPr lang="en-US" sz="2400" b="0" i="0" dirty="0">
              <a:solidFill>
                <a:srgbClr val="0D0D0D"/>
              </a:solidFill>
              <a:effectLst/>
              <a:latin typeface="Söhne"/>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In today's digital age, where cybersecurity threats loom large, one of the significant concerns is the </a:t>
            </a:r>
            <a:r>
              <a:rPr lang="en-US"/>
              <a:t>proliferation of keyloggers</a:t>
            </a:r>
            <a:r>
              <a:rPr lang="en-US" dirty="0"/>
              <a:t>,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0" i="0" dirty="0">
                <a:solidFill>
                  <a:srgbClr val="0D0D0D"/>
                </a:solidFill>
                <a:effectLst/>
                <a:latin typeface="Söhne"/>
              </a:rPr>
              <a:t>Keyloggers are software tools designed to record keystrokes on a computer or device without the user's knowledge, which can be used for malicious purposes such as stealing sensitive information like passwords, credit card numbers, or personal messages.</a:t>
            </a:r>
            <a:endParaRPr lang="en-IN" sz="1200" b="1" i="0" dirty="0">
              <a:solidFill>
                <a:srgbClr val="0D0D0D"/>
              </a:solidFill>
              <a:effectLst/>
              <a:latin typeface="Calibri"/>
              <a:ea typeface="+mn-lt"/>
              <a:cs typeface="+mn-lt"/>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dirty="0">
                <a:latin typeface="Calibri"/>
                <a:ea typeface="+mn-lt"/>
                <a:cs typeface="+mn-lt"/>
              </a:rPr>
              <a:t>Gather a diverse dataset of keystrokes, including legitimate user input and potential keylogger-generated input.</a:t>
            </a:r>
            <a:endParaRPr lang="en-IN" sz="1200" dirty="0">
              <a:latin typeface="Calibri"/>
              <a:ea typeface="+mn-lt"/>
              <a:cs typeface="+mn-lt"/>
            </a:endParaRPr>
          </a:p>
          <a:p>
            <a:pPr marL="629920" lvl="1" indent="-305435"/>
            <a:r>
              <a:rPr lang="en-US" sz="1200" b="0" i="0" dirty="0">
                <a:solidFill>
                  <a:srgbClr val="0D0D0D"/>
                </a:solidFill>
                <a:effectLst/>
                <a:latin typeface="Söhne"/>
              </a:rPr>
              <a:t>Timestamps are crucial for analyzing the sequence and timing of user input, as well as for reconstructing user activities over time.</a:t>
            </a:r>
            <a:endParaRPr lang="en-IN" sz="1200"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0" i="0" dirty="0">
                <a:solidFill>
                  <a:srgbClr val="0D0D0D"/>
                </a:solidFill>
                <a:effectLst/>
                <a:latin typeface="Söhne"/>
              </a:rPr>
              <a:t>Remove any irrelevant or noisy data from the keystroke logs. This may include removing special characters, formatting inconsistencies, or any entries that do not contribute to the analysis.</a:t>
            </a:r>
            <a:endParaRPr lang="en-IN" sz="1200" b="1" dirty="0">
              <a:latin typeface="Calibri"/>
              <a:cs typeface="Calibri"/>
            </a:endParaRPr>
          </a:p>
          <a:p>
            <a:pPr marL="629920" lvl="1" indent="-305435"/>
            <a:r>
              <a:rPr lang="en-US" sz="1200" b="0" i="0" dirty="0">
                <a:solidFill>
                  <a:srgbClr val="0D0D0D"/>
                </a:solidFill>
                <a:effectLst/>
                <a:latin typeface="Söhne"/>
              </a:rPr>
              <a:t>Extract relevant features from the keystroke data, such as typing speed, key frequency, or patterns of keystrokes.</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0" i="0" dirty="0">
                <a:solidFill>
                  <a:srgbClr val="0D0D0D"/>
                </a:solidFill>
                <a:effectLst/>
                <a:latin typeface="Söhne"/>
              </a:rPr>
              <a:t>Random Forests are ensemble learning methods that can be used for both classification and regression tasks in keyloggers.</a:t>
            </a:r>
            <a:endParaRPr lang="en-IN" sz="1200" b="1" i="0" dirty="0">
              <a:solidFill>
                <a:srgbClr val="0D0D0D"/>
              </a:solidFill>
              <a:effectLst/>
              <a:latin typeface="Calibri"/>
              <a:ea typeface="+mn-lt"/>
              <a:cs typeface="+mn-lt"/>
            </a:endParaRPr>
          </a:p>
          <a:p>
            <a:pPr marL="629920" lvl="1" indent="-305435"/>
            <a:r>
              <a:rPr lang="en-US" sz="1200" b="0" i="0" dirty="0">
                <a:solidFill>
                  <a:srgbClr val="0D0D0D"/>
                </a:solidFill>
                <a:effectLst/>
                <a:latin typeface="Söhne"/>
              </a:rPr>
              <a:t>SVMs are commonly used for binary classification tasks in keyloggers, such as distinguishing between legitimate user behavior and malicious activity.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0" i="0" dirty="0">
                <a:solidFill>
                  <a:srgbClr val="0D0D0D"/>
                </a:solidFill>
                <a:effectLst/>
                <a:latin typeface="Söhne"/>
              </a:rPr>
              <a:t>Clearly define the objectives of deploying the keylogger and determine the scope of monitoring, including what types of activities will be logged and for what duration.</a:t>
            </a:r>
            <a:endParaRPr lang="en-IN" sz="1200" b="1" i="0" dirty="0">
              <a:solidFill>
                <a:srgbClr val="0D0D0D"/>
              </a:solidFill>
              <a:effectLst/>
              <a:latin typeface="Calibri"/>
              <a:ea typeface="+mn-lt"/>
              <a:cs typeface="+mn-lt"/>
            </a:endParaRPr>
          </a:p>
          <a:p>
            <a:pPr marL="629920" lvl="1" indent="-305435"/>
            <a:r>
              <a:rPr lang="en-US" sz="1200" b="0" i="0" dirty="0">
                <a:solidFill>
                  <a:srgbClr val="0D0D0D"/>
                </a:solidFill>
                <a:effectLst/>
                <a:latin typeface="Söhne"/>
              </a:rPr>
              <a:t>Implement measures to protect the privacy and security of the logged data, such as encryption, access controls, and secure storage practices.</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0" i="0" dirty="0">
                <a:solidFill>
                  <a:srgbClr val="0D0D0D"/>
                </a:solidFill>
                <a:effectLst/>
                <a:latin typeface="Söhne"/>
              </a:rPr>
              <a:t>Measure the accuracy of the keylogger in capturing keystrokes without missing or misinterpreting them.</a:t>
            </a:r>
            <a:endParaRPr lang="en-IN" sz="1200" b="1" dirty="0">
              <a:latin typeface="Calibri"/>
              <a:cs typeface="Calibri"/>
            </a:endParaRPr>
          </a:p>
          <a:p>
            <a:pPr marL="629920" lvl="1" indent="-305435"/>
            <a:r>
              <a:rPr lang="en-US" sz="1200" b="0" i="0" dirty="0">
                <a:solidFill>
                  <a:srgbClr val="0D0D0D"/>
                </a:solidFill>
                <a:effectLst/>
                <a:latin typeface="Söhne"/>
              </a:rPr>
              <a:t>Assess the efficiency of the keylogger in terms of resource usage (CPU, memory, disk space) and its impact on system performance.</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0" indent="0">
              <a:buNone/>
            </a:pPr>
            <a:r>
              <a:rPr lang="en-IN" sz="1800" b="1" dirty="0">
                <a:solidFill>
                  <a:srgbClr val="0F0F0F"/>
                </a:solidFill>
              </a:rPr>
              <a:t>              </a:t>
            </a:r>
            <a:r>
              <a:rPr lang="en-IN" sz="1800" dirty="0">
                <a:solidFill>
                  <a:srgbClr val="0F0F0F"/>
                </a:solidFill>
              </a:rPr>
              <a:t>Python IDLE</a:t>
            </a:r>
            <a:endParaRPr lang="en-IN" sz="1800" b="1" dirty="0">
              <a:solidFill>
                <a:srgbClr val="0F0F0F"/>
              </a:solidFill>
            </a:endParaRPr>
          </a:p>
          <a:p>
            <a:pPr marL="305435" indent="-305435"/>
            <a:r>
              <a:rPr lang="en-IN" sz="1800" b="1" dirty="0">
                <a:solidFill>
                  <a:srgbClr val="0F0F0F"/>
                </a:solidFill>
              </a:rPr>
              <a:t>Library required to build the model</a:t>
            </a:r>
          </a:p>
          <a:p>
            <a:pPr marL="0" indent="0">
              <a:buNone/>
            </a:pPr>
            <a:r>
              <a:rPr lang="en-IN" sz="1800" b="1" dirty="0">
                <a:solidFill>
                  <a:srgbClr val="0F0F0F"/>
                </a:solidFill>
              </a:rPr>
              <a:t>             </a:t>
            </a:r>
            <a:r>
              <a:rPr lang="en-IN" sz="1800" dirty="0" err="1">
                <a:solidFill>
                  <a:srgbClr val="0F0F0F"/>
                </a:solidFill>
              </a:rPr>
              <a:t>pynput</a:t>
            </a:r>
            <a:endParaRPr lang="en-IN" sz="1800" dirty="0">
              <a:solidFill>
                <a:srgbClr val="0F0F0F"/>
              </a:solidFill>
            </a:endParaRPr>
          </a:p>
          <a:p>
            <a:pPr marL="0" indent="0">
              <a:buNone/>
            </a:pPr>
            <a:r>
              <a:rPr lang="en-IN" sz="1800" dirty="0">
                <a:solidFill>
                  <a:srgbClr val="0F0F0F"/>
                </a:solidFill>
              </a:rPr>
              <a:t>             </a:t>
            </a:r>
            <a:r>
              <a:rPr lang="en-IN" sz="1800" dirty="0" err="1">
                <a:solidFill>
                  <a:srgbClr val="0F0F0F"/>
                </a:solidFill>
              </a:rPr>
              <a:t>json</a:t>
            </a:r>
            <a:endParaRPr lang="en-IN" sz="1800" dirty="0">
              <a:solidFill>
                <a:srgbClr val="0F0F0F"/>
              </a:solidFill>
            </a:endParaRPr>
          </a:p>
          <a:p>
            <a:pPr marL="0" indent="0">
              <a:buNone/>
            </a:pPr>
            <a:r>
              <a:rPr lang="en-IN" sz="1800" b="1" dirty="0">
                <a:solidFill>
                  <a:srgbClr val="0F0F0F"/>
                </a:solidFill>
              </a:rPr>
              <a:t>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b="0" i="0" dirty="0">
                <a:solidFill>
                  <a:srgbClr val="0D0D0D"/>
                </a:solidFill>
                <a:effectLst/>
                <a:latin typeface="Söhne"/>
              </a:rPr>
              <a:t>Hidden Markov Models (HMMs), Gaussian Mixture Models (GMMs), Recurrent Neural Networks (RNNs). These models can capture temporal dependencies and identify user-specific typing patterns.</a:t>
            </a:r>
            <a:endParaRPr lang="en-IN" dirty="0"/>
          </a:p>
          <a:p>
            <a:pPr marL="305435" indent="-305435"/>
            <a:r>
              <a:rPr lang="en-IN" sz="1400" b="1" dirty="0">
                <a:ea typeface="+mn-lt"/>
                <a:cs typeface="+mn-lt"/>
              </a:rPr>
              <a:t>Data Input:</a:t>
            </a:r>
            <a:endParaRPr lang="en-IN" sz="1400" dirty="0"/>
          </a:p>
          <a:p>
            <a:pPr marL="629920" lvl="1" indent="-305435"/>
            <a:r>
              <a:rPr lang="en-US" b="0" i="0" dirty="0">
                <a:solidFill>
                  <a:srgbClr val="0D0D0D"/>
                </a:solidFill>
                <a:effectLst/>
                <a:latin typeface="Söhne"/>
              </a:rPr>
              <a:t>Keyloggers intercept keyboard events, capturing each keystroke made by the user. This includes alphanumeric characters, special keys (e.g., Enter, Backspace), function keys, and any other input provided via the keyboard.</a:t>
            </a:r>
            <a:endParaRPr lang="en-IN" dirty="0"/>
          </a:p>
          <a:p>
            <a:pPr marL="305435" indent="-305435"/>
            <a:r>
              <a:rPr lang="en-IN" sz="1400" b="1" dirty="0">
                <a:ea typeface="+mn-lt"/>
                <a:cs typeface="+mn-lt"/>
              </a:rPr>
              <a:t>Training Process:</a:t>
            </a:r>
            <a:endParaRPr lang="en-IN" sz="1400" dirty="0"/>
          </a:p>
          <a:p>
            <a:pPr marL="629920" lvl="1" indent="-305435"/>
            <a:r>
              <a:rPr lang="en-US" b="0" i="0" dirty="0">
                <a:solidFill>
                  <a:srgbClr val="0D0D0D"/>
                </a:solidFill>
                <a:effectLst/>
                <a:latin typeface="Söhne"/>
              </a:rPr>
              <a:t>Gather a dataset of labeled keystroke data. This dataset should include examples of keystrokes along with their corresponding labels, such as legitimate user input or malicious activity.</a:t>
            </a:r>
            <a:endParaRPr lang="en-IN" dirty="0"/>
          </a:p>
          <a:p>
            <a:pPr marL="305435" indent="-305435"/>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Input the preprocessed keystroke data into the trained machine learning model or algorithm. Use the model to predict the class or label of each keystroke.</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758DB6B-7C6A-7050-C102-A3EFCBF6BDC3}"/>
              </a:ext>
            </a:extLst>
          </p:cNvPr>
          <p:cNvPicPr>
            <a:picLocks noGrp="1" noChangeAspect="1"/>
          </p:cNvPicPr>
          <p:nvPr>
            <p:ph idx="1"/>
          </p:nvPr>
        </p:nvPicPr>
        <p:blipFill>
          <a:blip r:embed="rId2"/>
          <a:stretch>
            <a:fillRect/>
          </a:stretch>
        </p:blipFill>
        <p:spPr>
          <a:xfrm>
            <a:off x="0" y="1092200"/>
            <a:ext cx="8308622" cy="4673600"/>
          </a:xfrm>
        </p:spPr>
      </p:pic>
      <p:pic>
        <p:nvPicPr>
          <p:cNvPr id="7" name="Picture 6">
            <a:extLst>
              <a:ext uri="{FF2B5EF4-FFF2-40B4-BE49-F238E27FC236}">
                <a16:creationId xmlns:a16="http://schemas.microsoft.com/office/drawing/2014/main" id="{CF9EBCCA-57AF-C06F-F0FC-83F5669E59FE}"/>
              </a:ext>
            </a:extLst>
          </p:cNvPr>
          <p:cNvPicPr>
            <a:picLocks noChangeAspect="1"/>
          </p:cNvPicPr>
          <p:nvPr/>
        </p:nvPicPr>
        <p:blipFill>
          <a:blip r:embed="rId3"/>
          <a:stretch>
            <a:fillRect/>
          </a:stretch>
        </p:blipFill>
        <p:spPr>
          <a:xfrm>
            <a:off x="5181601" y="1092200"/>
            <a:ext cx="6868014" cy="46736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D0D0D"/>
                </a:solidFill>
                <a:latin typeface="Söhne"/>
              </a:rPr>
              <a:t>K</a:t>
            </a:r>
            <a:r>
              <a:rPr lang="en-US" sz="2000" b="0" i="0" dirty="0">
                <a:solidFill>
                  <a:srgbClr val="0D0D0D"/>
                </a:solidFill>
                <a:effectLst/>
                <a:latin typeface="Söhne"/>
              </a:rPr>
              <a:t>eyloggers play a significant role in various contexts, ranging from legitimate uses such as parental control and employee monitoring to potential malicious activities like identity theft and unauthorized access. Keyloggers should be deployed and used responsibly, with clear objectives aligned with legal and ethical standards. Consent should be obtained when monitoring devices that are not owned by the user.</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0" i="0" dirty="0">
                <a:solidFill>
                  <a:srgbClr val="0D0D0D"/>
                </a:solidFill>
                <a:effectLst/>
                <a:latin typeface="Söhne"/>
              </a:rPr>
              <a:t>The future scope for keyloggers is multifaceted, driven by advancements in technology, changing user behaviors, and evolving security threats. Keyloggers could be integrated into more advanced security solutions to protect against sophisticated cyber threats. With the proliferation of Internet of Things (IoT) devices, there will be a growing need for keyloggers capable of securing IoT ecosystems. Keyloggers could be integrated into IoT security solutions to monitor and analyze device activity, detect unauthorized access attempts, and prevent IoT-related cyber threats. Advanced algorithms can adapt to evolving threats, identify new attack vectors, and provide real-time threat intelligence. Keyloggers may evolve to support multiple platforms and operating systems, including desktops, mobile devices, and cloud-based applications. </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1034</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Saranya V</cp:lastModifiedBy>
  <cp:revision>35</cp:revision>
  <dcterms:created xsi:type="dcterms:W3CDTF">2021-05-26T16:50:10Z</dcterms:created>
  <dcterms:modified xsi:type="dcterms:W3CDTF">2024-04-04T01:14:21Z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